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75" r:id="rId1"/>
    <p:sldMasterId id="2147484617" r:id="rId2"/>
    <p:sldMasterId id="2147484629" r:id="rId3"/>
  </p:sldMasterIdLst>
  <p:handoutMasterIdLst>
    <p:handoutMasterId r:id="rId83"/>
  </p:handoutMasterIdLst>
  <p:sldIdLst>
    <p:sldId id="376" r:id="rId4"/>
    <p:sldId id="259" r:id="rId5"/>
    <p:sldId id="309" r:id="rId6"/>
    <p:sldId id="333" r:id="rId7"/>
    <p:sldId id="310" r:id="rId8"/>
    <p:sldId id="260" r:id="rId9"/>
    <p:sldId id="359" r:id="rId10"/>
    <p:sldId id="294" r:id="rId11"/>
    <p:sldId id="346" r:id="rId12"/>
    <p:sldId id="347" r:id="rId13"/>
    <p:sldId id="328" r:id="rId14"/>
    <p:sldId id="389" r:id="rId15"/>
    <p:sldId id="329" r:id="rId16"/>
    <p:sldId id="390" r:id="rId17"/>
    <p:sldId id="391" r:id="rId18"/>
    <p:sldId id="393" r:id="rId19"/>
    <p:sldId id="392" r:id="rId20"/>
    <p:sldId id="286" r:id="rId21"/>
    <p:sldId id="287" r:id="rId22"/>
    <p:sldId id="312" r:id="rId23"/>
    <p:sldId id="360" r:id="rId24"/>
    <p:sldId id="358" r:id="rId25"/>
    <p:sldId id="284" r:id="rId26"/>
    <p:sldId id="297" r:id="rId27"/>
    <p:sldId id="298" r:id="rId28"/>
    <p:sldId id="314" r:id="rId29"/>
    <p:sldId id="299" r:id="rId30"/>
    <p:sldId id="377" r:id="rId31"/>
    <p:sldId id="317" r:id="rId32"/>
    <p:sldId id="378" r:id="rId33"/>
    <p:sldId id="318" r:id="rId34"/>
    <p:sldId id="379" r:id="rId35"/>
    <p:sldId id="300" r:id="rId36"/>
    <p:sldId id="302" r:id="rId37"/>
    <p:sldId id="380" r:id="rId38"/>
    <p:sldId id="319" r:id="rId39"/>
    <p:sldId id="342" r:id="rId40"/>
    <p:sldId id="343" r:id="rId41"/>
    <p:sldId id="367" r:id="rId42"/>
    <p:sldId id="288" r:id="rId43"/>
    <p:sldId id="334" r:id="rId44"/>
    <p:sldId id="374" r:id="rId45"/>
    <p:sldId id="320" r:id="rId46"/>
    <p:sldId id="335" r:id="rId47"/>
    <p:sldId id="336" r:id="rId48"/>
    <p:sldId id="303" r:id="rId49"/>
    <p:sldId id="265" r:id="rId50"/>
    <p:sldId id="361" r:id="rId51"/>
    <p:sldId id="321" r:id="rId52"/>
    <p:sldId id="362" r:id="rId53"/>
    <p:sldId id="304" r:id="rId54"/>
    <p:sldId id="322" r:id="rId55"/>
    <p:sldId id="305" r:id="rId56"/>
    <p:sldId id="307" r:id="rId57"/>
    <p:sldId id="330" r:id="rId58"/>
    <p:sldId id="331" r:id="rId59"/>
    <p:sldId id="332" r:id="rId60"/>
    <p:sldId id="337" r:id="rId61"/>
    <p:sldId id="339" r:id="rId62"/>
    <p:sldId id="349" r:id="rId63"/>
    <p:sldId id="350" r:id="rId64"/>
    <p:sldId id="351" r:id="rId65"/>
    <p:sldId id="354" r:id="rId66"/>
    <p:sldId id="289" r:id="rId67"/>
    <p:sldId id="394" r:id="rId68"/>
    <p:sldId id="381" r:id="rId69"/>
    <p:sldId id="277" r:id="rId70"/>
    <p:sldId id="308" r:id="rId71"/>
    <p:sldId id="323" r:id="rId72"/>
    <p:sldId id="375" r:id="rId73"/>
    <p:sldId id="370" r:id="rId74"/>
    <p:sldId id="388" r:id="rId75"/>
    <p:sldId id="383" r:id="rId76"/>
    <p:sldId id="385" r:id="rId77"/>
    <p:sldId id="386" r:id="rId78"/>
    <p:sldId id="387" r:id="rId79"/>
    <p:sldId id="396" r:id="rId80"/>
    <p:sldId id="382" r:id="rId81"/>
    <p:sldId id="348" r:id="rId8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9900"/>
    <a:srgbClr val="000000"/>
    <a:srgbClr val="005782"/>
    <a:srgbClr val="006192"/>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6" autoAdjust="0"/>
    <p:restoredTop sz="94383" autoAdjust="0"/>
  </p:normalViewPr>
  <p:slideViewPr>
    <p:cSldViewPr showGuides="1">
      <p:cViewPr varScale="1">
        <p:scale>
          <a:sx n="102" d="100"/>
          <a:sy n="102" d="100"/>
        </p:scale>
        <p:origin x="3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1" y="2"/>
            <a:ext cx="2981545" cy="46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94211" name="Rectangle 3"/>
          <p:cNvSpPr>
            <a:spLocks noGrp="1" noChangeArrowheads="1"/>
          </p:cNvSpPr>
          <p:nvPr>
            <p:ph type="dt" sz="quarter" idx="1"/>
          </p:nvPr>
        </p:nvSpPr>
        <p:spPr bwMode="auto">
          <a:xfrm>
            <a:off x="3898705" y="2"/>
            <a:ext cx="2981544" cy="46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94212" name="Rectangle 4"/>
          <p:cNvSpPr>
            <a:spLocks noGrp="1" noChangeArrowheads="1"/>
          </p:cNvSpPr>
          <p:nvPr>
            <p:ph type="ftr" sz="quarter" idx="2"/>
          </p:nvPr>
        </p:nvSpPr>
        <p:spPr bwMode="auto">
          <a:xfrm>
            <a:off x="1" y="8831740"/>
            <a:ext cx="2981545" cy="46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94213" name="Rectangle 5"/>
          <p:cNvSpPr>
            <a:spLocks noGrp="1" noChangeArrowheads="1"/>
          </p:cNvSpPr>
          <p:nvPr>
            <p:ph type="sldNum" sz="quarter" idx="3"/>
          </p:nvPr>
        </p:nvSpPr>
        <p:spPr bwMode="auto">
          <a:xfrm>
            <a:off x="3898705" y="8831740"/>
            <a:ext cx="2981544" cy="46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DFC42A1-C494-4989-8A60-A1B2255BA51F}" type="slidenum">
              <a:rPr lang="en-US"/>
              <a:pPr>
                <a:defRPr/>
              </a:pPr>
              <a:t>‹#›</a:t>
            </a:fld>
            <a:endParaRPr lang="en-US"/>
          </a:p>
        </p:txBody>
      </p:sp>
    </p:spTree>
    <p:extLst>
      <p:ext uri="{BB962C8B-B14F-4D97-AF65-F5344CB8AC3E}">
        <p14:creationId xmlns:p14="http://schemas.microsoft.com/office/powerpoint/2010/main" val="15069858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a:defRPr/>
            </a:pPr>
            <a:fld id="{2C7E30D4-CCD6-4920-B7C5-556FAA35B755}" type="datetime4">
              <a:rPr lang="en-US" smtClean="0"/>
              <a:pPr>
                <a:defRPr/>
              </a:pPr>
              <a:t>October 26, 2018</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a:defRPr/>
            </a:pP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a:defRPr/>
            </a:pPr>
            <a:fld id="{A30B2D21-3D5A-457F-BFD2-FDB30353A0EA}" type="slidenum">
              <a:rPr lang="en-US" smtClean="0"/>
              <a:pPr>
                <a:defRPr/>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3108611-8326-43D8-8FD2-2EAF1EA3E93C}" type="datetime4">
              <a:rPr lang="en-US" smtClean="0"/>
              <a:pPr>
                <a:defRPr/>
              </a:pPr>
              <a:t>October 26, 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EE520C-D2E7-421B-B72D-E6D4351A979C}"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7EDD46-8B22-48DF-A7A2-A7D3A501E396}" type="datetime4">
              <a:rPr lang="en-US" smtClean="0"/>
              <a:pPr>
                <a:defRPr/>
              </a:pPr>
              <a:t>October 26, 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B5E245-4F04-4D51-BDBA-0536D84CFDD5}"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20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718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buFontTx/>
              <a:buChar char="•"/>
              <a:defRPr/>
            </a:lvl1pPr>
          </a:lstStyle>
          <a:p>
            <a:fld id="{108552FC-315F-469E-9BFE-A5BD2974D3E1}" type="slidenum">
              <a:rPr lang="en-US" altLang="en-US"/>
              <a:pPr/>
              <a:t>‹#›</a:t>
            </a:fld>
            <a:endParaRPr lang="en-US" altLang="en-US"/>
          </a:p>
        </p:txBody>
      </p:sp>
    </p:spTree>
    <p:extLst>
      <p:ext uri="{BB962C8B-B14F-4D97-AF65-F5344CB8AC3E}">
        <p14:creationId xmlns:p14="http://schemas.microsoft.com/office/powerpoint/2010/main" val="385616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buFontTx/>
              <a:buChar char="•"/>
              <a:defRPr/>
            </a:lvl1pPr>
          </a:lstStyle>
          <a:p>
            <a:fld id="{84663380-CD39-4180-B6FA-A1B6B9D08387}" type="slidenum">
              <a:rPr lang="en-US" altLang="en-US"/>
              <a:pPr/>
              <a:t>‹#›</a:t>
            </a:fld>
            <a:endParaRPr lang="en-US" altLang="en-US"/>
          </a:p>
        </p:txBody>
      </p:sp>
    </p:spTree>
    <p:extLst>
      <p:ext uri="{BB962C8B-B14F-4D97-AF65-F5344CB8AC3E}">
        <p14:creationId xmlns:p14="http://schemas.microsoft.com/office/powerpoint/2010/main" val="170636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buFontTx/>
              <a:buChar char="•"/>
              <a:defRPr/>
            </a:lvl1pPr>
          </a:lstStyle>
          <a:p>
            <a:fld id="{BBF3C673-3BA8-456A-9A49-AE664D099A9D}" type="slidenum">
              <a:rPr lang="en-US" altLang="en-US"/>
              <a:pPr/>
              <a:t>‹#›</a:t>
            </a:fld>
            <a:endParaRPr lang="en-US" altLang="en-US"/>
          </a:p>
        </p:txBody>
      </p:sp>
    </p:spTree>
    <p:extLst>
      <p:ext uri="{BB962C8B-B14F-4D97-AF65-F5344CB8AC3E}">
        <p14:creationId xmlns:p14="http://schemas.microsoft.com/office/powerpoint/2010/main" val="3473437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buFontTx/>
              <a:buChar char="•"/>
              <a:defRPr/>
            </a:lvl1pPr>
          </a:lstStyle>
          <a:p>
            <a:fld id="{77FB7AD0-C1A0-4D5C-BBC0-6D25EE0585FA}" type="slidenum">
              <a:rPr lang="en-US" altLang="en-US"/>
              <a:pPr/>
              <a:t>‹#›</a:t>
            </a:fld>
            <a:endParaRPr lang="en-US" altLang="en-US"/>
          </a:p>
        </p:txBody>
      </p:sp>
    </p:spTree>
    <p:extLst>
      <p:ext uri="{BB962C8B-B14F-4D97-AF65-F5344CB8AC3E}">
        <p14:creationId xmlns:p14="http://schemas.microsoft.com/office/powerpoint/2010/main" val="1805858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buFontTx/>
              <a:buChar char="•"/>
              <a:defRPr/>
            </a:lvl1pPr>
          </a:lstStyle>
          <a:p>
            <a:fld id="{24294FEA-5B75-4F42-9CFF-AD5702EF75C4}" type="slidenum">
              <a:rPr lang="en-US" altLang="en-US"/>
              <a:pPr/>
              <a:t>‹#›</a:t>
            </a:fld>
            <a:endParaRPr lang="en-US" altLang="en-US"/>
          </a:p>
        </p:txBody>
      </p:sp>
    </p:spTree>
    <p:extLst>
      <p:ext uri="{BB962C8B-B14F-4D97-AF65-F5344CB8AC3E}">
        <p14:creationId xmlns:p14="http://schemas.microsoft.com/office/powerpoint/2010/main" val="2421093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buFontTx/>
              <a:buChar char="•"/>
              <a:defRPr/>
            </a:lvl1pPr>
          </a:lstStyle>
          <a:p>
            <a:fld id="{B7809293-F4C2-4B10-AF7B-529FF354D976}" type="slidenum">
              <a:rPr lang="en-US" altLang="en-US"/>
              <a:pPr/>
              <a:t>‹#›</a:t>
            </a:fld>
            <a:endParaRPr lang="en-US" altLang="en-US"/>
          </a:p>
        </p:txBody>
      </p:sp>
    </p:spTree>
    <p:extLst>
      <p:ext uri="{BB962C8B-B14F-4D97-AF65-F5344CB8AC3E}">
        <p14:creationId xmlns:p14="http://schemas.microsoft.com/office/powerpoint/2010/main" val="360713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07E7FF00-5CED-4BF9-A166-732DA6ABC9EB}" type="datetime4">
              <a:rPr lang="en-US" smtClean="0"/>
              <a:pPr>
                <a:defRPr/>
              </a:pPr>
              <a:t>October 26, 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F9F8BE-511D-47C1-A75B-624E865C3B5F}"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buFontTx/>
              <a:buChar char="•"/>
              <a:defRPr/>
            </a:lvl1pPr>
          </a:lstStyle>
          <a:p>
            <a:fld id="{BF56919C-EA3D-444F-AD06-EBA8BDE9F898}" type="slidenum">
              <a:rPr lang="en-US" altLang="en-US"/>
              <a:pPr/>
              <a:t>‹#›</a:t>
            </a:fld>
            <a:endParaRPr lang="en-US" altLang="en-US"/>
          </a:p>
        </p:txBody>
      </p:sp>
    </p:spTree>
    <p:extLst>
      <p:ext uri="{BB962C8B-B14F-4D97-AF65-F5344CB8AC3E}">
        <p14:creationId xmlns:p14="http://schemas.microsoft.com/office/powerpoint/2010/main" val="3534926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buFontTx/>
              <a:buChar char="•"/>
              <a:defRPr/>
            </a:lvl1pPr>
          </a:lstStyle>
          <a:p>
            <a:fld id="{AFFB23AB-E4D7-4A02-B09F-2B478A64D3BE}" type="slidenum">
              <a:rPr lang="en-US" altLang="en-US"/>
              <a:pPr/>
              <a:t>‹#›</a:t>
            </a:fld>
            <a:endParaRPr lang="en-US" altLang="en-US"/>
          </a:p>
        </p:txBody>
      </p:sp>
    </p:spTree>
    <p:extLst>
      <p:ext uri="{BB962C8B-B14F-4D97-AF65-F5344CB8AC3E}">
        <p14:creationId xmlns:p14="http://schemas.microsoft.com/office/powerpoint/2010/main" val="2936844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buFontTx/>
              <a:buChar char="•"/>
              <a:defRPr/>
            </a:lvl1pPr>
          </a:lstStyle>
          <a:p>
            <a:fld id="{D88FDE97-2B00-48EE-9C3B-87A8D4E1C311}" type="slidenum">
              <a:rPr lang="en-US" altLang="en-US"/>
              <a:pPr/>
              <a:t>‹#›</a:t>
            </a:fld>
            <a:endParaRPr lang="en-US" altLang="en-US"/>
          </a:p>
        </p:txBody>
      </p:sp>
    </p:spTree>
    <p:extLst>
      <p:ext uri="{BB962C8B-B14F-4D97-AF65-F5344CB8AC3E}">
        <p14:creationId xmlns:p14="http://schemas.microsoft.com/office/powerpoint/2010/main" val="8908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buFontTx/>
              <a:buChar char="•"/>
              <a:defRPr/>
            </a:lvl1pPr>
          </a:lstStyle>
          <a:p>
            <a:fld id="{B37F0A7A-D7DF-4D97-8976-0692679E0A0A}" type="slidenum">
              <a:rPr lang="en-US" altLang="en-US"/>
              <a:pPr/>
              <a:t>‹#›</a:t>
            </a:fld>
            <a:endParaRPr lang="en-US" altLang="en-US"/>
          </a:p>
        </p:txBody>
      </p:sp>
    </p:spTree>
    <p:extLst>
      <p:ext uri="{BB962C8B-B14F-4D97-AF65-F5344CB8AC3E}">
        <p14:creationId xmlns:p14="http://schemas.microsoft.com/office/powerpoint/2010/main" val="145691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buFontTx/>
              <a:buChar char="•"/>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buFontTx/>
              <a:buChar char="•"/>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buFontTx/>
              <a:buChar char="•"/>
              <a:defRPr/>
            </a:lvl1pPr>
          </a:lstStyle>
          <a:p>
            <a:fld id="{193211B3-AF25-4657-9115-0A10632BC331}" type="slidenum">
              <a:rPr lang="en-US" altLang="en-US"/>
              <a:pPr/>
              <a:t>‹#›</a:t>
            </a:fld>
            <a:endParaRPr lang="en-US" altLang="en-US"/>
          </a:p>
        </p:txBody>
      </p:sp>
    </p:spTree>
    <p:extLst>
      <p:ext uri="{BB962C8B-B14F-4D97-AF65-F5344CB8AC3E}">
        <p14:creationId xmlns:p14="http://schemas.microsoft.com/office/powerpoint/2010/main" val="976857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AF9718-C9C3-4E15-8381-841E640FC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365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D92D4B-4EBD-492F-8DD4-56E6461581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8646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C25500-D80C-4212-888C-17C509D98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8438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9173886-F23D-474B-9F14-B7C5562727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718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056C24-DDCA-4F00-948B-5BE0CB4DDF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99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AB9DF14-56C4-4FAF-AC34-E011D238123D}" type="datetime4">
              <a:rPr lang="en-US" smtClean="0"/>
              <a:pPr>
                <a:defRPr/>
              </a:pPr>
              <a:t>October 26, 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5AE7DC-1F5B-4B4E-B044-FA5DC6263984}"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DEE5CF6-5A69-4AA2-8B6C-F7F714ED98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322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3D6AC08-0E79-43E2-9099-2FFD720490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6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9A9801-0831-45EA-8856-67874C6CDE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44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2E1E991-F074-404B-8341-24F27CA75A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7374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97088F-83FB-4CB9-A911-0091B1C9DF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075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2D8B9C-1C97-4ABC-9479-9B4305A1E3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761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fld id="{BF8469E6-5A75-4A10-9776-BD79A93C2BB7}" type="datetime4">
              <a:rPr lang="en-US" smtClean="0"/>
              <a:pPr>
                <a:defRPr/>
              </a:pPr>
              <a:t>October 26, 2018</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F4963C-7AB4-4B5A-8D2B-427F502AC799}" type="slidenum">
              <a:rPr lang="en-US" smtClean="0"/>
              <a:pPr>
                <a:defRPr/>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FD4DB521-FFB8-44CD-93AF-DBEBC9CE6A54}" type="datetime4">
              <a:rPr lang="en-US" smtClean="0"/>
              <a:pPr>
                <a:defRPr/>
              </a:pPr>
              <a:t>October 26, 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DBD0F6A-D867-46AF-B94A-6FD20A1CC9B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2ABCB2B-23F3-4C6D-B1FD-895A2D92C214}" type="datetime4">
              <a:rPr lang="en-US" smtClean="0"/>
              <a:pPr>
                <a:defRPr/>
              </a:pPr>
              <a:t>October 26, 2018</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D57B0DB-40C2-4FFC-B975-6CACC2F239E2}"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FB64CB2-8A1D-484B-8D1E-12098B853351}" type="datetime4">
              <a:rPr lang="en-US" smtClean="0"/>
              <a:pPr>
                <a:defRPr/>
              </a:pPr>
              <a:t>October 26, 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EC515FE-FF68-4128-8F87-91E3EEC1008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4A15B93B-FE9F-4AD7-BD42-24729186D1C2}" type="datetime4">
              <a:rPr lang="en-US" smtClean="0"/>
              <a:pPr>
                <a:defRPr/>
              </a:pPr>
              <a:t>October 26, 2018</a:t>
            </a:fld>
            <a:endParaRPr lang="en-US" dirty="0"/>
          </a:p>
        </p:txBody>
      </p:sp>
      <p:sp>
        <p:nvSpPr>
          <p:cNvPr id="7" name="Slide Number Placeholder 6"/>
          <p:cNvSpPr>
            <a:spLocks noGrp="1"/>
          </p:cNvSpPr>
          <p:nvPr>
            <p:ph type="sldNum" sz="quarter" idx="12"/>
          </p:nvPr>
        </p:nvSpPr>
        <p:spPr/>
        <p:txBody>
          <a:bodyPr/>
          <a:lstStyle/>
          <a:p>
            <a:pPr>
              <a:defRPr/>
            </a:pPr>
            <a:fld id="{069788C1-0344-40EA-9F92-7EDC6F89D6B4}" type="slidenum">
              <a:rPr lang="en-US" smtClean="0"/>
              <a:pPr>
                <a:defRPr/>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98497C8-C16E-43DC-9F00-F919CE1DFD9D}" type="datetime4">
              <a:rPr lang="en-US" smtClean="0"/>
              <a:pPr>
                <a:defRPr/>
              </a:pPr>
              <a:t>October 26, 2018</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a:p>
        </p:txBody>
      </p:sp>
      <p:sp>
        <p:nvSpPr>
          <p:cNvPr id="7" name="Slide Number Placeholder 6"/>
          <p:cNvSpPr>
            <a:spLocks noGrp="1"/>
          </p:cNvSpPr>
          <p:nvPr>
            <p:ph type="sldNum" sz="quarter" idx="12"/>
          </p:nvPr>
        </p:nvSpPr>
        <p:spPr/>
        <p:txBody>
          <a:bodyPr/>
          <a:lstStyle/>
          <a:p>
            <a:pPr>
              <a:defRPr/>
            </a:pPr>
            <a:fld id="{410D922C-CA2E-4558-B8E1-95CA20DC4DA1}"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5000">
              <a:schemeClr val="bg2">
                <a:tint val="92000"/>
                <a:shade val="66000"/>
                <a:satMod val="110000"/>
                <a:lumMod val="80000"/>
              </a:schemeClr>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a:defRPr/>
            </a:pPr>
            <a:fld id="{9E9D6246-BC5A-4985-B40D-CFE5B84CFD1A}" type="datetime4">
              <a:rPr lang="en-US" smtClean="0"/>
              <a:pPr>
                <a:defRPr/>
              </a:pPr>
              <a:t>October 26, 2018</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a:defRPr/>
            </a:pPr>
            <a:fld id="{157E5247-DC96-4724-B334-9D32AE0FB668}" type="slidenum">
              <a:rPr lang="en-US" smtClean="0"/>
              <a:pPr>
                <a:defRPr/>
              </a:pPr>
              <a:t>‹#›</a:t>
            </a:fld>
            <a:endParaRPr lang="en-US" dirty="0"/>
          </a:p>
        </p:txBody>
      </p:sp>
      <p:pic>
        <p:nvPicPr>
          <p:cNvPr id="61" name="Picture 27" descr="Biology_CONTENT_v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9"/>
          <p:cNvSpPr txBox="1">
            <a:spLocks noChangeArrowheads="1"/>
          </p:cNvSpPr>
          <p:nvPr userDrawn="1"/>
        </p:nvSpPr>
        <p:spPr bwMode="auto">
          <a:xfrm>
            <a:off x="-76200" y="76200"/>
            <a:ext cx="5486400" cy="461963"/>
          </a:xfrm>
          <a:prstGeom prst="rect">
            <a:avLst/>
          </a:prstGeom>
          <a:noFill/>
          <a:ln>
            <a:noFill/>
          </a:ln>
          <a:effectLst/>
          <a:extLst>
            <a:ext uri="{909E8E84-426E-40DD-AFC4-6F175D3DCCD1}">
              <a14:hiddenFill xmlns:a14="http://schemas.microsoft.com/office/drawing/2010/main">
                <a:solidFill>
                  <a:srgbClr val="E3F4FE">
                    <a:alpha val="85097"/>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smtClean="0">
                <a:solidFill>
                  <a:schemeClr val="tx2"/>
                </a:solidFill>
              </a:rPr>
              <a:t>   DNA, RNA, and Proteins</a:t>
            </a:r>
          </a:p>
        </p:txBody>
      </p:sp>
      <p:sp>
        <p:nvSpPr>
          <p:cNvPr id="63" name="Text Box 10"/>
          <p:cNvSpPr txBox="1">
            <a:spLocks noChangeArrowheads="1"/>
          </p:cNvSpPr>
          <p:nvPr userDrawn="1"/>
        </p:nvSpPr>
        <p:spPr bwMode="auto">
          <a:xfrm>
            <a:off x="5867400" y="0"/>
            <a:ext cx="1676400" cy="461963"/>
          </a:xfrm>
          <a:prstGeom prst="rect">
            <a:avLst/>
          </a:prstGeom>
          <a:noFill/>
          <a:ln>
            <a:noFill/>
          </a:ln>
          <a:effectLst/>
          <a:extLst>
            <a:ext uri="{909E8E84-426E-40DD-AFC4-6F175D3DCCD1}">
              <a14:hiddenFill xmlns:a14="http://schemas.microsoft.com/office/drawing/2010/main">
                <a:solidFill>
                  <a:srgbClr val="E3F4FE">
                    <a:alpha val="85097"/>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smtClean="0">
                <a:solidFill>
                  <a:schemeClr val="tx2"/>
                </a:solidFill>
              </a:rPr>
              <a:t>Section 3</a:t>
            </a:r>
          </a:p>
        </p:txBody>
      </p:sp>
      <p:sp>
        <p:nvSpPr>
          <p:cNvPr id="64" name="Rectangle 29">
            <a:hlinkClick r:id="" action="ppaction://hlinkshowjump?jump=endshow"/>
          </p:cNvPr>
          <p:cNvSpPr>
            <a:spLocks noChangeArrowheads="1"/>
          </p:cNvSpPr>
          <p:nvPr userDrawn="1"/>
        </p:nvSpPr>
        <p:spPr bwMode="auto">
          <a:xfrm>
            <a:off x="8001000" y="61722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Rectangle 30">
            <a:hlinkClick r:id="" action="ppaction://hlinkshowjump?jump=previousslide"/>
          </p:cNvPr>
          <p:cNvSpPr>
            <a:spLocks noChangeArrowheads="1"/>
          </p:cNvSpPr>
          <p:nvPr userDrawn="1"/>
        </p:nvSpPr>
        <p:spPr bwMode="auto">
          <a:xfrm>
            <a:off x="4800600" y="6172200"/>
            <a:ext cx="83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Rectangle 31">
            <a:hlinkClick r:id="" action="ppaction://hlinkshowjump?jump=nextslide"/>
          </p:cNvPr>
          <p:cNvSpPr>
            <a:spLocks noChangeArrowheads="1"/>
          </p:cNvSpPr>
          <p:nvPr userDrawn="1"/>
        </p:nvSpPr>
        <p:spPr bwMode="auto">
          <a:xfrm>
            <a:off x="5867400" y="6172200"/>
            <a:ext cx="83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Rectangle 32">
            <a:hlinkClick r:id="" action="ppaction://hlinkshowjump?jump=firstslide"/>
          </p:cNvPr>
          <p:cNvSpPr>
            <a:spLocks noChangeArrowheads="1"/>
          </p:cNvSpPr>
          <p:nvPr userDrawn="1"/>
        </p:nvSpPr>
        <p:spPr bwMode="auto">
          <a:xfrm>
            <a:off x="6858000" y="6172200"/>
            <a:ext cx="1047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Rectangle 33"/>
          <p:cNvSpPr>
            <a:spLocks noChangeArrowheads="1"/>
          </p:cNvSpPr>
          <p:nvPr userDrawn="1"/>
        </p:nvSpPr>
        <p:spPr bwMode="auto">
          <a:xfrm>
            <a:off x="4876800" y="6629400"/>
            <a:ext cx="3048000" cy="228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5000">
              <a:schemeClr val="bg2">
                <a:tint val="92000"/>
                <a:shade val="66000"/>
                <a:satMod val="110000"/>
                <a:lumMod val="80000"/>
              </a:schemeClr>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defRPr>
            </a:lvl1pPr>
          </a:lstStyle>
          <a:p>
            <a:fld id="{679BE531-78C1-4E0A-B181-C928F178C793}" type="slidenum">
              <a:rPr lang="en-US" altLang="en-US" smtClean="0">
                <a:latin typeface="Arial" panose="020B0604020202020204" pitchFamily="34" charset="0"/>
              </a:rPr>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00458035"/>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68D6D47-248B-4D61-B0FB-D18ABCEC227E}" type="slidenum">
              <a:rPr lang="en-US" altLang="en-US" smtClean="0">
                <a:solidFill>
                  <a:srgbClr val="000000"/>
                </a:solidFill>
                <a:latin typeface="Arial" panose="020B0604020202020204" pitchFamily="34" charset="0"/>
              </a:rPr>
              <a:pPr/>
              <a:t>‹#›</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592334"/>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omim.org/entry/300808#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url?sa=i&amp;rct=j&amp;q=rna+vs+dna&amp;source=images&amp;cd=&amp;cad=rja&amp;docid=z7Wy4aWzesSjIM&amp;tbnid=hHCxZbRn17FXwM:&amp;ved=&amp;url=http://www.tutorvista.com/biology/types-of-dna-and-rna&amp;ei=U2xlUufMOaeEjAK3vYCQCQ&amp;bvm=bv.54934254,d.cGE&amp;psig=AFQjCNE2bq7TFaRbgtCepJn8-I6vDSQK7w&amp;ust=138246498027762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F:\Ives\Keith\Teaching\Biology\Course%20Lesson%20plans\Unit%20IV%20Heredity\Chapter%2013%20DNA,%20RNA,%20and%20Proteins\ch13\60042%20RNA%20v%20DNA.wmv" TargetMode="External"/><Relationship Id="rId1" Type="http://schemas.microsoft.com/office/2007/relationships/media" Target="file:///F:\Ives\Keith\Teaching\Biology\Course%20Lesson%20plans\Unit%20IV%20Heredity\Chapter%2013%20DNA,%20RNA,%20and%20Proteins\ch13\60042%20RNA%20v%20DNA.wmv" TargetMode="External"/><Relationship Id="rId5" Type="http://schemas.openxmlformats.org/officeDocument/2006/relationships/image" Target="../media/image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gi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Ives\Keith\Teaching\Biology\Course%20Lesson%20plans\Unit%20IV%20Heredity\Chapter%2013%20DNA,%20RNA,%20and%20Proteins\ch13\60177%20Transcription.wmv" TargetMode="External"/><Relationship Id="rId1" Type="http://schemas.microsoft.com/office/2007/relationships/media" Target="file:///F:\Ives\Keith\Teaching\Biology\Course%20Lesson%20plans\Unit%20IV%20Heredity\Chapter%2013%20DNA,%20RNA,%20and%20Proteins\ch13\60177%20Transcription.wmv"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en.wikipedia.org/wiki/File:Protein_translation.gi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microsoft.com/office/2007/relationships/hdphoto" Target="../media/hdphoto6.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 name="TextBox 459"/>
          <p:cNvSpPr txBox="1"/>
          <p:nvPr/>
        </p:nvSpPr>
        <p:spPr>
          <a:xfrm>
            <a:off x="-4763" y="3257550"/>
            <a:ext cx="4240213" cy="3230563"/>
          </a:xfrm>
          <a:prstGeom prst="rect">
            <a:avLst/>
          </a:prstGeom>
          <a:noFill/>
        </p:spPr>
        <p:txBody>
          <a:bodyPr>
            <a:spAutoFit/>
          </a:bodyPr>
          <a:lstStyle/>
          <a:p>
            <a:pPr>
              <a:defRPr/>
            </a:pPr>
            <a:r>
              <a:rPr lang="en-US" sz="1200" dirty="0">
                <a:solidFill>
                  <a:srgbClr val="000000"/>
                </a:solidFill>
              </a:rPr>
              <a:t>Directions:</a:t>
            </a:r>
          </a:p>
          <a:p>
            <a:pPr marL="342900" indent="-342900">
              <a:buFont typeface="+mj-lt"/>
              <a:buAutoNum type="arabicParenR"/>
              <a:defRPr/>
            </a:pPr>
            <a:r>
              <a:rPr lang="en-US" sz="1200" dirty="0">
                <a:solidFill>
                  <a:srgbClr val="000000"/>
                </a:solidFill>
              </a:rPr>
              <a:t>Answer Review Questions on back:</a:t>
            </a:r>
          </a:p>
          <a:p>
            <a:pPr marL="800100" lvl="1" indent="-342900">
              <a:buFont typeface="+mj-lt"/>
              <a:buAutoNum type="arabicPeriod"/>
              <a:defRPr/>
            </a:pPr>
            <a:r>
              <a:rPr lang="en-US" sz="1200" dirty="0">
                <a:solidFill>
                  <a:srgbClr val="000000"/>
                </a:solidFill>
              </a:rPr>
              <a:t>What is the basic subunit for DNA?</a:t>
            </a:r>
          </a:p>
          <a:p>
            <a:pPr marL="800100" lvl="1" indent="-342900">
              <a:buFont typeface="+mj-lt"/>
              <a:buAutoNum type="arabicPeriod"/>
              <a:defRPr/>
            </a:pPr>
            <a:r>
              <a:rPr lang="en-US" sz="1200" dirty="0">
                <a:solidFill>
                  <a:srgbClr val="000000"/>
                </a:solidFill>
              </a:rPr>
              <a:t>What are the three parts?</a:t>
            </a:r>
          </a:p>
          <a:p>
            <a:pPr marL="800100" lvl="1" indent="-342900">
              <a:buFont typeface="+mj-lt"/>
              <a:buAutoNum type="arabicPeriod"/>
              <a:defRPr/>
            </a:pPr>
            <a:r>
              <a:rPr lang="en-US" sz="1200" dirty="0">
                <a:solidFill>
                  <a:srgbClr val="000000"/>
                </a:solidFill>
              </a:rPr>
              <a:t>Which parts are the backbone?</a:t>
            </a:r>
          </a:p>
          <a:p>
            <a:pPr marL="800100" lvl="1" indent="-342900">
              <a:buFont typeface="+mj-lt"/>
              <a:buAutoNum type="arabicPeriod"/>
              <a:defRPr/>
            </a:pPr>
            <a:r>
              <a:rPr lang="en-US" sz="1200" dirty="0">
                <a:solidFill>
                  <a:srgbClr val="000000"/>
                </a:solidFill>
              </a:rPr>
              <a:t>Which nucleotides are purines?</a:t>
            </a:r>
          </a:p>
          <a:p>
            <a:pPr marL="800100" lvl="1" indent="-342900">
              <a:buFont typeface="+mj-lt"/>
              <a:buAutoNum type="arabicPeriod"/>
              <a:defRPr/>
            </a:pPr>
            <a:r>
              <a:rPr lang="en-US" sz="1200" dirty="0">
                <a:solidFill>
                  <a:srgbClr val="000000"/>
                </a:solidFill>
              </a:rPr>
              <a:t>Which nucleotides are </a:t>
            </a:r>
            <a:r>
              <a:rPr lang="en-US" sz="1200" dirty="0" err="1">
                <a:solidFill>
                  <a:srgbClr val="000000"/>
                </a:solidFill>
              </a:rPr>
              <a:t>pyrimidines</a:t>
            </a:r>
            <a:r>
              <a:rPr lang="en-US" sz="1200" dirty="0">
                <a:solidFill>
                  <a:srgbClr val="000000"/>
                </a:solidFill>
              </a:rPr>
              <a:t>?</a:t>
            </a:r>
          </a:p>
          <a:p>
            <a:pPr marL="800100" lvl="1" indent="-342900">
              <a:buFont typeface="+mj-lt"/>
              <a:buAutoNum type="arabicPeriod"/>
              <a:defRPr/>
            </a:pPr>
            <a:r>
              <a:rPr lang="en-US" sz="1200" dirty="0">
                <a:solidFill>
                  <a:srgbClr val="000000"/>
                </a:solidFill>
              </a:rPr>
              <a:t>How do you tell the difference between the two?</a:t>
            </a:r>
          </a:p>
          <a:p>
            <a:pPr marL="800100" lvl="1" indent="-342900">
              <a:buFont typeface="+mj-lt"/>
              <a:buAutoNum type="arabicPeriod"/>
              <a:defRPr/>
            </a:pPr>
            <a:r>
              <a:rPr lang="en-US" sz="1200" dirty="0">
                <a:solidFill>
                  <a:srgbClr val="000000"/>
                </a:solidFill>
              </a:rPr>
              <a:t>What type of bond holds together DNA strands?</a:t>
            </a:r>
          </a:p>
          <a:p>
            <a:pPr marL="228600" indent="-228600">
              <a:buFont typeface="+mj-lt"/>
              <a:buAutoNum type="arabicParenR" startAt="2"/>
              <a:defRPr/>
            </a:pPr>
            <a:r>
              <a:rPr lang="en-US" sz="1200" dirty="0">
                <a:solidFill>
                  <a:srgbClr val="000000"/>
                </a:solidFill>
              </a:rPr>
              <a:t>Cut out the nucleotides from the Nucleotide Bank (right).</a:t>
            </a:r>
          </a:p>
          <a:p>
            <a:pPr marL="228600" indent="-228600">
              <a:buFont typeface="+mj-lt"/>
              <a:buAutoNum type="arabicParenR" startAt="2"/>
              <a:defRPr/>
            </a:pPr>
            <a:r>
              <a:rPr lang="en-US" sz="1200" dirty="0">
                <a:solidFill>
                  <a:srgbClr val="000000"/>
                </a:solidFill>
              </a:rPr>
              <a:t>Match them up with the template strand above based upon base-pairing rules then tape/glue beneath.</a:t>
            </a:r>
          </a:p>
          <a:p>
            <a:pPr marL="228600" indent="-228600">
              <a:buFont typeface="+mj-lt"/>
              <a:buAutoNum type="arabicParenR" startAt="2"/>
              <a:defRPr/>
            </a:pPr>
            <a:r>
              <a:rPr lang="en-US" sz="1200" dirty="0">
                <a:solidFill>
                  <a:srgbClr val="000000"/>
                </a:solidFill>
              </a:rPr>
              <a:t>Determine the sequence (order of the string of </a:t>
            </a:r>
            <a:r>
              <a:rPr lang="en-US" sz="1200" b="1" u="sng" dirty="0">
                <a:solidFill>
                  <a:srgbClr val="000000"/>
                </a:solidFill>
              </a:rPr>
              <a:t>nucleotides</a:t>
            </a:r>
            <a:r>
              <a:rPr lang="en-US" sz="1200" dirty="0">
                <a:solidFill>
                  <a:srgbClr val="000000"/>
                </a:solidFill>
              </a:rPr>
              <a:t> read left to right) for both the template strand and the new complimentary strand. Label the sequence of the template and complimentary strand on the lines with the nucleotide abbreviation.</a:t>
            </a:r>
          </a:p>
        </p:txBody>
      </p:sp>
      <p:sp>
        <p:nvSpPr>
          <p:cNvPr id="43011" name="TextBox 460"/>
          <p:cNvSpPr txBox="1">
            <a:spLocks noChangeArrowheads="1"/>
          </p:cNvSpPr>
          <p:nvPr/>
        </p:nvSpPr>
        <p:spPr bwMode="auto">
          <a:xfrm>
            <a:off x="173038" y="152400"/>
            <a:ext cx="5327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800" smtClean="0">
                <a:solidFill>
                  <a:srgbClr val="000000"/>
                </a:solidFill>
              </a:rPr>
              <a:t>Construct a DNA model Using Base-pairing Rules.</a:t>
            </a:r>
          </a:p>
          <a:p>
            <a:pPr eaLnBrk="1" hangingPunct="1"/>
            <a:r>
              <a:rPr lang="en-US" altLang="en-US" sz="1100" smtClean="0">
                <a:solidFill>
                  <a:srgbClr val="000000"/>
                </a:solidFill>
              </a:rPr>
              <a:t>Homework: 25 Pts. Due tomorrow to gain access to DNA Extraction Lab.</a:t>
            </a:r>
          </a:p>
        </p:txBody>
      </p:sp>
      <p:grpSp>
        <p:nvGrpSpPr>
          <p:cNvPr id="43012" name="Group 4095"/>
          <p:cNvGrpSpPr>
            <a:grpSpLocks/>
          </p:cNvGrpSpPr>
          <p:nvPr/>
        </p:nvGrpSpPr>
        <p:grpSpPr bwMode="auto">
          <a:xfrm>
            <a:off x="638175" y="696913"/>
            <a:ext cx="8380413" cy="1447800"/>
            <a:chOff x="304800" y="706438"/>
            <a:chExt cx="8379964" cy="1448280"/>
          </a:xfrm>
        </p:grpSpPr>
        <p:grpSp>
          <p:nvGrpSpPr>
            <p:cNvPr id="4" name="Group 3"/>
            <p:cNvGrpSpPr>
              <a:grpSpLocks noChangeAspect="1"/>
            </p:cNvGrpSpPr>
            <p:nvPr/>
          </p:nvGrpSpPr>
          <p:grpSpPr>
            <a:xfrm rot="5400000">
              <a:off x="4190002" y="1347757"/>
              <a:ext cx="1076530" cy="530523"/>
              <a:chOff x="3835399" y="4498042"/>
              <a:chExt cx="2517750" cy="1240771"/>
            </a:xfrm>
            <a:solidFill>
              <a:schemeClr val="bg1">
                <a:lumMod val="65000"/>
              </a:schemeClr>
            </a:solidFill>
          </p:grpSpPr>
          <p:grpSp>
            <p:nvGrpSpPr>
              <p:cNvPr id="5" name="Group 4"/>
              <p:cNvGrpSpPr/>
              <p:nvPr/>
            </p:nvGrpSpPr>
            <p:grpSpPr>
              <a:xfrm>
                <a:off x="3835399" y="4660900"/>
                <a:ext cx="2517750" cy="1077913"/>
                <a:chOff x="3835399" y="4660900"/>
                <a:chExt cx="2517750" cy="1077913"/>
              </a:xfrm>
              <a:grpFill/>
            </p:grpSpPr>
            <p:grpSp>
              <p:nvGrpSpPr>
                <p:cNvPr id="7" name="Group 6"/>
                <p:cNvGrpSpPr/>
                <p:nvPr/>
              </p:nvGrpSpPr>
              <p:grpSpPr>
                <a:xfrm>
                  <a:off x="3835399" y="4660900"/>
                  <a:ext cx="2286249" cy="1077913"/>
                  <a:chOff x="3835399" y="4660900"/>
                  <a:chExt cx="2286249" cy="1077913"/>
                </a:xfrm>
                <a:grpFill/>
              </p:grpSpPr>
              <p:grpSp>
                <p:nvGrpSpPr>
                  <p:cNvPr id="11" name="Group 10"/>
                  <p:cNvGrpSpPr/>
                  <p:nvPr/>
                </p:nvGrpSpPr>
                <p:grpSpPr>
                  <a:xfrm>
                    <a:off x="3835399" y="4660900"/>
                    <a:ext cx="2286249" cy="1077913"/>
                    <a:chOff x="3835399" y="3581400"/>
                    <a:chExt cx="2286249" cy="1077913"/>
                  </a:xfrm>
                  <a:grpFill/>
                </p:grpSpPr>
                <p:sp>
                  <p:nvSpPr>
                    <p:cNvPr id="13" name="Regular Pentagon 12"/>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Hexagon 14"/>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Rectangle 15"/>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ectangle 16"/>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2" name="Regular Pentagon 11"/>
                  <p:cNvSpPr>
                    <a:spLocks noChangeAspect="1"/>
                  </p:cNvSpPr>
                  <p:nvPr/>
                </p:nvSpPr>
                <p:spPr>
                  <a:xfrm rot="1736817">
                    <a:off x="5063779" y="4896810"/>
                    <a:ext cx="538497" cy="511680"/>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 name="Rectangle 7"/>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5694459" y="5112648"/>
                  <a:ext cx="658690" cy="1272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6" name="Rectangle 5"/>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8" name="Group 17"/>
            <p:cNvGrpSpPr>
              <a:grpSpLocks noChangeAspect="1"/>
            </p:cNvGrpSpPr>
            <p:nvPr/>
          </p:nvGrpSpPr>
          <p:grpSpPr>
            <a:xfrm rot="5400000">
              <a:off x="4653175" y="1346112"/>
              <a:ext cx="1070535" cy="518010"/>
              <a:chOff x="3835399" y="3447806"/>
              <a:chExt cx="2503735" cy="1211507"/>
            </a:xfrm>
            <a:solidFill>
              <a:schemeClr val="bg1">
                <a:lumMod val="65000"/>
              </a:schemeClr>
            </a:solidFill>
          </p:grpSpPr>
          <p:grpSp>
            <p:nvGrpSpPr>
              <p:cNvPr id="19" name="Group 18"/>
              <p:cNvGrpSpPr/>
              <p:nvPr/>
            </p:nvGrpSpPr>
            <p:grpSpPr>
              <a:xfrm>
                <a:off x="3835399" y="3581400"/>
                <a:ext cx="2503735" cy="1077913"/>
                <a:chOff x="3835399" y="3581400"/>
                <a:chExt cx="2503735" cy="1077913"/>
              </a:xfrm>
              <a:grpFill/>
            </p:grpSpPr>
            <p:grpSp>
              <p:nvGrpSpPr>
                <p:cNvPr id="21" name="Group 20"/>
                <p:cNvGrpSpPr/>
                <p:nvPr/>
              </p:nvGrpSpPr>
              <p:grpSpPr>
                <a:xfrm>
                  <a:off x="3835399" y="3581400"/>
                  <a:ext cx="1870200" cy="1077913"/>
                  <a:chOff x="3835399" y="3581400"/>
                  <a:chExt cx="1870200" cy="1077913"/>
                </a:xfrm>
                <a:grpFill/>
              </p:grpSpPr>
              <p:sp>
                <p:nvSpPr>
                  <p:cNvPr id="24" name="Regular Pentagon 23"/>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Oval 24"/>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Hexagon 25"/>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Rectangle 26"/>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Rectangle 27"/>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2" name="Rectangle 21"/>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ectangle 22"/>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0" name="Rectangle 19"/>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54" name="Group 53"/>
            <p:cNvGrpSpPr>
              <a:grpSpLocks noChangeAspect="1"/>
            </p:cNvGrpSpPr>
            <p:nvPr/>
          </p:nvGrpSpPr>
          <p:grpSpPr>
            <a:xfrm rot="16200000">
              <a:off x="5088937" y="1347923"/>
              <a:ext cx="1069752" cy="521393"/>
              <a:chOff x="6477000" y="4114800"/>
              <a:chExt cx="2501900" cy="1219415"/>
            </a:xfrm>
            <a:solidFill>
              <a:schemeClr val="bg1">
                <a:lumMod val="65000"/>
              </a:schemeClr>
            </a:solidFill>
          </p:grpSpPr>
          <p:grpSp>
            <p:nvGrpSpPr>
              <p:cNvPr id="55" name="Group 54"/>
              <p:cNvGrpSpPr/>
              <p:nvPr/>
            </p:nvGrpSpPr>
            <p:grpSpPr>
              <a:xfrm>
                <a:off x="6477000" y="4114800"/>
                <a:ext cx="2501900" cy="1079886"/>
                <a:chOff x="6477000" y="4114800"/>
                <a:chExt cx="2501900" cy="1079886"/>
              </a:xfrm>
              <a:grpFill/>
            </p:grpSpPr>
            <p:grpSp>
              <p:nvGrpSpPr>
                <p:cNvPr id="57" name="Group 56"/>
                <p:cNvGrpSpPr/>
                <p:nvPr/>
              </p:nvGrpSpPr>
              <p:grpSpPr>
                <a:xfrm rot="10800000">
                  <a:off x="7108700" y="4114800"/>
                  <a:ext cx="1870200" cy="1077913"/>
                  <a:chOff x="3835399" y="3581400"/>
                  <a:chExt cx="1870200" cy="1077913"/>
                </a:xfrm>
                <a:grpFill/>
              </p:grpSpPr>
              <p:sp>
                <p:nvSpPr>
                  <p:cNvPr id="61" name="Regular Pentagon 60"/>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Oval 61"/>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Hexagon 62"/>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Rectangle 63"/>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Rectangle 64"/>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58" name="Rectangle 57"/>
                <p:cNvSpPr/>
                <p:nvPr/>
              </p:nvSpPr>
              <p:spPr>
                <a:xfrm>
                  <a:off x="6477000" y="4621011"/>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Rectangle 58"/>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Rectangle 59"/>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56" name="Rectangle 55"/>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66" name="Group 65"/>
            <p:cNvGrpSpPr>
              <a:grpSpLocks noChangeAspect="1"/>
            </p:cNvGrpSpPr>
            <p:nvPr/>
          </p:nvGrpSpPr>
          <p:grpSpPr>
            <a:xfrm rot="16200000">
              <a:off x="5543412" y="1339515"/>
              <a:ext cx="1069793" cy="555903"/>
              <a:chOff x="6477000" y="3038665"/>
              <a:chExt cx="2501995" cy="1300127"/>
            </a:xfrm>
            <a:solidFill>
              <a:schemeClr val="bg1">
                <a:lumMod val="65000"/>
              </a:schemeClr>
            </a:solidFill>
          </p:grpSpPr>
          <p:grpSp>
            <p:nvGrpSpPr>
              <p:cNvPr id="67" name="Group 66"/>
              <p:cNvGrpSpPr/>
              <p:nvPr/>
            </p:nvGrpSpPr>
            <p:grpSpPr>
              <a:xfrm>
                <a:off x="6477000" y="3038665"/>
                <a:ext cx="2501995" cy="1077913"/>
                <a:chOff x="6477000" y="3038665"/>
                <a:chExt cx="2501995" cy="1077913"/>
              </a:xfrm>
              <a:grpFill/>
            </p:grpSpPr>
            <p:grpSp>
              <p:nvGrpSpPr>
                <p:cNvPr id="69" name="Group 68"/>
                <p:cNvGrpSpPr/>
                <p:nvPr/>
              </p:nvGrpSpPr>
              <p:grpSpPr>
                <a:xfrm rot="10800000">
                  <a:off x="6692746" y="3038665"/>
                  <a:ext cx="2286249" cy="1077913"/>
                  <a:chOff x="3835399" y="4660900"/>
                  <a:chExt cx="2286249" cy="1077913"/>
                </a:xfrm>
                <a:grpFill/>
              </p:grpSpPr>
              <p:grpSp>
                <p:nvGrpSpPr>
                  <p:cNvPr id="72" name="Group 71"/>
                  <p:cNvGrpSpPr/>
                  <p:nvPr/>
                </p:nvGrpSpPr>
                <p:grpSpPr>
                  <a:xfrm>
                    <a:off x="3835399" y="4660900"/>
                    <a:ext cx="2286249" cy="1077913"/>
                    <a:chOff x="3835399" y="3581400"/>
                    <a:chExt cx="2286249" cy="1077913"/>
                  </a:xfrm>
                  <a:grpFill/>
                </p:grpSpPr>
                <p:sp>
                  <p:nvSpPr>
                    <p:cNvPr id="74" name="Regular Pentagon 73"/>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Oval 74"/>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Hexagon 75"/>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Rectangle 76"/>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Rectangle 77"/>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73" name="Regular Pentagon 72"/>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70" name="Rectangle 69"/>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Rectangle 70"/>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68" name="Rectangle 67"/>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4" name="Group 103"/>
            <p:cNvGrpSpPr>
              <a:grpSpLocks noChangeAspect="1"/>
            </p:cNvGrpSpPr>
            <p:nvPr/>
          </p:nvGrpSpPr>
          <p:grpSpPr>
            <a:xfrm rot="5400000">
              <a:off x="3746075" y="1346739"/>
              <a:ext cx="1070535" cy="518010"/>
              <a:chOff x="3835399" y="3447806"/>
              <a:chExt cx="2503735" cy="1211507"/>
            </a:xfrm>
            <a:solidFill>
              <a:schemeClr val="bg1">
                <a:lumMod val="65000"/>
              </a:schemeClr>
            </a:solidFill>
          </p:grpSpPr>
          <p:grpSp>
            <p:nvGrpSpPr>
              <p:cNvPr id="105" name="Group 104"/>
              <p:cNvGrpSpPr/>
              <p:nvPr/>
            </p:nvGrpSpPr>
            <p:grpSpPr>
              <a:xfrm>
                <a:off x="3835399" y="3581400"/>
                <a:ext cx="2503735" cy="1077913"/>
                <a:chOff x="3835399" y="3581400"/>
                <a:chExt cx="2503735" cy="1077913"/>
              </a:xfrm>
              <a:grpFill/>
            </p:grpSpPr>
            <p:grpSp>
              <p:nvGrpSpPr>
                <p:cNvPr id="107" name="Group 106"/>
                <p:cNvGrpSpPr/>
                <p:nvPr/>
              </p:nvGrpSpPr>
              <p:grpSpPr>
                <a:xfrm>
                  <a:off x="3835399" y="3581400"/>
                  <a:ext cx="1870200" cy="1077913"/>
                  <a:chOff x="3835399" y="3581400"/>
                  <a:chExt cx="1870200" cy="1077913"/>
                </a:xfrm>
                <a:grpFill/>
              </p:grpSpPr>
              <p:sp>
                <p:nvSpPr>
                  <p:cNvPr id="110" name="Regular Pentagon 109"/>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1" name="Oval 110"/>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2" name="Hexagon 111"/>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3" name="Rectangle 112"/>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Rectangle 113"/>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8" name="Rectangle 107"/>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9" name="Rectangle 108"/>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 name="Rectangle 105"/>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28" name="Group 127"/>
            <p:cNvGrpSpPr>
              <a:grpSpLocks noChangeAspect="1"/>
            </p:cNvGrpSpPr>
            <p:nvPr/>
          </p:nvGrpSpPr>
          <p:grpSpPr>
            <a:xfrm rot="16200000">
              <a:off x="3295474" y="1349145"/>
              <a:ext cx="1069752" cy="521393"/>
              <a:chOff x="6477000" y="4114800"/>
              <a:chExt cx="2501900" cy="1219415"/>
            </a:xfrm>
            <a:solidFill>
              <a:schemeClr val="bg1">
                <a:lumMod val="65000"/>
              </a:schemeClr>
            </a:solidFill>
          </p:grpSpPr>
          <p:grpSp>
            <p:nvGrpSpPr>
              <p:cNvPr id="129" name="Group 128"/>
              <p:cNvGrpSpPr/>
              <p:nvPr/>
            </p:nvGrpSpPr>
            <p:grpSpPr>
              <a:xfrm>
                <a:off x="6477000" y="4114800"/>
                <a:ext cx="2501900" cy="1079886"/>
                <a:chOff x="6477000" y="4114800"/>
                <a:chExt cx="2501900" cy="1079886"/>
              </a:xfrm>
              <a:grpFill/>
            </p:grpSpPr>
            <p:grpSp>
              <p:nvGrpSpPr>
                <p:cNvPr id="131" name="Group 130"/>
                <p:cNvGrpSpPr/>
                <p:nvPr/>
              </p:nvGrpSpPr>
              <p:grpSpPr>
                <a:xfrm rot="10800000">
                  <a:off x="7108700" y="4114800"/>
                  <a:ext cx="1870200" cy="1077913"/>
                  <a:chOff x="3835399" y="3581400"/>
                  <a:chExt cx="1870200" cy="1077913"/>
                </a:xfrm>
                <a:grpFill/>
              </p:grpSpPr>
              <p:sp>
                <p:nvSpPr>
                  <p:cNvPr id="135" name="Regular Pentagon 134"/>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6" name="Oval 135"/>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7" name="Hexagon 136"/>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8" name="Rectangle 137"/>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9" name="Rectangle 138"/>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32" name="Rectangle 131"/>
                <p:cNvSpPr/>
                <p:nvPr/>
              </p:nvSpPr>
              <p:spPr>
                <a:xfrm>
                  <a:off x="6477000" y="4610100"/>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3" name="Rectangle 132"/>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4" name="Rectangle 133"/>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30" name="Rectangle 129"/>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54" name="Group 153"/>
            <p:cNvGrpSpPr>
              <a:grpSpLocks noChangeAspect="1"/>
            </p:cNvGrpSpPr>
            <p:nvPr/>
          </p:nvGrpSpPr>
          <p:grpSpPr>
            <a:xfrm rot="16200000">
              <a:off x="2367713" y="1352560"/>
              <a:ext cx="1069752" cy="521393"/>
              <a:chOff x="6477000" y="4114800"/>
              <a:chExt cx="2501900" cy="1219415"/>
            </a:xfrm>
            <a:solidFill>
              <a:schemeClr val="bg1">
                <a:lumMod val="65000"/>
              </a:schemeClr>
            </a:solidFill>
          </p:grpSpPr>
          <p:grpSp>
            <p:nvGrpSpPr>
              <p:cNvPr id="155" name="Group 154"/>
              <p:cNvGrpSpPr/>
              <p:nvPr/>
            </p:nvGrpSpPr>
            <p:grpSpPr>
              <a:xfrm>
                <a:off x="6477000" y="4114800"/>
                <a:ext cx="2501900" cy="1079886"/>
                <a:chOff x="6477000" y="4114800"/>
                <a:chExt cx="2501900" cy="1079886"/>
              </a:xfrm>
              <a:grpFill/>
            </p:grpSpPr>
            <p:grpSp>
              <p:nvGrpSpPr>
                <p:cNvPr id="157" name="Group 156"/>
                <p:cNvGrpSpPr/>
                <p:nvPr/>
              </p:nvGrpSpPr>
              <p:grpSpPr>
                <a:xfrm rot="10800000">
                  <a:off x="7108700" y="4114800"/>
                  <a:ext cx="1870200" cy="1077913"/>
                  <a:chOff x="3835399" y="3581400"/>
                  <a:chExt cx="1870200" cy="1077913"/>
                </a:xfrm>
                <a:grpFill/>
              </p:grpSpPr>
              <p:sp>
                <p:nvSpPr>
                  <p:cNvPr id="161" name="Regular Pentagon 160"/>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2" name="Oval 161"/>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3" name="Hexagon 162"/>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4" name="Rectangle 163"/>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5" name="Rectangle 164"/>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58" name="Rectangle 157"/>
                <p:cNvSpPr/>
                <p:nvPr/>
              </p:nvSpPr>
              <p:spPr>
                <a:xfrm>
                  <a:off x="6477000" y="4610100"/>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9" name="Rectangle 158"/>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0" name="Rectangle 159"/>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56" name="Rectangle 155"/>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80" name="Group 179"/>
            <p:cNvGrpSpPr>
              <a:grpSpLocks noChangeAspect="1"/>
            </p:cNvGrpSpPr>
            <p:nvPr/>
          </p:nvGrpSpPr>
          <p:grpSpPr>
            <a:xfrm rot="16200000">
              <a:off x="1899402" y="1332810"/>
              <a:ext cx="1069793" cy="555903"/>
              <a:chOff x="6477000" y="3038665"/>
              <a:chExt cx="2501995" cy="1300127"/>
            </a:xfrm>
            <a:solidFill>
              <a:schemeClr val="bg1">
                <a:lumMod val="65000"/>
              </a:schemeClr>
            </a:solidFill>
          </p:grpSpPr>
          <p:grpSp>
            <p:nvGrpSpPr>
              <p:cNvPr id="181" name="Group 180"/>
              <p:cNvGrpSpPr/>
              <p:nvPr/>
            </p:nvGrpSpPr>
            <p:grpSpPr>
              <a:xfrm>
                <a:off x="6477000" y="3038665"/>
                <a:ext cx="2501995" cy="1077913"/>
                <a:chOff x="6477000" y="3038665"/>
                <a:chExt cx="2501995" cy="1077913"/>
              </a:xfrm>
              <a:grpFill/>
            </p:grpSpPr>
            <p:grpSp>
              <p:nvGrpSpPr>
                <p:cNvPr id="183" name="Group 182"/>
                <p:cNvGrpSpPr/>
                <p:nvPr/>
              </p:nvGrpSpPr>
              <p:grpSpPr>
                <a:xfrm rot="10800000">
                  <a:off x="6692746" y="3038665"/>
                  <a:ext cx="2286249" cy="1077913"/>
                  <a:chOff x="3835399" y="4660900"/>
                  <a:chExt cx="2286249" cy="1077913"/>
                </a:xfrm>
                <a:grpFill/>
              </p:grpSpPr>
              <p:grpSp>
                <p:nvGrpSpPr>
                  <p:cNvPr id="186" name="Group 185"/>
                  <p:cNvGrpSpPr/>
                  <p:nvPr/>
                </p:nvGrpSpPr>
                <p:grpSpPr>
                  <a:xfrm>
                    <a:off x="3835399" y="4660900"/>
                    <a:ext cx="2286249" cy="1077913"/>
                    <a:chOff x="3835399" y="3581400"/>
                    <a:chExt cx="2286249" cy="1077913"/>
                  </a:xfrm>
                  <a:grpFill/>
                </p:grpSpPr>
                <p:sp>
                  <p:nvSpPr>
                    <p:cNvPr id="188" name="Regular Pentagon 187"/>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9" name="Oval 188"/>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0" name="Hexagon 189"/>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1" name="Rectangle 190"/>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2" name="Rectangle 191"/>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87" name="Regular Pentagon 186"/>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84" name="Rectangle 183"/>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5" name="Rectangle 184"/>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82" name="Rectangle 181"/>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04" name="Group 203"/>
            <p:cNvGrpSpPr>
              <a:grpSpLocks noChangeAspect="1"/>
            </p:cNvGrpSpPr>
            <p:nvPr/>
          </p:nvGrpSpPr>
          <p:grpSpPr>
            <a:xfrm rot="5400000">
              <a:off x="29416" y="1346118"/>
              <a:ext cx="1081292" cy="530523"/>
              <a:chOff x="3835399" y="4498042"/>
              <a:chExt cx="2528888" cy="1240771"/>
            </a:xfrm>
            <a:solidFill>
              <a:schemeClr val="bg1">
                <a:lumMod val="65000"/>
              </a:schemeClr>
            </a:solidFill>
          </p:grpSpPr>
          <p:grpSp>
            <p:nvGrpSpPr>
              <p:cNvPr id="205" name="Group 204"/>
              <p:cNvGrpSpPr/>
              <p:nvPr/>
            </p:nvGrpSpPr>
            <p:grpSpPr>
              <a:xfrm>
                <a:off x="3835399" y="4660900"/>
                <a:ext cx="2528888" cy="1077913"/>
                <a:chOff x="3835399" y="4660900"/>
                <a:chExt cx="2528888" cy="1077913"/>
              </a:xfrm>
              <a:grpFill/>
            </p:grpSpPr>
            <p:grpSp>
              <p:nvGrpSpPr>
                <p:cNvPr id="207" name="Group 206"/>
                <p:cNvGrpSpPr/>
                <p:nvPr/>
              </p:nvGrpSpPr>
              <p:grpSpPr>
                <a:xfrm>
                  <a:off x="3835399" y="4660900"/>
                  <a:ext cx="2286249" cy="1077913"/>
                  <a:chOff x="3835399" y="4660900"/>
                  <a:chExt cx="2286249" cy="1077913"/>
                </a:xfrm>
                <a:grpFill/>
              </p:grpSpPr>
              <p:grpSp>
                <p:nvGrpSpPr>
                  <p:cNvPr id="211" name="Group 210"/>
                  <p:cNvGrpSpPr/>
                  <p:nvPr/>
                </p:nvGrpSpPr>
                <p:grpSpPr>
                  <a:xfrm>
                    <a:off x="3835399" y="4660900"/>
                    <a:ext cx="2286249" cy="1077913"/>
                    <a:chOff x="3835399" y="3581400"/>
                    <a:chExt cx="2286249" cy="1077913"/>
                  </a:xfrm>
                  <a:grpFill/>
                </p:grpSpPr>
                <p:sp>
                  <p:nvSpPr>
                    <p:cNvPr id="213" name="Regular Pentagon 212"/>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4" name="Oval 213"/>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Hexagon 214"/>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Rectangle 215"/>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Rectangle 216"/>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12" name="Regular Pentagon 211"/>
                  <p:cNvSpPr>
                    <a:spLocks noChangeAspect="1"/>
                  </p:cNvSpPr>
                  <p:nvPr/>
                </p:nvSpPr>
                <p:spPr>
                  <a:xfrm rot="1736817">
                    <a:off x="5063779" y="4896810"/>
                    <a:ext cx="538497" cy="511680"/>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08" name="Rectangle 207"/>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9" name="Rectangle 208"/>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0" name="Rectangle 209"/>
                <p:cNvSpPr/>
                <p:nvPr/>
              </p:nvSpPr>
              <p:spPr>
                <a:xfrm>
                  <a:off x="5705598" y="5118218"/>
                  <a:ext cx="658689"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06" name="Rectangle 205"/>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30" name="Group 229"/>
            <p:cNvGrpSpPr>
              <a:grpSpLocks noChangeAspect="1"/>
            </p:cNvGrpSpPr>
            <p:nvPr/>
          </p:nvGrpSpPr>
          <p:grpSpPr>
            <a:xfrm rot="16200000">
              <a:off x="498146" y="1331869"/>
              <a:ext cx="1069793" cy="555903"/>
              <a:chOff x="6477000" y="3038665"/>
              <a:chExt cx="2501995" cy="1300127"/>
            </a:xfrm>
            <a:solidFill>
              <a:schemeClr val="bg1">
                <a:lumMod val="65000"/>
              </a:schemeClr>
            </a:solidFill>
          </p:grpSpPr>
          <p:grpSp>
            <p:nvGrpSpPr>
              <p:cNvPr id="231" name="Group 230"/>
              <p:cNvGrpSpPr/>
              <p:nvPr/>
            </p:nvGrpSpPr>
            <p:grpSpPr>
              <a:xfrm>
                <a:off x="6477000" y="3038665"/>
                <a:ext cx="2501995" cy="1077913"/>
                <a:chOff x="6477000" y="3038665"/>
                <a:chExt cx="2501995" cy="1077913"/>
              </a:xfrm>
              <a:grpFill/>
            </p:grpSpPr>
            <p:grpSp>
              <p:nvGrpSpPr>
                <p:cNvPr id="233" name="Group 232"/>
                <p:cNvGrpSpPr/>
                <p:nvPr/>
              </p:nvGrpSpPr>
              <p:grpSpPr>
                <a:xfrm rot="10800000">
                  <a:off x="6692746" y="3038665"/>
                  <a:ext cx="2286249" cy="1077913"/>
                  <a:chOff x="3835399" y="4660900"/>
                  <a:chExt cx="2286249" cy="1077913"/>
                </a:xfrm>
                <a:grpFill/>
              </p:grpSpPr>
              <p:grpSp>
                <p:nvGrpSpPr>
                  <p:cNvPr id="236" name="Group 235"/>
                  <p:cNvGrpSpPr/>
                  <p:nvPr/>
                </p:nvGrpSpPr>
                <p:grpSpPr>
                  <a:xfrm>
                    <a:off x="3835399" y="4660900"/>
                    <a:ext cx="2286249" cy="1077913"/>
                    <a:chOff x="3835399" y="3581400"/>
                    <a:chExt cx="2286249" cy="1077913"/>
                  </a:xfrm>
                  <a:grpFill/>
                </p:grpSpPr>
                <p:sp>
                  <p:nvSpPr>
                    <p:cNvPr id="238" name="Regular Pentagon 237"/>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0" name="Hexagon 239"/>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Rectangle 240"/>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Rectangle 241"/>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37" name="Regular Pentagon 236"/>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34" name="Rectangle 233"/>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Rectangle 234"/>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32" name="Rectangle 231"/>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54" name="Group 253"/>
            <p:cNvGrpSpPr>
              <a:grpSpLocks noChangeAspect="1"/>
            </p:cNvGrpSpPr>
            <p:nvPr/>
          </p:nvGrpSpPr>
          <p:grpSpPr>
            <a:xfrm rot="5400000">
              <a:off x="946644" y="1346999"/>
              <a:ext cx="1070535" cy="518010"/>
              <a:chOff x="3835399" y="3447806"/>
              <a:chExt cx="2503735" cy="1211507"/>
            </a:xfrm>
            <a:solidFill>
              <a:schemeClr val="bg1">
                <a:lumMod val="65000"/>
              </a:schemeClr>
            </a:solidFill>
          </p:grpSpPr>
          <p:grpSp>
            <p:nvGrpSpPr>
              <p:cNvPr id="255" name="Group 254"/>
              <p:cNvGrpSpPr/>
              <p:nvPr/>
            </p:nvGrpSpPr>
            <p:grpSpPr>
              <a:xfrm>
                <a:off x="3835399" y="3581400"/>
                <a:ext cx="2503735" cy="1077913"/>
                <a:chOff x="3835399" y="3581400"/>
                <a:chExt cx="2503735" cy="1077913"/>
              </a:xfrm>
              <a:grpFill/>
            </p:grpSpPr>
            <p:grpSp>
              <p:nvGrpSpPr>
                <p:cNvPr id="257" name="Group 256"/>
                <p:cNvGrpSpPr/>
                <p:nvPr/>
              </p:nvGrpSpPr>
              <p:grpSpPr>
                <a:xfrm>
                  <a:off x="3835399" y="3581400"/>
                  <a:ext cx="1870200" cy="1077913"/>
                  <a:chOff x="3835399" y="3581400"/>
                  <a:chExt cx="1870200" cy="1077913"/>
                </a:xfrm>
                <a:grpFill/>
              </p:grpSpPr>
              <p:sp>
                <p:nvSpPr>
                  <p:cNvPr id="260" name="Regular Pentagon 259"/>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Hexagon 261"/>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Rectangle 262"/>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Rectangle 263"/>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58" name="Rectangle 257"/>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Rectangle 258"/>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56" name="Rectangle 255"/>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78" name="Group 277"/>
            <p:cNvGrpSpPr>
              <a:grpSpLocks noChangeAspect="1"/>
            </p:cNvGrpSpPr>
            <p:nvPr/>
          </p:nvGrpSpPr>
          <p:grpSpPr>
            <a:xfrm rot="5400000">
              <a:off x="1410527" y="1354624"/>
              <a:ext cx="1070535" cy="518010"/>
              <a:chOff x="3835399" y="3447806"/>
              <a:chExt cx="2503735" cy="1211507"/>
            </a:xfrm>
            <a:solidFill>
              <a:schemeClr val="bg1">
                <a:lumMod val="65000"/>
              </a:schemeClr>
            </a:solidFill>
          </p:grpSpPr>
          <p:grpSp>
            <p:nvGrpSpPr>
              <p:cNvPr id="279" name="Group 278"/>
              <p:cNvGrpSpPr/>
              <p:nvPr/>
            </p:nvGrpSpPr>
            <p:grpSpPr>
              <a:xfrm>
                <a:off x="3835399" y="3581400"/>
                <a:ext cx="2503735" cy="1077913"/>
                <a:chOff x="3835399" y="3581400"/>
                <a:chExt cx="2503735" cy="1077913"/>
              </a:xfrm>
              <a:grpFill/>
            </p:grpSpPr>
            <p:grpSp>
              <p:nvGrpSpPr>
                <p:cNvPr id="281" name="Group 280"/>
                <p:cNvGrpSpPr/>
                <p:nvPr/>
              </p:nvGrpSpPr>
              <p:grpSpPr>
                <a:xfrm>
                  <a:off x="3835399" y="3581400"/>
                  <a:ext cx="1870200" cy="1077913"/>
                  <a:chOff x="3835399" y="3581400"/>
                  <a:chExt cx="1870200" cy="1077913"/>
                </a:xfrm>
                <a:grpFill/>
              </p:grpSpPr>
              <p:sp>
                <p:nvSpPr>
                  <p:cNvPr id="284" name="Regular Pentagon 283"/>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Hexagon 285"/>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Rectangle 286"/>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Rectangle 287"/>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2" name="Rectangle 281"/>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Rectangle 282"/>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0" name="Rectangle 279"/>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02" name="Group 301"/>
            <p:cNvGrpSpPr>
              <a:grpSpLocks noChangeAspect="1"/>
            </p:cNvGrpSpPr>
            <p:nvPr/>
          </p:nvGrpSpPr>
          <p:grpSpPr>
            <a:xfrm rot="16200000">
              <a:off x="2835127" y="1327004"/>
              <a:ext cx="1069793" cy="555903"/>
              <a:chOff x="6477000" y="3038665"/>
              <a:chExt cx="2501995" cy="1300127"/>
            </a:xfrm>
            <a:solidFill>
              <a:schemeClr val="bg1">
                <a:lumMod val="65000"/>
              </a:schemeClr>
            </a:solidFill>
          </p:grpSpPr>
          <p:grpSp>
            <p:nvGrpSpPr>
              <p:cNvPr id="303" name="Group 302"/>
              <p:cNvGrpSpPr/>
              <p:nvPr/>
            </p:nvGrpSpPr>
            <p:grpSpPr>
              <a:xfrm>
                <a:off x="6477000" y="3038665"/>
                <a:ext cx="2501995" cy="1077913"/>
                <a:chOff x="6477000" y="3038665"/>
                <a:chExt cx="2501995" cy="1077913"/>
              </a:xfrm>
              <a:grpFill/>
            </p:grpSpPr>
            <p:grpSp>
              <p:nvGrpSpPr>
                <p:cNvPr id="305" name="Group 304"/>
                <p:cNvGrpSpPr/>
                <p:nvPr/>
              </p:nvGrpSpPr>
              <p:grpSpPr>
                <a:xfrm rot="10800000">
                  <a:off x="6692746" y="3038665"/>
                  <a:ext cx="2286249" cy="1077913"/>
                  <a:chOff x="3835399" y="4660900"/>
                  <a:chExt cx="2286249" cy="1077913"/>
                </a:xfrm>
                <a:grpFill/>
              </p:grpSpPr>
              <p:grpSp>
                <p:nvGrpSpPr>
                  <p:cNvPr id="308" name="Group 307"/>
                  <p:cNvGrpSpPr/>
                  <p:nvPr/>
                </p:nvGrpSpPr>
                <p:grpSpPr>
                  <a:xfrm>
                    <a:off x="3835399" y="4660900"/>
                    <a:ext cx="2286249" cy="1077913"/>
                    <a:chOff x="3835399" y="3581400"/>
                    <a:chExt cx="2286249" cy="1077913"/>
                  </a:xfrm>
                  <a:grpFill/>
                </p:grpSpPr>
                <p:sp>
                  <p:nvSpPr>
                    <p:cNvPr id="310" name="Regular Pentagon 309"/>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Hexagon 311"/>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Rectangle 312"/>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Rectangle 313"/>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09" name="Regular Pentagon 308"/>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06" name="Rectangle 305"/>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Rectangle 306"/>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04" name="Rectangle 303"/>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26" name="Group 325"/>
            <p:cNvGrpSpPr>
              <a:grpSpLocks noChangeAspect="1"/>
            </p:cNvGrpSpPr>
            <p:nvPr/>
          </p:nvGrpSpPr>
          <p:grpSpPr>
            <a:xfrm rot="16200000">
              <a:off x="6486305" y="1327839"/>
              <a:ext cx="1069793" cy="555903"/>
              <a:chOff x="6477000" y="3038665"/>
              <a:chExt cx="2501995" cy="1300127"/>
            </a:xfrm>
            <a:solidFill>
              <a:schemeClr val="bg1">
                <a:lumMod val="65000"/>
              </a:schemeClr>
            </a:solidFill>
          </p:grpSpPr>
          <p:grpSp>
            <p:nvGrpSpPr>
              <p:cNvPr id="327" name="Group 326"/>
              <p:cNvGrpSpPr/>
              <p:nvPr/>
            </p:nvGrpSpPr>
            <p:grpSpPr>
              <a:xfrm>
                <a:off x="6477000" y="3038665"/>
                <a:ext cx="2501995" cy="1077913"/>
                <a:chOff x="6477000" y="3038665"/>
                <a:chExt cx="2501995" cy="1077913"/>
              </a:xfrm>
              <a:grpFill/>
            </p:grpSpPr>
            <p:grpSp>
              <p:nvGrpSpPr>
                <p:cNvPr id="329" name="Group 328"/>
                <p:cNvGrpSpPr/>
                <p:nvPr/>
              </p:nvGrpSpPr>
              <p:grpSpPr>
                <a:xfrm rot="10800000">
                  <a:off x="6692746" y="3038665"/>
                  <a:ext cx="2286249" cy="1077913"/>
                  <a:chOff x="3835399" y="4660900"/>
                  <a:chExt cx="2286249" cy="1077913"/>
                </a:xfrm>
                <a:grpFill/>
              </p:grpSpPr>
              <p:grpSp>
                <p:nvGrpSpPr>
                  <p:cNvPr id="332" name="Group 331"/>
                  <p:cNvGrpSpPr/>
                  <p:nvPr/>
                </p:nvGrpSpPr>
                <p:grpSpPr>
                  <a:xfrm>
                    <a:off x="3835399" y="4660900"/>
                    <a:ext cx="2286249" cy="1077913"/>
                    <a:chOff x="3835399" y="3581400"/>
                    <a:chExt cx="2286249" cy="1077913"/>
                  </a:xfrm>
                  <a:grpFill/>
                </p:grpSpPr>
                <p:sp>
                  <p:nvSpPr>
                    <p:cNvPr id="334" name="Regular Pentagon 333"/>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Hexagon 335"/>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Rectangle 336"/>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Rectangle 337"/>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33" name="Regular Pentagon 332"/>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30" name="Rectangle 329"/>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1" name="Rectangle 330"/>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28" name="Rectangle 327"/>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39" name="Group 338"/>
            <p:cNvGrpSpPr>
              <a:grpSpLocks noChangeAspect="1"/>
            </p:cNvGrpSpPr>
            <p:nvPr/>
          </p:nvGrpSpPr>
          <p:grpSpPr>
            <a:xfrm rot="5400000">
              <a:off x="5999163" y="1348810"/>
              <a:ext cx="1081292" cy="530523"/>
              <a:chOff x="3835399" y="4498042"/>
              <a:chExt cx="2528888" cy="1240771"/>
            </a:xfrm>
            <a:solidFill>
              <a:schemeClr val="bg1">
                <a:lumMod val="65000"/>
              </a:schemeClr>
            </a:solidFill>
          </p:grpSpPr>
          <p:grpSp>
            <p:nvGrpSpPr>
              <p:cNvPr id="340" name="Group 339"/>
              <p:cNvGrpSpPr/>
              <p:nvPr/>
            </p:nvGrpSpPr>
            <p:grpSpPr>
              <a:xfrm>
                <a:off x="3835399" y="4660900"/>
                <a:ext cx="2528888" cy="1077913"/>
                <a:chOff x="3835399" y="4660900"/>
                <a:chExt cx="2528888" cy="1077913"/>
              </a:xfrm>
              <a:grpFill/>
            </p:grpSpPr>
            <p:grpSp>
              <p:nvGrpSpPr>
                <p:cNvPr id="342" name="Group 341"/>
                <p:cNvGrpSpPr/>
                <p:nvPr/>
              </p:nvGrpSpPr>
              <p:grpSpPr>
                <a:xfrm>
                  <a:off x="3835399" y="4660900"/>
                  <a:ext cx="2286249" cy="1077913"/>
                  <a:chOff x="3835399" y="4660900"/>
                  <a:chExt cx="2286249" cy="1077913"/>
                </a:xfrm>
                <a:grpFill/>
              </p:grpSpPr>
              <p:grpSp>
                <p:nvGrpSpPr>
                  <p:cNvPr id="346" name="Group 345"/>
                  <p:cNvGrpSpPr/>
                  <p:nvPr/>
                </p:nvGrpSpPr>
                <p:grpSpPr>
                  <a:xfrm>
                    <a:off x="3835399" y="4660900"/>
                    <a:ext cx="2286249" cy="1077913"/>
                    <a:chOff x="3835399" y="3581400"/>
                    <a:chExt cx="2286249" cy="1077913"/>
                  </a:xfrm>
                  <a:grpFill/>
                </p:grpSpPr>
                <p:sp>
                  <p:nvSpPr>
                    <p:cNvPr id="348" name="Regular Pentagon 347"/>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Hexagon 349"/>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Rectangle 350"/>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Rectangle 351"/>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47" name="Regular Pentagon 346"/>
                  <p:cNvSpPr>
                    <a:spLocks noChangeAspect="1"/>
                  </p:cNvSpPr>
                  <p:nvPr/>
                </p:nvSpPr>
                <p:spPr>
                  <a:xfrm rot="1736817">
                    <a:off x="5063779" y="4896810"/>
                    <a:ext cx="538497" cy="511680"/>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43" name="Rectangle 342"/>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4" name="Rectangle 343"/>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Rectangle 344"/>
                <p:cNvSpPr/>
                <p:nvPr/>
              </p:nvSpPr>
              <p:spPr>
                <a:xfrm>
                  <a:off x="5705598" y="5118218"/>
                  <a:ext cx="658689"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41" name="Rectangle 340"/>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64" name="Group 363"/>
            <p:cNvGrpSpPr>
              <a:grpSpLocks noChangeAspect="1"/>
            </p:cNvGrpSpPr>
            <p:nvPr/>
          </p:nvGrpSpPr>
          <p:grpSpPr>
            <a:xfrm rot="16200000">
              <a:off x="6965138" y="1328164"/>
              <a:ext cx="1069793" cy="555903"/>
              <a:chOff x="6477000" y="3038665"/>
              <a:chExt cx="2501995" cy="1300127"/>
            </a:xfrm>
            <a:solidFill>
              <a:schemeClr val="bg1">
                <a:lumMod val="65000"/>
              </a:schemeClr>
            </a:solidFill>
          </p:grpSpPr>
          <p:grpSp>
            <p:nvGrpSpPr>
              <p:cNvPr id="365" name="Group 364"/>
              <p:cNvGrpSpPr/>
              <p:nvPr/>
            </p:nvGrpSpPr>
            <p:grpSpPr>
              <a:xfrm>
                <a:off x="6477000" y="3038665"/>
                <a:ext cx="2501995" cy="1077913"/>
                <a:chOff x="6477000" y="3038665"/>
                <a:chExt cx="2501995" cy="1077913"/>
              </a:xfrm>
              <a:grpFill/>
            </p:grpSpPr>
            <p:grpSp>
              <p:nvGrpSpPr>
                <p:cNvPr id="367" name="Group 366"/>
                <p:cNvGrpSpPr/>
                <p:nvPr/>
              </p:nvGrpSpPr>
              <p:grpSpPr>
                <a:xfrm rot="10800000">
                  <a:off x="6692746" y="3038665"/>
                  <a:ext cx="2286249" cy="1077913"/>
                  <a:chOff x="3835399" y="4660900"/>
                  <a:chExt cx="2286249" cy="1077913"/>
                </a:xfrm>
                <a:grpFill/>
              </p:grpSpPr>
              <p:grpSp>
                <p:nvGrpSpPr>
                  <p:cNvPr id="370" name="Group 369"/>
                  <p:cNvGrpSpPr/>
                  <p:nvPr/>
                </p:nvGrpSpPr>
                <p:grpSpPr>
                  <a:xfrm>
                    <a:off x="3835399" y="4660900"/>
                    <a:ext cx="2286249" cy="1077913"/>
                    <a:chOff x="3835399" y="3581400"/>
                    <a:chExt cx="2286249" cy="1077913"/>
                  </a:xfrm>
                  <a:grpFill/>
                </p:grpSpPr>
                <p:sp>
                  <p:nvSpPr>
                    <p:cNvPr id="372" name="Regular Pentagon 371"/>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Hexagon 373"/>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Rectangle 374"/>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Rectangle 375"/>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71" name="Regular Pentagon 370"/>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68" name="Rectangle 367"/>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Rectangle 368"/>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66" name="Rectangle 365"/>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77" name="Group 376"/>
            <p:cNvGrpSpPr>
              <a:grpSpLocks noChangeAspect="1"/>
            </p:cNvGrpSpPr>
            <p:nvPr/>
          </p:nvGrpSpPr>
          <p:grpSpPr>
            <a:xfrm rot="16200000">
              <a:off x="7441114" y="1326795"/>
              <a:ext cx="1069793" cy="555903"/>
              <a:chOff x="6477000" y="3038665"/>
              <a:chExt cx="2501995" cy="1300127"/>
            </a:xfrm>
            <a:solidFill>
              <a:schemeClr val="bg1">
                <a:lumMod val="65000"/>
              </a:schemeClr>
            </a:solidFill>
          </p:grpSpPr>
          <p:grpSp>
            <p:nvGrpSpPr>
              <p:cNvPr id="378" name="Group 377"/>
              <p:cNvGrpSpPr/>
              <p:nvPr/>
            </p:nvGrpSpPr>
            <p:grpSpPr>
              <a:xfrm>
                <a:off x="6477000" y="3038665"/>
                <a:ext cx="2501995" cy="1077913"/>
                <a:chOff x="6477000" y="3038665"/>
                <a:chExt cx="2501995" cy="1077913"/>
              </a:xfrm>
              <a:grpFill/>
            </p:grpSpPr>
            <p:grpSp>
              <p:nvGrpSpPr>
                <p:cNvPr id="380" name="Group 379"/>
                <p:cNvGrpSpPr/>
                <p:nvPr/>
              </p:nvGrpSpPr>
              <p:grpSpPr>
                <a:xfrm rot="10800000">
                  <a:off x="6692746" y="3038665"/>
                  <a:ext cx="2286249" cy="1077913"/>
                  <a:chOff x="3835399" y="4660900"/>
                  <a:chExt cx="2286249" cy="1077913"/>
                </a:xfrm>
                <a:grpFill/>
              </p:grpSpPr>
              <p:grpSp>
                <p:nvGrpSpPr>
                  <p:cNvPr id="383" name="Group 382"/>
                  <p:cNvGrpSpPr/>
                  <p:nvPr/>
                </p:nvGrpSpPr>
                <p:grpSpPr>
                  <a:xfrm>
                    <a:off x="3835399" y="4660900"/>
                    <a:ext cx="2286249" cy="1077913"/>
                    <a:chOff x="3835399" y="3581400"/>
                    <a:chExt cx="2286249" cy="1077913"/>
                  </a:xfrm>
                  <a:grpFill/>
                </p:grpSpPr>
                <p:sp>
                  <p:nvSpPr>
                    <p:cNvPr id="385" name="Regular Pentagon 384"/>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Hexagon 386"/>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Rectangle 387"/>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Rectangle 388"/>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84" name="Regular Pentagon 383"/>
                  <p:cNvSpPr>
                    <a:spLocks noChangeAspect="1"/>
                  </p:cNvSpPr>
                  <p:nvPr/>
                </p:nvSpPr>
                <p:spPr>
                  <a:xfrm rot="1736817">
                    <a:off x="5063455" y="4897012"/>
                    <a:ext cx="539606" cy="51273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81" name="Rectangle 380"/>
                <p:cNvSpPr/>
                <p:nvPr/>
              </p:nvSpPr>
              <p:spPr>
                <a:xfrm>
                  <a:off x="6477000" y="35433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Rectangle 381"/>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79" name="Rectangle 378"/>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01" name="Group 400"/>
            <p:cNvGrpSpPr>
              <a:grpSpLocks noChangeAspect="1"/>
            </p:cNvGrpSpPr>
            <p:nvPr/>
          </p:nvGrpSpPr>
          <p:grpSpPr>
            <a:xfrm rot="16200000">
              <a:off x="7889192" y="1347706"/>
              <a:ext cx="1069752" cy="521393"/>
              <a:chOff x="6477000" y="4114800"/>
              <a:chExt cx="2501900" cy="1219415"/>
            </a:xfrm>
            <a:solidFill>
              <a:schemeClr val="bg1">
                <a:lumMod val="65000"/>
              </a:schemeClr>
            </a:solidFill>
          </p:grpSpPr>
          <p:grpSp>
            <p:nvGrpSpPr>
              <p:cNvPr id="402" name="Group 401"/>
              <p:cNvGrpSpPr/>
              <p:nvPr/>
            </p:nvGrpSpPr>
            <p:grpSpPr>
              <a:xfrm>
                <a:off x="6477000" y="4114800"/>
                <a:ext cx="2501900" cy="1079886"/>
                <a:chOff x="6477000" y="4114800"/>
                <a:chExt cx="2501900" cy="1079886"/>
              </a:xfrm>
              <a:grpFill/>
            </p:grpSpPr>
            <p:grpSp>
              <p:nvGrpSpPr>
                <p:cNvPr id="404" name="Group 403"/>
                <p:cNvGrpSpPr/>
                <p:nvPr/>
              </p:nvGrpSpPr>
              <p:grpSpPr>
                <a:xfrm rot="10800000">
                  <a:off x="7108700" y="4114800"/>
                  <a:ext cx="1870200" cy="1077913"/>
                  <a:chOff x="3835399" y="3581400"/>
                  <a:chExt cx="1870200" cy="1077913"/>
                </a:xfrm>
                <a:grpFill/>
              </p:grpSpPr>
              <p:sp>
                <p:nvSpPr>
                  <p:cNvPr id="408" name="Regular Pentagon 407"/>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9" name="Oval 408"/>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Hexagon 409"/>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Rectangle 410"/>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Rectangle 411"/>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05" name="Rectangle 404"/>
                <p:cNvSpPr/>
                <p:nvPr/>
              </p:nvSpPr>
              <p:spPr>
                <a:xfrm>
                  <a:off x="6477000" y="4610547"/>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Rectangle 405"/>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Rectangle 406"/>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03" name="Rectangle 402"/>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3059" name="TextBox 461"/>
            <p:cNvSpPr txBox="1">
              <a:spLocks noChangeArrowheads="1"/>
            </p:cNvSpPr>
            <p:nvPr/>
          </p:nvSpPr>
          <p:spPr bwMode="auto">
            <a:xfrm>
              <a:off x="342900" y="706438"/>
              <a:ext cx="130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200" smtClean="0">
                  <a:solidFill>
                    <a:srgbClr val="000000"/>
                  </a:solidFill>
                </a:rPr>
                <a:t>Template Strand</a:t>
              </a:r>
            </a:p>
          </p:txBody>
        </p:sp>
      </p:grpSp>
      <p:grpSp>
        <p:nvGrpSpPr>
          <p:cNvPr id="243" name="Group 242"/>
          <p:cNvGrpSpPr>
            <a:grpSpLocks noChangeAspect="1"/>
          </p:cNvGrpSpPr>
          <p:nvPr/>
        </p:nvGrpSpPr>
        <p:grpSpPr bwMode="auto">
          <a:xfrm rot="16200000">
            <a:off x="988097" y="2439288"/>
            <a:ext cx="1071283" cy="517525"/>
            <a:chOff x="3835399" y="3447806"/>
            <a:chExt cx="2503735" cy="1211507"/>
          </a:xfrm>
          <a:solidFill>
            <a:schemeClr val="bg1">
              <a:lumMod val="65000"/>
            </a:schemeClr>
          </a:solidFill>
        </p:grpSpPr>
        <p:grpSp>
          <p:nvGrpSpPr>
            <p:cNvPr id="244" name="Group 243"/>
            <p:cNvGrpSpPr/>
            <p:nvPr/>
          </p:nvGrpSpPr>
          <p:grpSpPr>
            <a:xfrm>
              <a:off x="3835399" y="3581400"/>
              <a:ext cx="2503735" cy="1077913"/>
              <a:chOff x="3835399" y="3581400"/>
              <a:chExt cx="2503735" cy="1077913"/>
            </a:xfrm>
            <a:grpFill/>
          </p:grpSpPr>
          <p:grpSp>
            <p:nvGrpSpPr>
              <p:cNvPr id="246" name="Group 245"/>
              <p:cNvGrpSpPr/>
              <p:nvPr/>
            </p:nvGrpSpPr>
            <p:grpSpPr>
              <a:xfrm>
                <a:off x="3835399" y="3581400"/>
                <a:ext cx="1870200" cy="1077913"/>
                <a:chOff x="3835399" y="3581400"/>
                <a:chExt cx="1870200" cy="1077913"/>
              </a:xfrm>
              <a:grpFill/>
            </p:grpSpPr>
            <p:sp>
              <p:nvSpPr>
                <p:cNvPr id="249" name="Regular Pentagon 248"/>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Hexagon 250"/>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Rectangle 251"/>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3" name="Rectangle 252"/>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47" name="Rectangle 246"/>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Rectangle 247"/>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45" name="Rectangle 244"/>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65" name="Group 264"/>
          <p:cNvGrpSpPr>
            <a:grpSpLocks noChangeAspect="1"/>
          </p:cNvGrpSpPr>
          <p:nvPr/>
        </p:nvGrpSpPr>
        <p:grpSpPr bwMode="auto">
          <a:xfrm rot="5400000">
            <a:off x="1896660" y="2426429"/>
            <a:ext cx="1069784" cy="557212"/>
            <a:chOff x="6477000" y="3038665"/>
            <a:chExt cx="2501995" cy="1300127"/>
          </a:xfrm>
          <a:solidFill>
            <a:schemeClr val="bg1">
              <a:lumMod val="65000"/>
            </a:schemeClr>
          </a:solidFill>
        </p:grpSpPr>
        <p:grpSp>
          <p:nvGrpSpPr>
            <p:cNvPr id="266" name="Group 265"/>
            <p:cNvGrpSpPr/>
            <p:nvPr/>
          </p:nvGrpSpPr>
          <p:grpSpPr>
            <a:xfrm>
              <a:off x="6477000" y="3038665"/>
              <a:ext cx="2501995" cy="1077913"/>
              <a:chOff x="6477000" y="3038665"/>
              <a:chExt cx="2501995" cy="1077913"/>
            </a:xfrm>
            <a:grpFill/>
          </p:grpSpPr>
          <p:grpSp>
            <p:nvGrpSpPr>
              <p:cNvPr id="268" name="Group 267"/>
              <p:cNvGrpSpPr/>
              <p:nvPr/>
            </p:nvGrpSpPr>
            <p:grpSpPr>
              <a:xfrm rot="10800000">
                <a:off x="6692746" y="3038665"/>
                <a:ext cx="2286249" cy="1077913"/>
                <a:chOff x="3835399" y="4660900"/>
                <a:chExt cx="2286249" cy="1077913"/>
              </a:xfrm>
              <a:grpFill/>
            </p:grpSpPr>
            <p:grpSp>
              <p:nvGrpSpPr>
                <p:cNvPr id="271" name="Group 270"/>
                <p:cNvGrpSpPr/>
                <p:nvPr/>
              </p:nvGrpSpPr>
              <p:grpSpPr>
                <a:xfrm>
                  <a:off x="3835399" y="4660900"/>
                  <a:ext cx="2286249" cy="1077913"/>
                  <a:chOff x="3835399" y="3581400"/>
                  <a:chExt cx="2286249" cy="1077913"/>
                </a:xfrm>
                <a:grpFill/>
              </p:grpSpPr>
              <p:sp>
                <p:nvSpPr>
                  <p:cNvPr id="273" name="Regular Pentagon 272"/>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Hexagon 274"/>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Rectangle 275"/>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Rectangle 276"/>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72" name="Regular Pentagon 271"/>
                <p:cNvSpPr>
                  <a:spLocks noChangeAspect="1"/>
                </p:cNvSpPr>
                <p:nvPr/>
              </p:nvSpPr>
              <p:spPr>
                <a:xfrm rot="1736817">
                  <a:off x="5062419" y="4897660"/>
                  <a:ext cx="543151" cy="516102"/>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69" name="Rectangle 268"/>
              <p:cNvSpPr/>
              <p:nvPr/>
            </p:nvSpPr>
            <p:spPr>
              <a:xfrm>
                <a:off x="6477000" y="35560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Rectangle 269"/>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67" name="Rectangle 266"/>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53" name="Group 352"/>
          <p:cNvGrpSpPr>
            <a:grpSpLocks noChangeAspect="1"/>
          </p:cNvGrpSpPr>
          <p:nvPr/>
        </p:nvGrpSpPr>
        <p:grpSpPr bwMode="auto">
          <a:xfrm rot="16200000">
            <a:off x="3979064" y="5918999"/>
            <a:ext cx="1069986" cy="519113"/>
            <a:chOff x="3835399" y="3447806"/>
            <a:chExt cx="2503735" cy="1211507"/>
          </a:xfrm>
          <a:solidFill>
            <a:schemeClr val="bg1">
              <a:lumMod val="65000"/>
            </a:schemeClr>
          </a:solidFill>
        </p:grpSpPr>
        <p:grpSp>
          <p:nvGrpSpPr>
            <p:cNvPr id="354" name="Group 353"/>
            <p:cNvGrpSpPr/>
            <p:nvPr/>
          </p:nvGrpSpPr>
          <p:grpSpPr>
            <a:xfrm>
              <a:off x="3835399" y="3581400"/>
              <a:ext cx="2503735" cy="1077913"/>
              <a:chOff x="3835399" y="3581400"/>
              <a:chExt cx="2503735" cy="1077913"/>
            </a:xfrm>
            <a:grpFill/>
          </p:grpSpPr>
          <p:grpSp>
            <p:nvGrpSpPr>
              <p:cNvPr id="356" name="Group 355"/>
              <p:cNvGrpSpPr/>
              <p:nvPr/>
            </p:nvGrpSpPr>
            <p:grpSpPr>
              <a:xfrm>
                <a:off x="3835399" y="3581400"/>
                <a:ext cx="1870200" cy="1077913"/>
                <a:chOff x="3835399" y="3581400"/>
                <a:chExt cx="1870200" cy="1077913"/>
              </a:xfrm>
              <a:grpFill/>
            </p:grpSpPr>
            <p:sp>
              <p:nvSpPr>
                <p:cNvPr id="359" name="Regular Pentagon 358"/>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Hexagon 360"/>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Rectangle 361"/>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Rectangle 362"/>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57" name="Rectangle 356"/>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Rectangle 357"/>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55" name="Rectangle 354"/>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90" name="Group 89"/>
          <p:cNvGrpSpPr>
            <a:grpSpLocks noChangeAspect="1"/>
          </p:cNvGrpSpPr>
          <p:nvPr/>
        </p:nvGrpSpPr>
        <p:grpSpPr bwMode="auto">
          <a:xfrm rot="16200000">
            <a:off x="3778730" y="2445326"/>
            <a:ext cx="1071128" cy="530225"/>
            <a:chOff x="3835399" y="4498042"/>
            <a:chExt cx="2503735" cy="1240771"/>
          </a:xfrm>
          <a:solidFill>
            <a:schemeClr val="bg1">
              <a:lumMod val="65000"/>
            </a:schemeClr>
          </a:solidFill>
        </p:grpSpPr>
        <p:grpSp>
          <p:nvGrpSpPr>
            <p:cNvPr id="91" name="Group 90"/>
            <p:cNvGrpSpPr/>
            <p:nvPr/>
          </p:nvGrpSpPr>
          <p:grpSpPr>
            <a:xfrm>
              <a:off x="3835399" y="4660900"/>
              <a:ext cx="2503735" cy="1077913"/>
              <a:chOff x="3835399" y="4660900"/>
              <a:chExt cx="2503735" cy="1077913"/>
            </a:xfrm>
            <a:grpFill/>
          </p:grpSpPr>
          <p:grpSp>
            <p:nvGrpSpPr>
              <p:cNvPr id="93" name="Group 92"/>
              <p:cNvGrpSpPr/>
              <p:nvPr/>
            </p:nvGrpSpPr>
            <p:grpSpPr>
              <a:xfrm>
                <a:off x="3835399" y="4660900"/>
                <a:ext cx="2286249" cy="1077913"/>
                <a:chOff x="3835399" y="4660900"/>
                <a:chExt cx="2286249" cy="1077913"/>
              </a:xfrm>
              <a:grpFill/>
            </p:grpSpPr>
            <p:grpSp>
              <p:nvGrpSpPr>
                <p:cNvPr id="97" name="Group 96"/>
                <p:cNvGrpSpPr/>
                <p:nvPr/>
              </p:nvGrpSpPr>
              <p:grpSpPr>
                <a:xfrm>
                  <a:off x="3835399" y="4660900"/>
                  <a:ext cx="2286249" cy="1077913"/>
                  <a:chOff x="3835399" y="3581400"/>
                  <a:chExt cx="2286249" cy="1077913"/>
                </a:xfrm>
                <a:grpFill/>
              </p:grpSpPr>
              <p:sp>
                <p:nvSpPr>
                  <p:cNvPr id="99" name="Regular Pentagon 98"/>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 name="Oval 99"/>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 name="Hexagon 100"/>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 name="Rectangle 101"/>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 name="Rectangle 102"/>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8" name="Regular Pentagon 97"/>
                <p:cNvSpPr>
                  <a:spLocks noChangeAspect="1"/>
                </p:cNvSpPr>
                <p:nvPr/>
              </p:nvSpPr>
              <p:spPr>
                <a:xfrm rot="1736817">
                  <a:off x="5051981" y="4904180"/>
                  <a:ext cx="578851" cy="55002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4" name="Rectangle 93"/>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 name="Rectangle 94"/>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 name="Rectangle 95"/>
              <p:cNvSpPr/>
              <p:nvPr/>
            </p:nvSpPr>
            <p:spPr>
              <a:xfrm>
                <a:off x="5670626" y="5112650"/>
                <a:ext cx="658689" cy="1272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2" name="Rectangle 91"/>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2" name="Group 41"/>
          <p:cNvGrpSpPr>
            <a:grpSpLocks noChangeAspect="1"/>
          </p:cNvGrpSpPr>
          <p:nvPr/>
        </p:nvGrpSpPr>
        <p:grpSpPr bwMode="auto">
          <a:xfrm rot="5400000">
            <a:off x="4672627" y="2432484"/>
            <a:ext cx="1069742" cy="520700"/>
            <a:chOff x="6477000" y="4114800"/>
            <a:chExt cx="2501900" cy="1219415"/>
          </a:xfrm>
          <a:solidFill>
            <a:schemeClr val="bg1">
              <a:lumMod val="65000"/>
            </a:schemeClr>
          </a:solidFill>
        </p:grpSpPr>
        <p:grpSp>
          <p:nvGrpSpPr>
            <p:cNvPr id="43" name="Group 42"/>
            <p:cNvGrpSpPr/>
            <p:nvPr/>
          </p:nvGrpSpPr>
          <p:grpSpPr>
            <a:xfrm>
              <a:off x="6477000" y="4114800"/>
              <a:ext cx="2501900" cy="1079886"/>
              <a:chOff x="6477000" y="4114800"/>
              <a:chExt cx="2501900" cy="1079886"/>
            </a:xfrm>
            <a:grpFill/>
          </p:grpSpPr>
          <p:grpSp>
            <p:nvGrpSpPr>
              <p:cNvPr id="45" name="Group 44"/>
              <p:cNvGrpSpPr/>
              <p:nvPr/>
            </p:nvGrpSpPr>
            <p:grpSpPr>
              <a:xfrm rot="10800000">
                <a:off x="7108700" y="4114800"/>
                <a:ext cx="1870200" cy="1077913"/>
                <a:chOff x="3835399" y="3581400"/>
                <a:chExt cx="1870200" cy="1077913"/>
              </a:xfrm>
              <a:grpFill/>
            </p:grpSpPr>
            <p:sp>
              <p:nvSpPr>
                <p:cNvPr id="49" name="Regular Pentagon 48"/>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Oval 49"/>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Hexagon 50"/>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Rectangle 51"/>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Rectangle 52"/>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6" name="Rectangle 45"/>
              <p:cNvSpPr/>
              <p:nvPr/>
            </p:nvSpPr>
            <p:spPr>
              <a:xfrm>
                <a:off x="6477000" y="4622800"/>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 name="Rectangle 46"/>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Rectangle 47"/>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4" name="Rectangle 43"/>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15" name="Group 314"/>
          <p:cNvGrpSpPr>
            <a:grpSpLocks noChangeAspect="1"/>
          </p:cNvGrpSpPr>
          <p:nvPr/>
        </p:nvGrpSpPr>
        <p:grpSpPr bwMode="auto">
          <a:xfrm rot="16200000">
            <a:off x="2379076" y="2437458"/>
            <a:ext cx="1069820" cy="517525"/>
            <a:chOff x="3835399" y="3447806"/>
            <a:chExt cx="2503735" cy="1211507"/>
          </a:xfrm>
          <a:solidFill>
            <a:schemeClr val="bg1">
              <a:lumMod val="65000"/>
            </a:schemeClr>
          </a:solidFill>
        </p:grpSpPr>
        <p:grpSp>
          <p:nvGrpSpPr>
            <p:cNvPr id="316" name="Group 315"/>
            <p:cNvGrpSpPr/>
            <p:nvPr/>
          </p:nvGrpSpPr>
          <p:grpSpPr>
            <a:xfrm>
              <a:off x="3835399" y="3581400"/>
              <a:ext cx="2503735" cy="1077913"/>
              <a:chOff x="3835399" y="3581400"/>
              <a:chExt cx="2503735" cy="1077913"/>
            </a:xfrm>
            <a:grpFill/>
          </p:grpSpPr>
          <p:grpSp>
            <p:nvGrpSpPr>
              <p:cNvPr id="318" name="Group 317"/>
              <p:cNvGrpSpPr/>
              <p:nvPr/>
            </p:nvGrpSpPr>
            <p:grpSpPr>
              <a:xfrm>
                <a:off x="3835399" y="3581400"/>
                <a:ext cx="1870200" cy="1077913"/>
                <a:chOff x="3835399" y="3581400"/>
                <a:chExt cx="1870200" cy="1077913"/>
              </a:xfrm>
              <a:grpFill/>
            </p:grpSpPr>
            <p:sp>
              <p:nvSpPr>
                <p:cNvPr id="321" name="Regular Pentagon 320"/>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Hexagon 322"/>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Rectangle 323"/>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Rectangle 324"/>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19" name="Rectangle 318"/>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Rectangle 319"/>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17" name="Rectangle 316"/>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13" name="Group 412"/>
          <p:cNvGrpSpPr>
            <a:grpSpLocks noChangeAspect="1"/>
          </p:cNvGrpSpPr>
          <p:nvPr/>
        </p:nvGrpSpPr>
        <p:grpSpPr bwMode="auto">
          <a:xfrm rot="16200000">
            <a:off x="6338311" y="4826422"/>
            <a:ext cx="1075317" cy="530225"/>
            <a:chOff x="3835399" y="4498042"/>
            <a:chExt cx="2516188" cy="1240771"/>
          </a:xfrm>
          <a:solidFill>
            <a:schemeClr val="bg1">
              <a:lumMod val="65000"/>
            </a:schemeClr>
          </a:solidFill>
        </p:grpSpPr>
        <p:grpSp>
          <p:nvGrpSpPr>
            <p:cNvPr id="414" name="Group 413"/>
            <p:cNvGrpSpPr/>
            <p:nvPr/>
          </p:nvGrpSpPr>
          <p:grpSpPr>
            <a:xfrm>
              <a:off x="3835399" y="4660900"/>
              <a:ext cx="2516188" cy="1077913"/>
              <a:chOff x="3835399" y="4660900"/>
              <a:chExt cx="2516188" cy="1077913"/>
            </a:xfrm>
            <a:grpFill/>
          </p:grpSpPr>
          <p:grpSp>
            <p:nvGrpSpPr>
              <p:cNvPr id="416" name="Group 415"/>
              <p:cNvGrpSpPr/>
              <p:nvPr/>
            </p:nvGrpSpPr>
            <p:grpSpPr>
              <a:xfrm>
                <a:off x="3835399" y="4660900"/>
                <a:ext cx="2286249" cy="1077913"/>
                <a:chOff x="3835399" y="4660900"/>
                <a:chExt cx="2286249" cy="1077913"/>
              </a:xfrm>
              <a:grpFill/>
            </p:grpSpPr>
            <p:grpSp>
              <p:nvGrpSpPr>
                <p:cNvPr id="420" name="Group 419"/>
                <p:cNvGrpSpPr/>
                <p:nvPr/>
              </p:nvGrpSpPr>
              <p:grpSpPr>
                <a:xfrm>
                  <a:off x="3835399" y="4660900"/>
                  <a:ext cx="2286249" cy="1077913"/>
                  <a:chOff x="3835399" y="3581400"/>
                  <a:chExt cx="2286249" cy="1077913"/>
                </a:xfrm>
                <a:grpFill/>
              </p:grpSpPr>
              <p:sp>
                <p:nvSpPr>
                  <p:cNvPr id="422" name="Regular Pentagon 421"/>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3" name="Oval 422"/>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4" name="Hexagon 423"/>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5" name="Rectangle 424"/>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6" name="Rectangle 425"/>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21" name="Regular Pentagon 420"/>
                <p:cNvSpPr>
                  <a:spLocks noChangeAspect="1"/>
                </p:cNvSpPr>
                <p:nvPr/>
              </p:nvSpPr>
              <p:spPr>
                <a:xfrm rot="1736817">
                  <a:off x="5051981" y="4904180"/>
                  <a:ext cx="578851" cy="55002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17" name="Rectangle 416"/>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Rectangle 417"/>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Rectangle 418"/>
              <p:cNvSpPr/>
              <p:nvPr/>
            </p:nvSpPr>
            <p:spPr>
              <a:xfrm>
                <a:off x="5692898" y="5118218"/>
                <a:ext cx="658689"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15" name="Rectangle 414"/>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93" name="Group 192"/>
          <p:cNvGrpSpPr>
            <a:grpSpLocks noChangeAspect="1"/>
          </p:cNvGrpSpPr>
          <p:nvPr/>
        </p:nvGrpSpPr>
        <p:grpSpPr bwMode="auto">
          <a:xfrm rot="16200000">
            <a:off x="3305903" y="2442075"/>
            <a:ext cx="1071831" cy="517525"/>
            <a:chOff x="3835399" y="3447806"/>
            <a:chExt cx="2503735" cy="1211507"/>
          </a:xfrm>
          <a:solidFill>
            <a:schemeClr val="bg1">
              <a:lumMod val="65000"/>
            </a:schemeClr>
          </a:solidFill>
        </p:grpSpPr>
        <p:grpSp>
          <p:nvGrpSpPr>
            <p:cNvPr id="194" name="Group 193"/>
            <p:cNvGrpSpPr/>
            <p:nvPr/>
          </p:nvGrpSpPr>
          <p:grpSpPr>
            <a:xfrm>
              <a:off x="3835399" y="3581400"/>
              <a:ext cx="2503735" cy="1077913"/>
              <a:chOff x="3835399" y="3581400"/>
              <a:chExt cx="2503735" cy="1077913"/>
            </a:xfrm>
            <a:grpFill/>
          </p:grpSpPr>
          <p:grpSp>
            <p:nvGrpSpPr>
              <p:cNvPr id="196" name="Group 195"/>
              <p:cNvGrpSpPr/>
              <p:nvPr/>
            </p:nvGrpSpPr>
            <p:grpSpPr>
              <a:xfrm>
                <a:off x="3835399" y="3581400"/>
                <a:ext cx="1870200" cy="1077913"/>
                <a:chOff x="3835399" y="3581400"/>
                <a:chExt cx="1870200" cy="1077913"/>
              </a:xfrm>
              <a:grpFill/>
            </p:grpSpPr>
            <p:sp>
              <p:nvSpPr>
                <p:cNvPr id="199" name="Regular Pentagon 198"/>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0" name="Oval 199"/>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1" name="Hexagon 200"/>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2" name="Rectangle 201"/>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3" name="Rectangle 202"/>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97" name="Rectangle 196"/>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8" name="Rectangle 197"/>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95" name="Rectangle 194"/>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40" name="Group 139"/>
          <p:cNvGrpSpPr>
            <a:grpSpLocks noChangeAspect="1"/>
          </p:cNvGrpSpPr>
          <p:nvPr/>
        </p:nvGrpSpPr>
        <p:grpSpPr bwMode="auto">
          <a:xfrm rot="16200000">
            <a:off x="2846085" y="2438881"/>
            <a:ext cx="1075299" cy="530225"/>
            <a:chOff x="3835399" y="4498042"/>
            <a:chExt cx="2516188" cy="1240771"/>
          </a:xfrm>
          <a:solidFill>
            <a:schemeClr val="bg1">
              <a:lumMod val="65000"/>
            </a:schemeClr>
          </a:solidFill>
        </p:grpSpPr>
        <p:grpSp>
          <p:nvGrpSpPr>
            <p:cNvPr id="141" name="Group 140"/>
            <p:cNvGrpSpPr/>
            <p:nvPr/>
          </p:nvGrpSpPr>
          <p:grpSpPr>
            <a:xfrm>
              <a:off x="3835399" y="4660900"/>
              <a:ext cx="2516188" cy="1077913"/>
              <a:chOff x="3835399" y="4660900"/>
              <a:chExt cx="2516188" cy="1077913"/>
            </a:xfrm>
            <a:grpFill/>
          </p:grpSpPr>
          <p:grpSp>
            <p:nvGrpSpPr>
              <p:cNvPr id="143" name="Group 142"/>
              <p:cNvGrpSpPr/>
              <p:nvPr/>
            </p:nvGrpSpPr>
            <p:grpSpPr>
              <a:xfrm>
                <a:off x="3835399" y="4660900"/>
                <a:ext cx="2286249" cy="1077913"/>
                <a:chOff x="3835399" y="4660900"/>
                <a:chExt cx="2286249" cy="1077913"/>
              </a:xfrm>
              <a:grpFill/>
            </p:grpSpPr>
            <p:grpSp>
              <p:nvGrpSpPr>
                <p:cNvPr id="147" name="Group 146"/>
                <p:cNvGrpSpPr/>
                <p:nvPr/>
              </p:nvGrpSpPr>
              <p:grpSpPr>
                <a:xfrm>
                  <a:off x="3835399" y="4660900"/>
                  <a:ext cx="2286249" cy="1077913"/>
                  <a:chOff x="3835399" y="3581400"/>
                  <a:chExt cx="2286249" cy="1077913"/>
                </a:xfrm>
                <a:grpFill/>
              </p:grpSpPr>
              <p:sp>
                <p:nvSpPr>
                  <p:cNvPr id="149" name="Regular Pentagon 148"/>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0" name="Oval 149"/>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1" name="Hexagon 150"/>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2" name="Rectangle 151"/>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3" name="Rectangle 152"/>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48" name="Regular Pentagon 147"/>
                <p:cNvSpPr>
                  <a:spLocks noChangeAspect="1"/>
                </p:cNvSpPr>
                <p:nvPr/>
              </p:nvSpPr>
              <p:spPr>
                <a:xfrm rot="1736817">
                  <a:off x="5051981" y="4904180"/>
                  <a:ext cx="578851" cy="55002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44" name="Rectangle 143"/>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5" name="Rectangle 144"/>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6" name="Rectangle 145"/>
              <p:cNvSpPr/>
              <p:nvPr/>
            </p:nvSpPr>
            <p:spPr>
              <a:xfrm>
                <a:off x="5692898" y="5118218"/>
                <a:ext cx="658689"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42" name="Rectangle 141"/>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18" name="Group 217"/>
          <p:cNvGrpSpPr>
            <a:grpSpLocks noChangeAspect="1"/>
          </p:cNvGrpSpPr>
          <p:nvPr/>
        </p:nvGrpSpPr>
        <p:grpSpPr bwMode="auto">
          <a:xfrm rot="5400000">
            <a:off x="8060624" y="4565998"/>
            <a:ext cx="1069298" cy="522288"/>
            <a:chOff x="6477000" y="4114800"/>
            <a:chExt cx="2501900" cy="1219415"/>
          </a:xfrm>
          <a:solidFill>
            <a:schemeClr val="bg1">
              <a:lumMod val="65000"/>
            </a:schemeClr>
          </a:solidFill>
        </p:grpSpPr>
        <p:grpSp>
          <p:nvGrpSpPr>
            <p:cNvPr id="219" name="Group 218"/>
            <p:cNvGrpSpPr/>
            <p:nvPr/>
          </p:nvGrpSpPr>
          <p:grpSpPr>
            <a:xfrm>
              <a:off x="6477000" y="4114800"/>
              <a:ext cx="2501900" cy="1079886"/>
              <a:chOff x="6477000" y="4114800"/>
              <a:chExt cx="2501900" cy="1079886"/>
            </a:xfrm>
            <a:grpFill/>
          </p:grpSpPr>
          <p:grpSp>
            <p:nvGrpSpPr>
              <p:cNvPr id="221" name="Group 220"/>
              <p:cNvGrpSpPr/>
              <p:nvPr/>
            </p:nvGrpSpPr>
            <p:grpSpPr>
              <a:xfrm rot="10800000">
                <a:off x="7108700" y="4114800"/>
                <a:ext cx="1870200" cy="1077913"/>
                <a:chOff x="3835399" y="3581400"/>
                <a:chExt cx="1870200" cy="1077913"/>
              </a:xfrm>
              <a:grpFill/>
            </p:grpSpPr>
            <p:sp>
              <p:nvSpPr>
                <p:cNvPr id="225" name="Regular Pentagon 224"/>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7" name="Hexagon 226"/>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Rectangle 227"/>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Rectangle 228"/>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22" name="Rectangle 221"/>
              <p:cNvSpPr/>
              <p:nvPr/>
            </p:nvSpPr>
            <p:spPr>
              <a:xfrm>
                <a:off x="6477000" y="4622800"/>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Rectangle 222"/>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Rectangle 223"/>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20" name="Rectangle 219"/>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66" name="Group 165"/>
          <p:cNvGrpSpPr>
            <a:grpSpLocks noChangeAspect="1"/>
          </p:cNvGrpSpPr>
          <p:nvPr/>
        </p:nvGrpSpPr>
        <p:grpSpPr bwMode="auto">
          <a:xfrm rot="16200000">
            <a:off x="6275111" y="5866682"/>
            <a:ext cx="1073660" cy="530225"/>
            <a:chOff x="3835399" y="4498042"/>
            <a:chExt cx="2510615" cy="1240771"/>
          </a:xfrm>
          <a:solidFill>
            <a:schemeClr val="bg1">
              <a:lumMod val="65000"/>
            </a:schemeClr>
          </a:solidFill>
        </p:grpSpPr>
        <p:grpSp>
          <p:nvGrpSpPr>
            <p:cNvPr id="167" name="Group 166"/>
            <p:cNvGrpSpPr/>
            <p:nvPr/>
          </p:nvGrpSpPr>
          <p:grpSpPr>
            <a:xfrm>
              <a:off x="3835399" y="4660900"/>
              <a:ext cx="2510615" cy="1077913"/>
              <a:chOff x="3835399" y="4660900"/>
              <a:chExt cx="2510615" cy="1077913"/>
            </a:xfrm>
            <a:grpFill/>
          </p:grpSpPr>
          <p:grpSp>
            <p:nvGrpSpPr>
              <p:cNvPr id="169" name="Group 168"/>
              <p:cNvGrpSpPr/>
              <p:nvPr/>
            </p:nvGrpSpPr>
            <p:grpSpPr>
              <a:xfrm>
                <a:off x="3835399" y="4660900"/>
                <a:ext cx="2286249" cy="1077913"/>
                <a:chOff x="3835399" y="4660900"/>
                <a:chExt cx="2286249" cy="1077913"/>
              </a:xfrm>
              <a:grpFill/>
            </p:grpSpPr>
            <p:grpSp>
              <p:nvGrpSpPr>
                <p:cNvPr id="173" name="Group 172"/>
                <p:cNvGrpSpPr/>
                <p:nvPr/>
              </p:nvGrpSpPr>
              <p:grpSpPr>
                <a:xfrm>
                  <a:off x="3835399" y="4660900"/>
                  <a:ext cx="2286249" cy="1077913"/>
                  <a:chOff x="3835399" y="3581400"/>
                  <a:chExt cx="2286249" cy="1077913"/>
                </a:xfrm>
                <a:grpFill/>
              </p:grpSpPr>
              <p:sp>
                <p:nvSpPr>
                  <p:cNvPr id="175" name="Regular Pentagon 174"/>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6" name="Oval 175"/>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7" name="Hexagon 176"/>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8" name="Rectangle 177"/>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9" name="Rectangle 178"/>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74" name="Regular Pentagon 173"/>
                <p:cNvSpPr>
                  <a:spLocks noChangeAspect="1"/>
                </p:cNvSpPr>
                <p:nvPr/>
              </p:nvSpPr>
              <p:spPr>
                <a:xfrm rot="1736817">
                  <a:off x="5051981" y="4904180"/>
                  <a:ext cx="578851" cy="55002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70" name="Rectangle 169"/>
              <p:cNvSpPr/>
              <p:nvPr/>
            </p:nvSpPr>
            <p:spPr>
              <a:xfrm>
                <a:off x="5642499" y="4660900"/>
                <a:ext cx="696635"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1" name="Rectangle 170"/>
              <p:cNvSpPr/>
              <p:nvPr/>
            </p:nvSpPr>
            <p:spPr>
              <a:xfrm>
                <a:off x="5642499" y="4887077"/>
                <a:ext cx="696635"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2" name="Rectangle 171"/>
              <p:cNvSpPr/>
              <p:nvPr/>
            </p:nvSpPr>
            <p:spPr>
              <a:xfrm>
                <a:off x="5687325" y="5101738"/>
                <a:ext cx="658689" cy="1272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68" name="Rectangle 167"/>
            <p:cNvSpPr/>
            <p:nvPr/>
          </p:nvSpPr>
          <p:spPr>
            <a:xfrm rot="13218997">
              <a:off x="4279309" y="4498042"/>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89" name="Group 288"/>
          <p:cNvGrpSpPr>
            <a:grpSpLocks noChangeAspect="1"/>
          </p:cNvGrpSpPr>
          <p:nvPr/>
        </p:nvGrpSpPr>
        <p:grpSpPr bwMode="auto">
          <a:xfrm rot="5400000">
            <a:off x="4238495" y="2438368"/>
            <a:ext cx="1070234" cy="555365"/>
            <a:chOff x="6477000" y="3038665"/>
            <a:chExt cx="2501995" cy="1300127"/>
          </a:xfrm>
          <a:solidFill>
            <a:schemeClr val="bg1">
              <a:lumMod val="65000"/>
            </a:schemeClr>
          </a:solidFill>
        </p:grpSpPr>
        <p:grpSp>
          <p:nvGrpSpPr>
            <p:cNvPr id="290" name="Group 289"/>
            <p:cNvGrpSpPr/>
            <p:nvPr/>
          </p:nvGrpSpPr>
          <p:grpSpPr>
            <a:xfrm>
              <a:off x="6477000" y="3038665"/>
              <a:ext cx="2501995" cy="1077913"/>
              <a:chOff x="6477000" y="3038665"/>
              <a:chExt cx="2501995" cy="1077913"/>
            </a:xfrm>
            <a:grpFill/>
          </p:grpSpPr>
          <p:grpSp>
            <p:nvGrpSpPr>
              <p:cNvPr id="292" name="Group 291"/>
              <p:cNvGrpSpPr/>
              <p:nvPr/>
            </p:nvGrpSpPr>
            <p:grpSpPr>
              <a:xfrm rot="10800000">
                <a:off x="6692746" y="3038665"/>
                <a:ext cx="2286249" cy="1077913"/>
                <a:chOff x="3835399" y="4660900"/>
                <a:chExt cx="2286249" cy="1077913"/>
              </a:xfrm>
              <a:grpFill/>
            </p:grpSpPr>
            <p:grpSp>
              <p:nvGrpSpPr>
                <p:cNvPr id="295" name="Group 294"/>
                <p:cNvGrpSpPr/>
                <p:nvPr/>
              </p:nvGrpSpPr>
              <p:grpSpPr>
                <a:xfrm>
                  <a:off x="3835399" y="4660900"/>
                  <a:ext cx="2286249" cy="1077913"/>
                  <a:chOff x="3835399" y="3581400"/>
                  <a:chExt cx="2286249" cy="1077913"/>
                </a:xfrm>
                <a:grpFill/>
              </p:grpSpPr>
              <p:sp>
                <p:nvSpPr>
                  <p:cNvPr id="297" name="Regular Pentagon 296"/>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Hexagon 298"/>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Rectangle 299"/>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Rectangle 300"/>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6" name="Regular Pentagon 295"/>
                <p:cNvSpPr>
                  <a:spLocks noChangeAspect="1"/>
                </p:cNvSpPr>
                <p:nvPr/>
              </p:nvSpPr>
              <p:spPr>
                <a:xfrm rot="1736817">
                  <a:off x="5062419" y="4897660"/>
                  <a:ext cx="543151" cy="516102"/>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3" name="Rectangle 292"/>
              <p:cNvSpPr/>
              <p:nvPr/>
            </p:nvSpPr>
            <p:spPr>
              <a:xfrm>
                <a:off x="6477000" y="35560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Rectangle 293"/>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1" name="Rectangle 290"/>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90" name="Group 389"/>
          <p:cNvGrpSpPr>
            <a:grpSpLocks noChangeAspect="1"/>
          </p:cNvGrpSpPr>
          <p:nvPr/>
        </p:nvGrpSpPr>
        <p:grpSpPr bwMode="auto">
          <a:xfrm rot="16200000">
            <a:off x="4750608" y="4838751"/>
            <a:ext cx="1069570" cy="517525"/>
            <a:chOff x="3835399" y="3447806"/>
            <a:chExt cx="2503735" cy="1211507"/>
          </a:xfrm>
          <a:solidFill>
            <a:schemeClr val="bg1">
              <a:lumMod val="65000"/>
            </a:schemeClr>
          </a:solidFill>
        </p:grpSpPr>
        <p:grpSp>
          <p:nvGrpSpPr>
            <p:cNvPr id="391" name="Group 390"/>
            <p:cNvGrpSpPr/>
            <p:nvPr/>
          </p:nvGrpSpPr>
          <p:grpSpPr>
            <a:xfrm>
              <a:off x="3835399" y="3581400"/>
              <a:ext cx="2503735" cy="1077913"/>
              <a:chOff x="3835399" y="3581400"/>
              <a:chExt cx="2503735" cy="1077913"/>
            </a:xfrm>
            <a:grpFill/>
          </p:grpSpPr>
          <p:grpSp>
            <p:nvGrpSpPr>
              <p:cNvPr id="393" name="Group 392"/>
              <p:cNvGrpSpPr/>
              <p:nvPr/>
            </p:nvGrpSpPr>
            <p:grpSpPr>
              <a:xfrm>
                <a:off x="3835399" y="3581400"/>
                <a:ext cx="1870200" cy="1077913"/>
                <a:chOff x="3835399" y="3581400"/>
                <a:chExt cx="1870200" cy="1077913"/>
              </a:xfrm>
              <a:grpFill/>
            </p:grpSpPr>
            <p:sp>
              <p:nvSpPr>
                <p:cNvPr id="396" name="Regular Pentagon 395"/>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Hexagon 397"/>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Rectangle 398"/>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Rectangle 399"/>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94" name="Rectangle 393"/>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Rectangle 394"/>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92" name="Rectangle 391"/>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79" name="Group 78"/>
          <p:cNvGrpSpPr>
            <a:grpSpLocks noChangeAspect="1"/>
          </p:cNvGrpSpPr>
          <p:nvPr/>
        </p:nvGrpSpPr>
        <p:grpSpPr bwMode="auto">
          <a:xfrm rot="16200000">
            <a:off x="4478099" y="5921616"/>
            <a:ext cx="1070453" cy="517525"/>
            <a:chOff x="3835399" y="3447806"/>
            <a:chExt cx="2503735" cy="1211507"/>
          </a:xfrm>
          <a:solidFill>
            <a:schemeClr val="bg1">
              <a:lumMod val="65000"/>
            </a:schemeClr>
          </a:solidFill>
        </p:grpSpPr>
        <p:grpSp>
          <p:nvGrpSpPr>
            <p:cNvPr id="80" name="Group 79"/>
            <p:cNvGrpSpPr/>
            <p:nvPr/>
          </p:nvGrpSpPr>
          <p:grpSpPr>
            <a:xfrm>
              <a:off x="3835399" y="3581400"/>
              <a:ext cx="2503735" cy="1077913"/>
              <a:chOff x="3835399" y="3581400"/>
              <a:chExt cx="2503735" cy="1077913"/>
            </a:xfrm>
            <a:grpFill/>
          </p:grpSpPr>
          <p:grpSp>
            <p:nvGrpSpPr>
              <p:cNvPr id="82" name="Group 81"/>
              <p:cNvGrpSpPr/>
              <p:nvPr/>
            </p:nvGrpSpPr>
            <p:grpSpPr>
              <a:xfrm>
                <a:off x="3835399" y="3581400"/>
                <a:ext cx="1870200" cy="1077913"/>
                <a:chOff x="3835399" y="3581400"/>
                <a:chExt cx="1870200" cy="1077913"/>
              </a:xfrm>
              <a:grpFill/>
            </p:grpSpPr>
            <p:sp>
              <p:nvSpPr>
                <p:cNvPr id="85" name="Regular Pentagon 84"/>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 name="Oval 85"/>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7" name="Hexagon 86"/>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Rectangle 87"/>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Rectangle 88"/>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3" name="Rectangle 82"/>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 name="Rectangle 83"/>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1" name="Rectangle 80"/>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15" name="Group 114"/>
          <p:cNvGrpSpPr>
            <a:grpSpLocks noChangeAspect="1"/>
          </p:cNvGrpSpPr>
          <p:nvPr/>
        </p:nvGrpSpPr>
        <p:grpSpPr bwMode="auto">
          <a:xfrm rot="5400000">
            <a:off x="1420847" y="2438953"/>
            <a:ext cx="1069457" cy="555625"/>
            <a:chOff x="6477000" y="3038665"/>
            <a:chExt cx="2501995" cy="1300127"/>
          </a:xfrm>
          <a:solidFill>
            <a:schemeClr val="bg1">
              <a:lumMod val="65000"/>
            </a:schemeClr>
          </a:solidFill>
        </p:grpSpPr>
        <p:grpSp>
          <p:nvGrpSpPr>
            <p:cNvPr id="116" name="Group 115"/>
            <p:cNvGrpSpPr/>
            <p:nvPr/>
          </p:nvGrpSpPr>
          <p:grpSpPr>
            <a:xfrm>
              <a:off x="6477000" y="3038665"/>
              <a:ext cx="2501995" cy="1077913"/>
              <a:chOff x="6477000" y="3038665"/>
              <a:chExt cx="2501995" cy="1077913"/>
            </a:xfrm>
            <a:grpFill/>
          </p:grpSpPr>
          <p:grpSp>
            <p:nvGrpSpPr>
              <p:cNvPr id="118" name="Group 117"/>
              <p:cNvGrpSpPr/>
              <p:nvPr/>
            </p:nvGrpSpPr>
            <p:grpSpPr>
              <a:xfrm rot="10800000">
                <a:off x="6692746" y="3038665"/>
                <a:ext cx="2286249" cy="1077913"/>
                <a:chOff x="3835399" y="4660900"/>
                <a:chExt cx="2286249" cy="1077913"/>
              </a:xfrm>
              <a:grpFill/>
            </p:grpSpPr>
            <p:grpSp>
              <p:nvGrpSpPr>
                <p:cNvPr id="121" name="Group 120"/>
                <p:cNvGrpSpPr/>
                <p:nvPr/>
              </p:nvGrpSpPr>
              <p:grpSpPr>
                <a:xfrm>
                  <a:off x="3835399" y="4660900"/>
                  <a:ext cx="2286249" cy="1077913"/>
                  <a:chOff x="3835399" y="3581400"/>
                  <a:chExt cx="2286249" cy="1077913"/>
                </a:xfrm>
                <a:grpFill/>
              </p:grpSpPr>
              <p:sp>
                <p:nvSpPr>
                  <p:cNvPr id="123" name="Regular Pentagon 122"/>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4" name="Oval 123"/>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5" name="Hexagon 124"/>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6" name="Rectangle 125"/>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7" name="Rectangle 126"/>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22" name="Regular Pentagon 121"/>
                <p:cNvSpPr>
                  <a:spLocks noChangeAspect="1"/>
                </p:cNvSpPr>
                <p:nvPr/>
              </p:nvSpPr>
              <p:spPr>
                <a:xfrm rot="1736817">
                  <a:off x="5183901" y="4823701"/>
                  <a:ext cx="543150" cy="516101"/>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9" name="Rectangle 118"/>
              <p:cNvSpPr/>
              <p:nvPr/>
            </p:nvSpPr>
            <p:spPr>
              <a:xfrm>
                <a:off x="6477000" y="35560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0" name="Rectangle 119"/>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7" name="Rectangle 116"/>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9" name="Group 28"/>
          <p:cNvGrpSpPr>
            <a:grpSpLocks noChangeAspect="1"/>
          </p:cNvGrpSpPr>
          <p:nvPr/>
        </p:nvGrpSpPr>
        <p:grpSpPr bwMode="auto">
          <a:xfrm rot="5400000">
            <a:off x="8414389" y="6008684"/>
            <a:ext cx="1069519" cy="555625"/>
            <a:chOff x="6477000" y="3038665"/>
            <a:chExt cx="2501995" cy="1300127"/>
          </a:xfrm>
          <a:solidFill>
            <a:schemeClr val="bg1">
              <a:lumMod val="65000"/>
            </a:schemeClr>
          </a:solidFill>
        </p:grpSpPr>
        <p:grpSp>
          <p:nvGrpSpPr>
            <p:cNvPr id="30" name="Group 29"/>
            <p:cNvGrpSpPr/>
            <p:nvPr/>
          </p:nvGrpSpPr>
          <p:grpSpPr>
            <a:xfrm>
              <a:off x="6477000" y="3038665"/>
              <a:ext cx="2501995" cy="1077913"/>
              <a:chOff x="6477000" y="3038665"/>
              <a:chExt cx="2501995" cy="1077913"/>
            </a:xfrm>
            <a:grpFill/>
          </p:grpSpPr>
          <p:grpSp>
            <p:nvGrpSpPr>
              <p:cNvPr id="32" name="Group 31"/>
              <p:cNvGrpSpPr/>
              <p:nvPr/>
            </p:nvGrpSpPr>
            <p:grpSpPr>
              <a:xfrm rot="10800000">
                <a:off x="6692746" y="3038665"/>
                <a:ext cx="2286249" cy="1077913"/>
                <a:chOff x="3835399" y="4660900"/>
                <a:chExt cx="2286249" cy="1077913"/>
              </a:xfrm>
              <a:grpFill/>
            </p:grpSpPr>
            <p:grpSp>
              <p:nvGrpSpPr>
                <p:cNvPr id="35" name="Group 34"/>
                <p:cNvGrpSpPr/>
                <p:nvPr/>
              </p:nvGrpSpPr>
              <p:grpSpPr>
                <a:xfrm>
                  <a:off x="3835399" y="4660900"/>
                  <a:ext cx="2286249" cy="1077913"/>
                  <a:chOff x="3835399" y="3581400"/>
                  <a:chExt cx="2286249" cy="1077913"/>
                </a:xfrm>
                <a:grpFill/>
              </p:grpSpPr>
              <p:sp>
                <p:nvSpPr>
                  <p:cNvPr id="37" name="Regular Pentagon 36"/>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 name="Oval 37"/>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 name="Hexagon 38"/>
                  <p:cNvSpPr>
                    <a:spLocks noChangeAspect="1"/>
                  </p:cNvSpPr>
                  <p:nvPr/>
                </p:nvSpPr>
                <p:spPr>
                  <a:xfrm>
                    <a:off x="5448300"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Rectangle 39"/>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Rectangle 40"/>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6" name="Regular Pentagon 35"/>
                <p:cNvSpPr>
                  <a:spLocks noChangeAspect="1"/>
                </p:cNvSpPr>
                <p:nvPr/>
              </p:nvSpPr>
              <p:spPr>
                <a:xfrm rot="1736817">
                  <a:off x="5062419" y="4897660"/>
                  <a:ext cx="543151" cy="516102"/>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3" name="Rectangle 32"/>
              <p:cNvSpPr/>
              <p:nvPr/>
            </p:nvSpPr>
            <p:spPr>
              <a:xfrm>
                <a:off x="6477000" y="3556000"/>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Rectangle 33"/>
              <p:cNvSpPr/>
              <p:nvPr/>
            </p:nvSpPr>
            <p:spPr>
              <a:xfrm>
                <a:off x="6477000" y="3759256"/>
                <a:ext cx="751484"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1" name="Rectangle 30"/>
            <p:cNvSpPr/>
            <p:nvPr/>
          </p:nvSpPr>
          <p:spPr>
            <a:xfrm rot="2657604">
              <a:off x="8281646" y="3622853"/>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3029" name="TextBox 462"/>
          <p:cNvSpPr txBox="1">
            <a:spLocks noChangeArrowheads="1"/>
          </p:cNvSpPr>
          <p:nvPr/>
        </p:nvSpPr>
        <p:spPr bwMode="auto">
          <a:xfrm>
            <a:off x="5930900" y="4243388"/>
            <a:ext cx="1300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200" smtClean="0">
                <a:solidFill>
                  <a:srgbClr val="000000"/>
                </a:solidFill>
              </a:rPr>
              <a:t>Nucleotide Bank</a:t>
            </a:r>
          </a:p>
        </p:txBody>
      </p:sp>
      <p:grpSp>
        <p:nvGrpSpPr>
          <p:cNvPr id="466" name="Group 465"/>
          <p:cNvGrpSpPr>
            <a:grpSpLocks noChangeAspect="1"/>
          </p:cNvGrpSpPr>
          <p:nvPr/>
        </p:nvGrpSpPr>
        <p:grpSpPr bwMode="auto">
          <a:xfrm rot="16200000">
            <a:off x="4666054" y="5887301"/>
            <a:ext cx="1071072" cy="517525"/>
            <a:chOff x="3835399" y="3447806"/>
            <a:chExt cx="2503735" cy="1211507"/>
          </a:xfrm>
          <a:solidFill>
            <a:schemeClr val="bg1">
              <a:lumMod val="65000"/>
            </a:schemeClr>
          </a:solidFill>
        </p:grpSpPr>
        <p:grpSp>
          <p:nvGrpSpPr>
            <p:cNvPr id="468" name="Group 467"/>
            <p:cNvGrpSpPr/>
            <p:nvPr/>
          </p:nvGrpSpPr>
          <p:grpSpPr>
            <a:xfrm>
              <a:off x="3835399" y="3581400"/>
              <a:ext cx="2503735" cy="1077913"/>
              <a:chOff x="3835399" y="3581400"/>
              <a:chExt cx="2503735" cy="1077913"/>
            </a:xfrm>
            <a:grpFill/>
          </p:grpSpPr>
          <p:grpSp>
            <p:nvGrpSpPr>
              <p:cNvPr id="470" name="Group 469"/>
              <p:cNvGrpSpPr/>
              <p:nvPr/>
            </p:nvGrpSpPr>
            <p:grpSpPr>
              <a:xfrm>
                <a:off x="3835399" y="3581401"/>
                <a:ext cx="1870201" cy="1077912"/>
                <a:chOff x="3835399" y="3581401"/>
                <a:chExt cx="1870201" cy="1077912"/>
              </a:xfrm>
              <a:grpFill/>
            </p:grpSpPr>
            <p:sp>
              <p:nvSpPr>
                <p:cNvPr id="473" name="Regular Pentagon 472"/>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4" name="Oval 473"/>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5" name="Hexagon 474"/>
                <p:cNvSpPr>
                  <a:spLocks noChangeAspect="1"/>
                </p:cNvSpPr>
                <p:nvPr/>
              </p:nvSpPr>
              <p:spPr>
                <a:xfrm>
                  <a:off x="5032252" y="3581401"/>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6" name="Rectangle 475"/>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7" name="Rectangle 476"/>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71" name="Rectangle 470"/>
              <p:cNvSpPr/>
              <p:nvPr/>
            </p:nvSpPr>
            <p:spPr>
              <a:xfrm>
                <a:off x="5424734" y="3581400"/>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2" name="Rectangle 471"/>
              <p:cNvSpPr/>
              <p:nvPr/>
            </p:nvSpPr>
            <p:spPr>
              <a:xfrm>
                <a:off x="5424734" y="3784656"/>
                <a:ext cx="914400" cy="127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69" name="Rectangle 468"/>
            <p:cNvSpPr/>
            <p:nvPr/>
          </p:nvSpPr>
          <p:spPr>
            <a:xfrm rot="13218997">
              <a:off x="4313738" y="3447806"/>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79" name="Group 478"/>
          <p:cNvGrpSpPr>
            <a:grpSpLocks noChangeAspect="1"/>
          </p:cNvGrpSpPr>
          <p:nvPr/>
        </p:nvGrpSpPr>
        <p:grpSpPr bwMode="auto">
          <a:xfrm rot="5400000">
            <a:off x="8240722" y="4589851"/>
            <a:ext cx="1069742" cy="520700"/>
            <a:chOff x="6477000" y="4114800"/>
            <a:chExt cx="2501900" cy="1219415"/>
          </a:xfrm>
          <a:solidFill>
            <a:schemeClr val="bg1">
              <a:lumMod val="65000"/>
            </a:schemeClr>
          </a:solidFill>
        </p:grpSpPr>
        <p:grpSp>
          <p:nvGrpSpPr>
            <p:cNvPr id="481" name="Group 480"/>
            <p:cNvGrpSpPr/>
            <p:nvPr/>
          </p:nvGrpSpPr>
          <p:grpSpPr>
            <a:xfrm>
              <a:off x="6477000" y="4114800"/>
              <a:ext cx="2501900" cy="1079886"/>
              <a:chOff x="6477000" y="4114800"/>
              <a:chExt cx="2501900" cy="1079886"/>
            </a:xfrm>
            <a:grpFill/>
          </p:grpSpPr>
          <p:grpSp>
            <p:nvGrpSpPr>
              <p:cNvPr id="483" name="Group 482"/>
              <p:cNvGrpSpPr/>
              <p:nvPr/>
            </p:nvGrpSpPr>
            <p:grpSpPr>
              <a:xfrm rot="10800000">
                <a:off x="7108700" y="4114800"/>
                <a:ext cx="1870200" cy="1077913"/>
                <a:chOff x="3835399" y="3581400"/>
                <a:chExt cx="1870200" cy="1077913"/>
              </a:xfrm>
              <a:grpFill/>
            </p:grpSpPr>
            <p:sp>
              <p:nvSpPr>
                <p:cNvPr id="487" name="Regular Pentagon 486"/>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8" name="Oval 487"/>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9" name="Hexagon 488"/>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0" name="Rectangle 489"/>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1" name="Rectangle 490"/>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84" name="Rectangle 483"/>
              <p:cNvSpPr/>
              <p:nvPr/>
            </p:nvSpPr>
            <p:spPr>
              <a:xfrm>
                <a:off x="6477000" y="4622800"/>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5" name="Rectangle 484"/>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6" name="Rectangle 485"/>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82" name="Rectangle 481"/>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93" name="Group 492"/>
          <p:cNvGrpSpPr>
            <a:grpSpLocks noChangeAspect="1"/>
          </p:cNvGrpSpPr>
          <p:nvPr/>
        </p:nvGrpSpPr>
        <p:grpSpPr>
          <a:xfrm rot="5400000">
            <a:off x="525404" y="2423377"/>
            <a:ext cx="1069752" cy="521393"/>
            <a:chOff x="6477000" y="4114800"/>
            <a:chExt cx="2501900" cy="1219415"/>
          </a:xfrm>
          <a:solidFill>
            <a:schemeClr val="bg1">
              <a:lumMod val="65000"/>
            </a:schemeClr>
          </a:solidFill>
        </p:grpSpPr>
        <p:grpSp>
          <p:nvGrpSpPr>
            <p:cNvPr id="494" name="Group 493"/>
            <p:cNvGrpSpPr/>
            <p:nvPr/>
          </p:nvGrpSpPr>
          <p:grpSpPr>
            <a:xfrm>
              <a:off x="6477000" y="4114800"/>
              <a:ext cx="2501900" cy="1079886"/>
              <a:chOff x="6477000" y="4114800"/>
              <a:chExt cx="2501900" cy="1079886"/>
            </a:xfrm>
            <a:grpFill/>
          </p:grpSpPr>
          <p:grpSp>
            <p:nvGrpSpPr>
              <p:cNvPr id="496" name="Group 495"/>
              <p:cNvGrpSpPr/>
              <p:nvPr/>
            </p:nvGrpSpPr>
            <p:grpSpPr>
              <a:xfrm rot="10800000">
                <a:off x="7108700" y="4114800"/>
                <a:ext cx="1870200" cy="1077913"/>
                <a:chOff x="3835399" y="3581400"/>
                <a:chExt cx="1870200" cy="1077913"/>
              </a:xfrm>
              <a:grpFill/>
            </p:grpSpPr>
            <p:sp>
              <p:nvSpPr>
                <p:cNvPr id="500" name="Regular Pentagon 499"/>
                <p:cNvSpPr>
                  <a:spLocks noChangeAspect="1"/>
                </p:cNvSpPr>
                <p:nvPr/>
              </p:nvSpPr>
              <p:spPr>
                <a:xfrm>
                  <a:off x="4420904" y="4038600"/>
                  <a:ext cx="653245" cy="620713"/>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1" name="Oval 500"/>
                <p:cNvSpPr>
                  <a:spLocks noChangeAspect="1"/>
                </p:cNvSpPr>
                <p:nvPr/>
              </p:nvSpPr>
              <p:spPr>
                <a:xfrm>
                  <a:off x="3835399" y="3654270"/>
                  <a:ext cx="671513" cy="67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2" name="Hexagon 501"/>
                <p:cNvSpPr>
                  <a:spLocks noChangeAspect="1"/>
                </p:cNvSpPr>
                <p:nvPr/>
              </p:nvSpPr>
              <p:spPr>
                <a:xfrm>
                  <a:off x="5032251" y="3581400"/>
                  <a:ext cx="673348" cy="57962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3" name="Rectangle 502"/>
                <p:cNvSpPr/>
                <p:nvPr/>
              </p:nvSpPr>
              <p:spPr>
                <a:xfrm rot="18878842">
                  <a:off x="4257234" y="3705485"/>
                  <a:ext cx="227057" cy="831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4" name="Rectangle 503"/>
                <p:cNvSpPr/>
                <p:nvPr/>
              </p:nvSpPr>
              <p:spPr>
                <a:xfrm rot="13218997">
                  <a:off x="4972559" y="3890650"/>
                  <a:ext cx="203181"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97" name="Rectangle 496"/>
              <p:cNvSpPr/>
              <p:nvPr/>
            </p:nvSpPr>
            <p:spPr>
              <a:xfrm>
                <a:off x="6477000" y="4632377"/>
                <a:ext cx="817563" cy="123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8" name="Rectangle 497"/>
              <p:cNvSpPr/>
              <p:nvPr/>
            </p:nvSpPr>
            <p:spPr>
              <a:xfrm>
                <a:off x="6477000" y="4838769"/>
                <a:ext cx="817563" cy="137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9" name="Rectangle 498"/>
              <p:cNvSpPr/>
              <p:nvPr/>
            </p:nvSpPr>
            <p:spPr>
              <a:xfrm>
                <a:off x="6477000" y="5080118"/>
                <a:ext cx="850403" cy="1145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95" name="Rectangle 494"/>
            <p:cNvSpPr/>
            <p:nvPr/>
          </p:nvSpPr>
          <p:spPr>
            <a:xfrm rot="2657604">
              <a:off x="8331786" y="4618276"/>
              <a:ext cx="223499" cy="7159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3033" name="TextBox 4096"/>
          <p:cNvSpPr txBox="1">
            <a:spLocks noChangeArrowheads="1"/>
          </p:cNvSpPr>
          <p:nvPr/>
        </p:nvSpPr>
        <p:spPr bwMode="auto">
          <a:xfrm>
            <a:off x="173038" y="1714500"/>
            <a:ext cx="568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000" smtClean="0">
                <a:solidFill>
                  <a:srgbClr val="000000"/>
                </a:solidFill>
              </a:rPr>
              <a:t>2 rings</a:t>
            </a:r>
          </a:p>
        </p:txBody>
      </p:sp>
      <p:sp>
        <p:nvSpPr>
          <p:cNvPr id="43034" name="TextBox 504"/>
          <p:cNvSpPr txBox="1">
            <a:spLocks noChangeArrowheads="1"/>
          </p:cNvSpPr>
          <p:nvPr/>
        </p:nvSpPr>
        <p:spPr bwMode="auto">
          <a:xfrm>
            <a:off x="217488" y="2389188"/>
            <a:ext cx="504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000" smtClean="0">
                <a:solidFill>
                  <a:srgbClr val="000000"/>
                </a:solidFill>
              </a:rPr>
              <a:t>1 ring</a:t>
            </a:r>
          </a:p>
        </p:txBody>
      </p:sp>
      <p:sp>
        <p:nvSpPr>
          <p:cNvPr id="43035" name="TextBox 505"/>
          <p:cNvSpPr txBox="1">
            <a:spLocks noChangeArrowheads="1"/>
          </p:cNvSpPr>
          <p:nvPr/>
        </p:nvSpPr>
        <p:spPr bwMode="auto">
          <a:xfrm>
            <a:off x="138113" y="2076450"/>
            <a:ext cx="636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000" smtClean="0">
                <a:solidFill>
                  <a:srgbClr val="000000"/>
                </a:solidFill>
              </a:rPr>
              <a:t>3 bonds</a:t>
            </a:r>
          </a:p>
        </p:txBody>
      </p:sp>
      <p:cxnSp>
        <p:nvCxnSpPr>
          <p:cNvPr id="509" name="Straight Arrow Connector 508"/>
          <p:cNvCxnSpPr>
            <a:stCxn id="43033" idx="3"/>
          </p:cNvCxnSpPr>
          <p:nvPr/>
        </p:nvCxnSpPr>
        <p:spPr>
          <a:xfrm>
            <a:off x="741363" y="1836738"/>
            <a:ext cx="169862" cy="269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Straight Arrow Connector 509"/>
          <p:cNvCxnSpPr>
            <a:stCxn id="43035" idx="3"/>
            <a:endCxn id="498" idx="1"/>
          </p:cNvCxnSpPr>
          <p:nvPr/>
        </p:nvCxnSpPr>
        <p:spPr>
          <a:xfrm flipV="1">
            <a:off x="774700" y="2149475"/>
            <a:ext cx="207963" cy="50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p:cNvCxnSpPr/>
          <p:nvPr/>
        </p:nvCxnSpPr>
        <p:spPr>
          <a:xfrm>
            <a:off x="709613" y="2535238"/>
            <a:ext cx="242887" cy="28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p:cNvCxnSpPr>
            <a:stCxn id="43033" idx="3"/>
          </p:cNvCxnSpPr>
          <p:nvPr/>
        </p:nvCxnSpPr>
        <p:spPr>
          <a:xfrm flipV="1">
            <a:off x="741363" y="1728788"/>
            <a:ext cx="165100" cy="107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040" name="TextBox 4137"/>
          <p:cNvSpPr txBox="1">
            <a:spLocks noChangeArrowheads="1"/>
          </p:cNvSpPr>
          <p:nvPr/>
        </p:nvSpPr>
        <p:spPr bwMode="auto">
          <a:xfrm>
            <a:off x="3343275" y="3257550"/>
            <a:ext cx="5656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3200">
                <a:solidFill>
                  <a:schemeClr val="tx1"/>
                </a:solidFill>
                <a:latin typeface="Arial" panose="020B0604020202020204" pitchFamily="34" charset="0"/>
              </a:defRPr>
            </a:lvl1pPr>
            <a:lvl2pPr marL="742950" indent="-285750" algn="l" eaLnBrk="0" hangingPunct="0">
              <a:buChar char="–"/>
              <a:defRPr sz="2800">
                <a:solidFill>
                  <a:schemeClr val="tx1"/>
                </a:solidFill>
                <a:latin typeface="Arial" panose="020B0604020202020204" pitchFamily="34" charset="0"/>
              </a:defRPr>
            </a:lvl2pPr>
            <a:lvl3pPr marL="1143000" indent="-228600" algn="l" eaLnBrk="0" hangingPunct="0">
              <a:defRPr sz="2400">
                <a:solidFill>
                  <a:schemeClr val="tx1"/>
                </a:solidFill>
                <a:latin typeface="Arial" panose="020B0604020202020204" pitchFamily="34" charset="0"/>
              </a:defRPr>
            </a:lvl3pPr>
            <a:lvl4pPr marL="1600200" indent="-228600" algn="l" eaLnBrk="0" hangingPunct="0">
              <a:buChar char="–"/>
              <a:defRPr sz="2000">
                <a:solidFill>
                  <a:schemeClr val="tx1"/>
                </a:solidFill>
                <a:latin typeface="Arial" panose="020B0604020202020204" pitchFamily="34" charset="0"/>
              </a:defRPr>
            </a:lvl4pPr>
            <a:lvl5pPr marL="2057400" indent="-228600" algn="l"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r>
              <a:rPr lang="en-US" altLang="en-US" sz="1200" smtClean="0">
                <a:solidFill>
                  <a:srgbClr val="000000"/>
                </a:solidFill>
              </a:rPr>
              <a:t>Template Strand: _G_ __ __ __ __ __ __ __ __ __ __ __ __ __ __ __ __ __</a:t>
            </a:r>
          </a:p>
          <a:p>
            <a:pPr algn="r" eaLnBrk="1" hangingPunct="1"/>
            <a:endParaRPr lang="en-US" altLang="en-US" sz="1200" smtClean="0">
              <a:solidFill>
                <a:srgbClr val="000000"/>
              </a:solidFill>
            </a:endParaRPr>
          </a:p>
          <a:p>
            <a:pPr algn="r" eaLnBrk="1" hangingPunct="1"/>
            <a:r>
              <a:rPr lang="en-US" altLang="en-US" sz="1200" smtClean="0">
                <a:solidFill>
                  <a:srgbClr val="000000"/>
                </a:solidFill>
              </a:rPr>
              <a:t>Complementary Strand:___ __ __ __ __ __ __ __ __ __ __ __ __ __ __ __ __ __</a:t>
            </a:r>
          </a:p>
        </p:txBody>
      </p:sp>
      <p:sp>
        <p:nvSpPr>
          <p:cNvPr id="2" name="TextBox 1"/>
          <p:cNvSpPr txBox="1"/>
          <p:nvPr/>
        </p:nvSpPr>
        <p:spPr>
          <a:xfrm>
            <a:off x="798576" y="1676400"/>
            <a:ext cx="8265468" cy="646331"/>
          </a:xfrm>
          <a:prstGeom prst="rect">
            <a:avLst/>
          </a:prstGeom>
          <a:noFill/>
        </p:spPr>
        <p:txBody>
          <a:bodyPr wrap="none" rtlCol="0">
            <a:spAutoFit/>
          </a:bodyPr>
          <a:lstStyle/>
          <a:p>
            <a:r>
              <a:rPr lang="en-US" dirty="0" smtClean="0"/>
              <a:t>G    A      T     </a:t>
            </a:r>
            <a:r>
              <a:rPr lang="en-US" dirty="0" err="1" smtClean="0"/>
              <a:t>T</a:t>
            </a:r>
            <a:r>
              <a:rPr lang="en-US" dirty="0" smtClean="0"/>
              <a:t>     A      C    A      C    T     G     T    C    A      G     A     </a:t>
            </a:r>
            <a:r>
              <a:rPr lang="en-US" dirty="0" err="1" smtClean="0"/>
              <a:t>A</a:t>
            </a:r>
            <a:r>
              <a:rPr lang="en-US" dirty="0" smtClean="0"/>
              <a:t>      </a:t>
            </a:r>
            <a:r>
              <a:rPr lang="en-US" dirty="0" err="1" smtClean="0"/>
              <a:t>A</a:t>
            </a:r>
            <a:r>
              <a:rPr lang="en-US" dirty="0" smtClean="0"/>
              <a:t>     C</a:t>
            </a:r>
          </a:p>
          <a:p>
            <a:endParaRPr lang="en-US" dirty="0"/>
          </a:p>
        </p:txBody>
      </p:sp>
      <p:sp>
        <p:nvSpPr>
          <p:cNvPr id="3" name="Rectangle 2"/>
          <p:cNvSpPr/>
          <p:nvPr/>
        </p:nvSpPr>
        <p:spPr>
          <a:xfrm>
            <a:off x="823913" y="2373868"/>
            <a:ext cx="8647797" cy="369332"/>
          </a:xfrm>
          <a:prstGeom prst="rect">
            <a:avLst/>
          </a:prstGeom>
        </p:spPr>
        <p:txBody>
          <a:bodyPr wrap="square">
            <a:spAutoFit/>
          </a:bodyPr>
          <a:lstStyle/>
          <a:p>
            <a:pPr lvl="0"/>
            <a:r>
              <a:rPr lang="en-US" dirty="0">
                <a:solidFill>
                  <a:srgbClr val="000000"/>
                </a:solidFill>
              </a:rPr>
              <a:t>C    T      A     </a:t>
            </a:r>
            <a:r>
              <a:rPr lang="en-US" dirty="0" err="1">
                <a:solidFill>
                  <a:srgbClr val="000000"/>
                </a:solidFill>
              </a:rPr>
              <a:t>A</a:t>
            </a:r>
            <a:r>
              <a:rPr lang="en-US" dirty="0">
                <a:solidFill>
                  <a:srgbClr val="000000"/>
                </a:solidFill>
              </a:rPr>
              <a:t>      T     </a:t>
            </a:r>
            <a:r>
              <a:rPr lang="en-US" dirty="0" smtClean="0">
                <a:solidFill>
                  <a:srgbClr val="000000"/>
                </a:solidFill>
              </a:rPr>
              <a:t>G    T      </a:t>
            </a:r>
            <a:r>
              <a:rPr lang="en-US" dirty="0">
                <a:solidFill>
                  <a:srgbClr val="000000"/>
                </a:solidFill>
              </a:rPr>
              <a:t>G  </a:t>
            </a:r>
            <a:r>
              <a:rPr lang="en-US" dirty="0" smtClean="0">
                <a:solidFill>
                  <a:srgbClr val="000000"/>
                </a:solidFill>
              </a:rPr>
              <a:t>  A     </a:t>
            </a:r>
            <a:r>
              <a:rPr lang="en-US" dirty="0">
                <a:solidFill>
                  <a:srgbClr val="000000"/>
                </a:solidFill>
              </a:rPr>
              <a:t>C     A    G    T      C     T     </a:t>
            </a:r>
            <a:r>
              <a:rPr lang="en-US" dirty="0" err="1">
                <a:solidFill>
                  <a:srgbClr val="000000"/>
                </a:solidFill>
              </a:rPr>
              <a:t>T</a:t>
            </a:r>
            <a:r>
              <a:rPr lang="en-US" dirty="0">
                <a:solidFill>
                  <a:srgbClr val="000000"/>
                </a:solidFill>
              </a:rPr>
              <a:t>      </a:t>
            </a:r>
            <a:r>
              <a:rPr lang="en-US" dirty="0" err="1">
                <a:solidFill>
                  <a:srgbClr val="000000"/>
                </a:solidFill>
              </a:rPr>
              <a:t>T</a:t>
            </a:r>
            <a:r>
              <a:rPr lang="en-US" dirty="0">
                <a:solidFill>
                  <a:srgbClr val="000000"/>
                </a:solidFill>
              </a:rPr>
              <a:t>    </a:t>
            </a:r>
            <a:r>
              <a:rPr lang="en-US" dirty="0" smtClean="0">
                <a:solidFill>
                  <a:srgbClr val="000000"/>
                </a:solidFill>
              </a:rPr>
              <a:t>G </a:t>
            </a:r>
            <a:endParaRPr lang="en-US" dirty="0">
              <a:solidFill>
                <a:srgbClr val="000000"/>
              </a:solidFill>
            </a:endParaRPr>
          </a:p>
        </p:txBody>
      </p:sp>
      <p:sp>
        <p:nvSpPr>
          <p:cNvPr id="43008" name="Right Arrow 43007"/>
          <p:cNvSpPr/>
          <p:nvPr/>
        </p:nvSpPr>
        <p:spPr>
          <a:xfrm>
            <a:off x="5494049" y="2610060"/>
            <a:ext cx="347147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97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500"/>
                                        <p:tgtEl>
                                          <p:spTgt spid="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5"/>
                                        </p:tgtEl>
                                        <p:attrNameLst>
                                          <p:attrName>style.visibility</p:attrName>
                                        </p:attrNameLst>
                                      </p:cBhvr>
                                      <p:to>
                                        <p:strVal val="visible"/>
                                      </p:to>
                                    </p:set>
                                    <p:animEffect transition="in" filter="fade">
                                      <p:cBhvr>
                                        <p:cTn id="27" dur="500"/>
                                        <p:tgtEl>
                                          <p:spTgt spid="2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5"/>
                                        </p:tgtEl>
                                        <p:attrNameLst>
                                          <p:attrName>style.visibility</p:attrName>
                                        </p:attrNameLst>
                                      </p:cBhvr>
                                      <p:to>
                                        <p:strVal val="visible"/>
                                      </p:to>
                                    </p:set>
                                    <p:animEffect transition="in" filter="fade">
                                      <p:cBhvr>
                                        <p:cTn id="32" dur="500"/>
                                        <p:tgtEl>
                                          <p:spTgt spid="3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0"/>
                                        </p:tgtEl>
                                        <p:attrNameLst>
                                          <p:attrName>style.visibility</p:attrName>
                                        </p:attrNameLst>
                                      </p:cBhvr>
                                      <p:to>
                                        <p:strVal val="visible"/>
                                      </p:to>
                                    </p:set>
                                    <p:animEffect transition="in" filter="fade">
                                      <p:cBhvr>
                                        <p:cTn id="37" dur="500"/>
                                        <p:tgtEl>
                                          <p:spTgt spid="1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3"/>
                                        </p:tgtEl>
                                        <p:attrNameLst>
                                          <p:attrName>style.visibility</p:attrName>
                                        </p:attrNameLst>
                                      </p:cBhvr>
                                      <p:to>
                                        <p:strVal val="visible"/>
                                      </p:to>
                                    </p:set>
                                    <p:animEffect transition="in" filter="fade">
                                      <p:cBhvr>
                                        <p:cTn id="42" dur="500"/>
                                        <p:tgtEl>
                                          <p:spTgt spid="1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9"/>
                                        </p:tgtEl>
                                        <p:attrNameLst>
                                          <p:attrName>style.visibility</p:attrName>
                                        </p:attrNameLst>
                                      </p:cBhvr>
                                      <p:to>
                                        <p:strVal val="visible"/>
                                      </p:to>
                                    </p:set>
                                    <p:animEffect transition="in" filter="fade">
                                      <p:cBhvr>
                                        <p:cTn id="52" dur="500"/>
                                        <p:tgtEl>
                                          <p:spTgt spid="28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008"/>
                                        </p:tgtEl>
                                        <p:attrNameLst>
                                          <p:attrName>style.visibility</p:attrName>
                                        </p:attrNameLst>
                                      </p:cBhvr>
                                      <p:to>
                                        <p:strVal val="visible"/>
                                      </p:to>
                                    </p:set>
                                    <p:animEffect transition="in" filter="fade">
                                      <p:cBhvr>
                                        <p:cTn id="61" dur="500"/>
                                        <p:tgtEl>
                                          <p:spTgt spid="43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300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11"/>
          <p:cNvSpPr/>
          <p:nvPr/>
        </p:nvSpPr>
        <p:spPr>
          <a:xfrm>
            <a:off x="695325" y="1371600"/>
            <a:ext cx="3309938" cy="3722688"/>
          </a:xfrm>
          <a:custGeom>
            <a:avLst/>
            <a:gdLst>
              <a:gd name="connsiteX0" fmla="*/ 14584 w 117208"/>
              <a:gd name="connsiteY0" fmla="*/ 66675 h 146795"/>
              <a:gd name="connsiteX1" fmla="*/ 2678 w 117208"/>
              <a:gd name="connsiteY1" fmla="*/ 64294 h 146795"/>
              <a:gd name="connsiteX2" fmla="*/ 297 w 117208"/>
              <a:gd name="connsiteY2" fmla="*/ 71437 h 146795"/>
              <a:gd name="connsiteX3" fmla="*/ 16966 w 117208"/>
              <a:gd name="connsiteY3" fmla="*/ 92869 h 146795"/>
              <a:gd name="connsiteX4" fmla="*/ 24109 w 117208"/>
              <a:gd name="connsiteY4" fmla="*/ 95250 h 146795"/>
              <a:gd name="connsiteX5" fmla="*/ 40778 w 117208"/>
              <a:gd name="connsiteY5" fmla="*/ 100012 h 146795"/>
              <a:gd name="connsiteX6" fmla="*/ 28872 w 117208"/>
              <a:gd name="connsiteY6" fmla="*/ 121444 h 146795"/>
              <a:gd name="connsiteX7" fmla="*/ 36016 w 117208"/>
              <a:gd name="connsiteY7" fmla="*/ 142875 h 146795"/>
              <a:gd name="connsiteX8" fmla="*/ 47922 w 117208"/>
              <a:gd name="connsiteY8" fmla="*/ 145256 h 146795"/>
              <a:gd name="connsiteX9" fmla="*/ 74116 w 117208"/>
              <a:gd name="connsiteY9" fmla="*/ 142875 h 146795"/>
              <a:gd name="connsiteX10" fmla="*/ 71734 w 117208"/>
              <a:gd name="connsiteY10" fmla="*/ 102394 h 146795"/>
              <a:gd name="connsiteX11" fmla="*/ 90784 w 117208"/>
              <a:gd name="connsiteY11" fmla="*/ 107156 h 146795"/>
              <a:gd name="connsiteX12" fmla="*/ 105072 w 117208"/>
              <a:gd name="connsiteY12" fmla="*/ 111919 h 146795"/>
              <a:gd name="connsiteX13" fmla="*/ 112216 w 117208"/>
              <a:gd name="connsiteY13" fmla="*/ 88106 h 146795"/>
              <a:gd name="connsiteX14" fmla="*/ 102691 w 117208"/>
              <a:gd name="connsiteY14" fmla="*/ 83344 h 146795"/>
              <a:gd name="connsiteX15" fmla="*/ 95547 w 117208"/>
              <a:gd name="connsiteY15" fmla="*/ 78581 h 146795"/>
              <a:gd name="connsiteX16" fmla="*/ 71734 w 117208"/>
              <a:gd name="connsiteY16" fmla="*/ 71437 h 146795"/>
              <a:gd name="connsiteX17" fmla="*/ 81259 w 117208"/>
              <a:gd name="connsiteY17" fmla="*/ 57150 h 146795"/>
              <a:gd name="connsiteX18" fmla="*/ 86022 w 117208"/>
              <a:gd name="connsiteY18" fmla="*/ 50006 h 146795"/>
              <a:gd name="connsiteX19" fmla="*/ 88403 w 117208"/>
              <a:gd name="connsiteY19" fmla="*/ 16669 h 146795"/>
              <a:gd name="connsiteX20" fmla="*/ 74116 w 117208"/>
              <a:gd name="connsiteY20" fmla="*/ 7144 h 146795"/>
              <a:gd name="connsiteX21" fmla="*/ 55066 w 117208"/>
              <a:gd name="connsiteY21" fmla="*/ 0 h 146795"/>
              <a:gd name="connsiteX22" fmla="*/ 38397 w 117208"/>
              <a:gd name="connsiteY22" fmla="*/ 7144 h 146795"/>
              <a:gd name="connsiteX23" fmla="*/ 33634 w 117208"/>
              <a:gd name="connsiteY23" fmla="*/ 14287 h 146795"/>
              <a:gd name="connsiteX24" fmla="*/ 31253 w 117208"/>
              <a:gd name="connsiteY24" fmla="*/ 50006 h 146795"/>
              <a:gd name="connsiteX25" fmla="*/ 33634 w 117208"/>
              <a:gd name="connsiteY25" fmla="*/ 57150 h 146795"/>
              <a:gd name="connsiteX26" fmla="*/ 14584 w 117208"/>
              <a:gd name="connsiteY26" fmla="*/ 66675 h 146795"/>
              <a:gd name="connsiteX0" fmla="*/ 14584 w 117208"/>
              <a:gd name="connsiteY0" fmla="*/ 74972 h 155092"/>
              <a:gd name="connsiteX1" fmla="*/ 2678 w 117208"/>
              <a:gd name="connsiteY1" fmla="*/ 72591 h 155092"/>
              <a:gd name="connsiteX2" fmla="*/ 297 w 117208"/>
              <a:gd name="connsiteY2" fmla="*/ 79734 h 155092"/>
              <a:gd name="connsiteX3" fmla="*/ 16966 w 117208"/>
              <a:gd name="connsiteY3" fmla="*/ 101166 h 155092"/>
              <a:gd name="connsiteX4" fmla="*/ 24109 w 117208"/>
              <a:gd name="connsiteY4" fmla="*/ 103547 h 155092"/>
              <a:gd name="connsiteX5" fmla="*/ 40778 w 117208"/>
              <a:gd name="connsiteY5" fmla="*/ 108309 h 155092"/>
              <a:gd name="connsiteX6" fmla="*/ 28872 w 117208"/>
              <a:gd name="connsiteY6" fmla="*/ 129741 h 155092"/>
              <a:gd name="connsiteX7" fmla="*/ 36016 w 117208"/>
              <a:gd name="connsiteY7" fmla="*/ 151172 h 155092"/>
              <a:gd name="connsiteX8" fmla="*/ 47922 w 117208"/>
              <a:gd name="connsiteY8" fmla="*/ 153553 h 155092"/>
              <a:gd name="connsiteX9" fmla="*/ 74116 w 117208"/>
              <a:gd name="connsiteY9" fmla="*/ 151172 h 155092"/>
              <a:gd name="connsiteX10" fmla="*/ 71734 w 117208"/>
              <a:gd name="connsiteY10" fmla="*/ 110691 h 155092"/>
              <a:gd name="connsiteX11" fmla="*/ 90784 w 117208"/>
              <a:gd name="connsiteY11" fmla="*/ 115453 h 155092"/>
              <a:gd name="connsiteX12" fmla="*/ 105072 w 117208"/>
              <a:gd name="connsiteY12" fmla="*/ 120216 h 155092"/>
              <a:gd name="connsiteX13" fmla="*/ 112216 w 117208"/>
              <a:gd name="connsiteY13" fmla="*/ 96403 h 155092"/>
              <a:gd name="connsiteX14" fmla="*/ 102691 w 117208"/>
              <a:gd name="connsiteY14" fmla="*/ 91641 h 155092"/>
              <a:gd name="connsiteX15" fmla="*/ 95547 w 117208"/>
              <a:gd name="connsiteY15" fmla="*/ 86878 h 155092"/>
              <a:gd name="connsiteX16" fmla="*/ 71734 w 117208"/>
              <a:gd name="connsiteY16" fmla="*/ 79734 h 155092"/>
              <a:gd name="connsiteX17" fmla="*/ 81259 w 117208"/>
              <a:gd name="connsiteY17" fmla="*/ 65447 h 155092"/>
              <a:gd name="connsiteX18" fmla="*/ 86022 w 117208"/>
              <a:gd name="connsiteY18" fmla="*/ 58303 h 155092"/>
              <a:gd name="connsiteX19" fmla="*/ 88403 w 117208"/>
              <a:gd name="connsiteY19" fmla="*/ 24966 h 155092"/>
              <a:gd name="connsiteX20" fmla="*/ 74116 w 117208"/>
              <a:gd name="connsiteY20" fmla="*/ 15441 h 155092"/>
              <a:gd name="connsiteX21" fmla="*/ 55066 w 117208"/>
              <a:gd name="connsiteY21" fmla="*/ 8297 h 155092"/>
              <a:gd name="connsiteX22" fmla="*/ 24788 w 117208"/>
              <a:gd name="connsiteY22" fmla="*/ 1256 h 155092"/>
              <a:gd name="connsiteX23" fmla="*/ 33634 w 117208"/>
              <a:gd name="connsiteY23" fmla="*/ 22584 h 155092"/>
              <a:gd name="connsiteX24" fmla="*/ 31253 w 117208"/>
              <a:gd name="connsiteY24" fmla="*/ 58303 h 155092"/>
              <a:gd name="connsiteX25" fmla="*/ 33634 w 117208"/>
              <a:gd name="connsiteY25" fmla="*/ 65447 h 155092"/>
              <a:gd name="connsiteX26" fmla="*/ 14584 w 117208"/>
              <a:gd name="connsiteY26" fmla="*/ 74972 h 155092"/>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88403 w 117208"/>
              <a:gd name="connsiteY19" fmla="*/ 27885 h 158011"/>
              <a:gd name="connsiteX20" fmla="*/ 74116 w 117208"/>
              <a:gd name="connsiteY20" fmla="*/ 18360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88403 w 117208"/>
              <a:gd name="connsiteY19" fmla="*/ 27885 h 158011"/>
              <a:gd name="connsiteX20" fmla="*/ 51546 w 117208"/>
              <a:gd name="connsiteY20" fmla="*/ 16711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88403 w 117208"/>
              <a:gd name="connsiteY19" fmla="*/ 27885 h 158011"/>
              <a:gd name="connsiteX20" fmla="*/ 51546 w 117208"/>
              <a:gd name="connsiteY20" fmla="*/ 16711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51546 w 117208"/>
              <a:gd name="connsiteY20" fmla="*/ 16711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9223 w 117208"/>
              <a:gd name="connsiteY20" fmla="*/ 20010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3634 w 117208"/>
              <a:gd name="connsiteY23" fmla="*/ 25503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10732 w 117208"/>
              <a:gd name="connsiteY25" fmla="*/ 28781 h 158011"/>
              <a:gd name="connsiteX26" fmla="*/ 14584 w 117208"/>
              <a:gd name="connsiteY26" fmla="*/ 77891 h 158011"/>
              <a:gd name="connsiteX0" fmla="*/ 953 w 121832"/>
              <a:gd name="connsiteY0" fmla="*/ 13565 h 158011"/>
              <a:gd name="connsiteX1" fmla="*/ 7302 w 121832"/>
              <a:gd name="connsiteY1" fmla="*/ 75510 h 158011"/>
              <a:gd name="connsiteX2" fmla="*/ 4921 w 121832"/>
              <a:gd name="connsiteY2" fmla="*/ 82653 h 158011"/>
              <a:gd name="connsiteX3" fmla="*/ 21590 w 121832"/>
              <a:gd name="connsiteY3" fmla="*/ 104085 h 158011"/>
              <a:gd name="connsiteX4" fmla="*/ 28733 w 121832"/>
              <a:gd name="connsiteY4" fmla="*/ 106466 h 158011"/>
              <a:gd name="connsiteX5" fmla="*/ 45402 w 121832"/>
              <a:gd name="connsiteY5" fmla="*/ 111228 h 158011"/>
              <a:gd name="connsiteX6" fmla="*/ 33496 w 121832"/>
              <a:gd name="connsiteY6" fmla="*/ 132660 h 158011"/>
              <a:gd name="connsiteX7" fmla="*/ 40640 w 121832"/>
              <a:gd name="connsiteY7" fmla="*/ 154091 h 158011"/>
              <a:gd name="connsiteX8" fmla="*/ 52546 w 121832"/>
              <a:gd name="connsiteY8" fmla="*/ 156472 h 158011"/>
              <a:gd name="connsiteX9" fmla="*/ 78740 w 121832"/>
              <a:gd name="connsiteY9" fmla="*/ 154091 h 158011"/>
              <a:gd name="connsiteX10" fmla="*/ 76358 w 121832"/>
              <a:gd name="connsiteY10" fmla="*/ 113610 h 158011"/>
              <a:gd name="connsiteX11" fmla="*/ 95408 w 121832"/>
              <a:gd name="connsiteY11" fmla="*/ 118372 h 158011"/>
              <a:gd name="connsiteX12" fmla="*/ 109696 w 121832"/>
              <a:gd name="connsiteY12" fmla="*/ 123135 h 158011"/>
              <a:gd name="connsiteX13" fmla="*/ 116840 w 121832"/>
              <a:gd name="connsiteY13" fmla="*/ 99322 h 158011"/>
              <a:gd name="connsiteX14" fmla="*/ 107315 w 121832"/>
              <a:gd name="connsiteY14" fmla="*/ 94560 h 158011"/>
              <a:gd name="connsiteX15" fmla="*/ 100171 w 121832"/>
              <a:gd name="connsiteY15" fmla="*/ 89797 h 158011"/>
              <a:gd name="connsiteX16" fmla="*/ 76358 w 121832"/>
              <a:gd name="connsiteY16" fmla="*/ 82653 h 158011"/>
              <a:gd name="connsiteX17" fmla="*/ 85883 w 121832"/>
              <a:gd name="connsiteY17" fmla="*/ 68366 h 158011"/>
              <a:gd name="connsiteX18" fmla="*/ 90646 w 121832"/>
              <a:gd name="connsiteY18" fmla="*/ 61222 h 158011"/>
              <a:gd name="connsiteX19" fmla="*/ 56516 w 121832"/>
              <a:gd name="connsiteY19" fmla="*/ 36132 h 158011"/>
              <a:gd name="connsiteX20" fmla="*/ 47873 w 121832"/>
              <a:gd name="connsiteY20" fmla="*/ 21000 h 158011"/>
              <a:gd name="connsiteX21" fmla="*/ 37783 w 121832"/>
              <a:gd name="connsiteY21" fmla="*/ 0 h 158011"/>
              <a:gd name="connsiteX22" fmla="*/ 29412 w 121832"/>
              <a:gd name="connsiteY22" fmla="*/ 4175 h 158011"/>
              <a:gd name="connsiteX23" fmla="*/ 35603 w 121832"/>
              <a:gd name="connsiteY23" fmla="*/ 17256 h 158011"/>
              <a:gd name="connsiteX24" fmla="*/ 37868 w 121832"/>
              <a:gd name="connsiteY24" fmla="*/ 42419 h 158011"/>
              <a:gd name="connsiteX25" fmla="*/ 15356 w 121832"/>
              <a:gd name="connsiteY25" fmla="*/ 28781 h 158011"/>
              <a:gd name="connsiteX26" fmla="*/ 953 w 121832"/>
              <a:gd name="connsiteY26" fmla="*/ 13565 h 158011"/>
              <a:gd name="connsiteX0" fmla="*/ 10621 w 131500"/>
              <a:gd name="connsiteY0" fmla="*/ 13565 h 158011"/>
              <a:gd name="connsiteX1" fmla="*/ 42 w 131500"/>
              <a:gd name="connsiteY1" fmla="*/ 24709 h 158011"/>
              <a:gd name="connsiteX2" fmla="*/ 14589 w 131500"/>
              <a:gd name="connsiteY2" fmla="*/ 82653 h 158011"/>
              <a:gd name="connsiteX3" fmla="*/ 31258 w 131500"/>
              <a:gd name="connsiteY3" fmla="*/ 104085 h 158011"/>
              <a:gd name="connsiteX4" fmla="*/ 38401 w 131500"/>
              <a:gd name="connsiteY4" fmla="*/ 106466 h 158011"/>
              <a:gd name="connsiteX5" fmla="*/ 55070 w 131500"/>
              <a:gd name="connsiteY5" fmla="*/ 111228 h 158011"/>
              <a:gd name="connsiteX6" fmla="*/ 43164 w 131500"/>
              <a:gd name="connsiteY6" fmla="*/ 132660 h 158011"/>
              <a:gd name="connsiteX7" fmla="*/ 50308 w 131500"/>
              <a:gd name="connsiteY7" fmla="*/ 154091 h 158011"/>
              <a:gd name="connsiteX8" fmla="*/ 62214 w 131500"/>
              <a:gd name="connsiteY8" fmla="*/ 156472 h 158011"/>
              <a:gd name="connsiteX9" fmla="*/ 88408 w 131500"/>
              <a:gd name="connsiteY9" fmla="*/ 154091 h 158011"/>
              <a:gd name="connsiteX10" fmla="*/ 86026 w 131500"/>
              <a:gd name="connsiteY10" fmla="*/ 113610 h 158011"/>
              <a:gd name="connsiteX11" fmla="*/ 105076 w 131500"/>
              <a:gd name="connsiteY11" fmla="*/ 118372 h 158011"/>
              <a:gd name="connsiteX12" fmla="*/ 119364 w 131500"/>
              <a:gd name="connsiteY12" fmla="*/ 123135 h 158011"/>
              <a:gd name="connsiteX13" fmla="*/ 126508 w 131500"/>
              <a:gd name="connsiteY13" fmla="*/ 99322 h 158011"/>
              <a:gd name="connsiteX14" fmla="*/ 116983 w 131500"/>
              <a:gd name="connsiteY14" fmla="*/ 94560 h 158011"/>
              <a:gd name="connsiteX15" fmla="*/ 109839 w 131500"/>
              <a:gd name="connsiteY15" fmla="*/ 89797 h 158011"/>
              <a:gd name="connsiteX16" fmla="*/ 86026 w 131500"/>
              <a:gd name="connsiteY16" fmla="*/ 82653 h 158011"/>
              <a:gd name="connsiteX17" fmla="*/ 95551 w 131500"/>
              <a:gd name="connsiteY17" fmla="*/ 68366 h 158011"/>
              <a:gd name="connsiteX18" fmla="*/ 100314 w 131500"/>
              <a:gd name="connsiteY18" fmla="*/ 61222 h 158011"/>
              <a:gd name="connsiteX19" fmla="*/ 66184 w 131500"/>
              <a:gd name="connsiteY19" fmla="*/ 36132 h 158011"/>
              <a:gd name="connsiteX20" fmla="*/ 57541 w 131500"/>
              <a:gd name="connsiteY20" fmla="*/ 21000 h 158011"/>
              <a:gd name="connsiteX21" fmla="*/ 47451 w 131500"/>
              <a:gd name="connsiteY21" fmla="*/ 0 h 158011"/>
              <a:gd name="connsiteX22" fmla="*/ 39080 w 131500"/>
              <a:gd name="connsiteY22" fmla="*/ 4175 h 158011"/>
              <a:gd name="connsiteX23" fmla="*/ 45271 w 131500"/>
              <a:gd name="connsiteY23" fmla="*/ 17256 h 158011"/>
              <a:gd name="connsiteX24" fmla="*/ 47536 w 131500"/>
              <a:gd name="connsiteY24" fmla="*/ 42419 h 158011"/>
              <a:gd name="connsiteX25" fmla="*/ 25024 w 131500"/>
              <a:gd name="connsiteY25" fmla="*/ 28781 h 158011"/>
              <a:gd name="connsiteX26" fmla="*/ 10621 w 131500"/>
              <a:gd name="connsiteY26" fmla="*/ 13565 h 158011"/>
              <a:gd name="connsiteX0" fmla="*/ 10621 w 131500"/>
              <a:gd name="connsiteY0" fmla="*/ 13565 h 158011"/>
              <a:gd name="connsiteX1" fmla="*/ 42 w 131500"/>
              <a:gd name="connsiteY1" fmla="*/ 24709 h 158011"/>
              <a:gd name="connsiteX2" fmla="*/ 14589 w 131500"/>
              <a:gd name="connsiteY2" fmla="*/ 82653 h 158011"/>
              <a:gd name="connsiteX3" fmla="*/ 26615 w 131500"/>
              <a:gd name="connsiteY3" fmla="*/ 44534 h 158011"/>
              <a:gd name="connsiteX4" fmla="*/ 31258 w 131500"/>
              <a:gd name="connsiteY4" fmla="*/ 104085 h 158011"/>
              <a:gd name="connsiteX5" fmla="*/ 38401 w 131500"/>
              <a:gd name="connsiteY5" fmla="*/ 106466 h 158011"/>
              <a:gd name="connsiteX6" fmla="*/ 55070 w 131500"/>
              <a:gd name="connsiteY6" fmla="*/ 111228 h 158011"/>
              <a:gd name="connsiteX7" fmla="*/ 43164 w 131500"/>
              <a:gd name="connsiteY7" fmla="*/ 132660 h 158011"/>
              <a:gd name="connsiteX8" fmla="*/ 50308 w 131500"/>
              <a:gd name="connsiteY8" fmla="*/ 154091 h 158011"/>
              <a:gd name="connsiteX9" fmla="*/ 62214 w 131500"/>
              <a:gd name="connsiteY9" fmla="*/ 156472 h 158011"/>
              <a:gd name="connsiteX10" fmla="*/ 88408 w 131500"/>
              <a:gd name="connsiteY10" fmla="*/ 154091 h 158011"/>
              <a:gd name="connsiteX11" fmla="*/ 86026 w 131500"/>
              <a:gd name="connsiteY11" fmla="*/ 113610 h 158011"/>
              <a:gd name="connsiteX12" fmla="*/ 105076 w 131500"/>
              <a:gd name="connsiteY12" fmla="*/ 118372 h 158011"/>
              <a:gd name="connsiteX13" fmla="*/ 119364 w 131500"/>
              <a:gd name="connsiteY13" fmla="*/ 123135 h 158011"/>
              <a:gd name="connsiteX14" fmla="*/ 126508 w 131500"/>
              <a:gd name="connsiteY14" fmla="*/ 99322 h 158011"/>
              <a:gd name="connsiteX15" fmla="*/ 116983 w 131500"/>
              <a:gd name="connsiteY15" fmla="*/ 94560 h 158011"/>
              <a:gd name="connsiteX16" fmla="*/ 109839 w 131500"/>
              <a:gd name="connsiteY16" fmla="*/ 89797 h 158011"/>
              <a:gd name="connsiteX17" fmla="*/ 86026 w 131500"/>
              <a:gd name="connsiteY17" fmla="*/ 82653 h 158011"/>
              <a:gd name="connsiteX18" fmla="*/ 95551 w 131500"/>
              <a:gd name="connsiteY18" fmla="*/ 68366 h 158011"/>
              <a:gd name="connsiteX19" fmla="*/ 100314 w 131500"/>
              <a:gd name="connsiteY19" fmla="*/ 61222 h 158011"/>
              <a:gd name="connsiteX20" fmla="*/ 66184 w 131500"/>
              <a:gd name="connsiteY20" fmla="*/ 36132 h 158011"/>
              <a:gd name="connsiteX21" fmla="*/ 57541 w 131500"/>
              <a:gd name="connsiteY21" fmla="*/ 21000 h 158011"/>
              <a:gd name="connsiteX22" fmla="*/ 47451 w 131500"/>
              <a:gd name="connsiteY22" fmla="*/ 0 h 158011"/>
              <a:gd name="connsiteX23" fmla="*/ 39080 w 131500"/>
              <a:gd name="connsiteY23" fmla="*/ 4175 h 158011"/>
              <a:gd name="connsiteX24" fmla="*/ 45271 w 131500"/>
              <a:gd name="connsiteY24" fmla="*/ 17256 h 158011"/>
              <a:gd name="connsiteX25" fmla="*/ 47536 w 131500"/>
              <a:gd name="connsiteY25" fmla="*/ 42419 h 158011"/>
              <a:gd name="connsiteX26" fmla="*/ 25024 w 131500"/>
              <a:gd name="connsiteY26" fmla="*/ 28781 h 158011"/>
              <a:gd name="connsiteX27" fmla="*/ 10621 w 131500"/>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31219 w 131461"/>
              <a:gd name="connsiteY4" fmla="*/ 104085 h 158011"/>
              <a:gd name="connsiteX5" fmla="*/ 38362 w 131461"/>
              <a:gd name="connsiteY5" fmla="*/ 106466 h 158011"/>
              <a:gd name="connsiteX6" fmla="*/ 55031 w 131461"/>
              <a:gd name="connsiteY6" fmla="*/ 111228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38362 w 131461"/>
              <a:gd name="connsiteY5" fmla="*/ 106466 h 158011"/>
              <a:gd name="connsiteX6" fmla="*/ 55031 w 131461"/>
              <a:gd name="connsiteY6" fmla="*/ 111228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5031 w 131461"/>
              <a:gd name="connsiteY6" fmla="*/ 111228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8899 w 131461"/>
              <a:gd name="connsiteY8" fmla="*/ 144854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244"/>
              <a:gd name="connsiteX1" fmla="*/ 3 w 131461"/>
              <a:gd name="connsiteY1" fmla="*/ 24709 h 158244"/>
              <a:gd name="connsiteX2" fmla="*/ 11563 w 131461"/>
              <a:gd name="connsiteY2" fmla="*/ 34161 h 158244"/>
              <a:gd name="connsiteX3" fmla="*/ 26576 w 131461"/>
              <a:gd name="connsiteY3" fmla="*/ 44534 h 158244"/>
              <a:gd name="connsiteX4" fmla="*/ 56113 w 131461"/>
              <a:gd name="connsiteY4" fmla="*/ 63840 h 158244"/>
              <a:gd name="connsiteX5" fmla="*/ 45664 w 131461"/>
              <a:gd name="connsiteY5" fmla="*/ 98549 h 158244"/>
              <a:gd name="connsiteX6" fmla="*/ 53703 w 131461"/>
              <a:gd name="connsiteY6" fmla="*/ 115516 h 158244"/>
              <a:gd name="connsiteX7" fmla="*/ 55406 w 131461"/>
              <a:gd name="connsiteY7" fmla="*/ 133980 h 158244"/>
              <a:gd name="connsiteX8" fmla="*/ 58899 w 131461"/>
              <a:gd name="connsiteY8" fmla="*/ 144854 h 158244"/>
              <a:gd name="connsiteX9" fmla="*/ 70141 w 131461"/>
              <a:gd name="connsiteY9" fmla="*/ 157462 h 158244"/>
              <a:gd name="connsiteX10" fmla="*/ 88369 w 131461"/>
              <a:gd name="connsiteY10" fmla="*/ 154091 h 158244"/>
              <a:gd name="connsiteX11" fmla="*/ 85987 w 131461"/>
              <a:gd name="connsiteY11" fmla="*/ 113610 h 158244"/>
              <a:gd name="connsiteX12" fmla="*/ 105037 w 131461"/>
              <a:gd name="connsiteY12" fmla="*/ 118372 h 158244"/>
              <a:gd name="connsiteX13" fmla="*/ 119325 w 131461"/>
              <a:gd name="connsiteY13" fmla="*/ 123135 h 158244"/>
              <a:gd name="connsiteX14" fmla="*/ 126469 w 131461"/>
              <a:gd name="connsiteY14" fmla="*/ 99322 h 158244"/>
              <a:gd name="connsiteX15" fmla="*/ 116944 w 131461"/>
              <a:gd name="connsiteY15" fmla="*/ 94560 h 158244"/>
              <a:gd name="connsiteX16" fmla="*/ 109800 w 131461"/>
              <a:gd name="connsiteY16" fmla="*/ 89797 h 158244"/>
              <a:gd name="connsiteX17" fmla="*/ 85987 w 131461"/>
              <a:gd name="connsiteY17" fmla="*/ 82653 h 158244"/>
              <a:gd name="connsiteX18" fmla="*/ 95512 w 131461"/>
              <a:gd name="connsiteY18" fmla="*/ 68366 h 158244"/>
              <a:gd name="connsiteX19" fmla="*/ 100275 w 131461"/>
              <a:gd name="connsiteY19" fmla="*/ 61222 h 158244"/>
              <a:gd name="connsiteX20" fmla="*/ 66145 w 131461"/>
              <a:gd name="connsiteY20" fmla="*/ 36132 h 158244"/>
              <a:gd name="connsiteX21" fmla="*/ 57502 w 131461"/>
              <a:gd name="connsiteY21" fmla="*/ 21000 h 158244"/>
              <a:gd name="connsiteX22" fmla="*/ 47412 w 131461"/>
              <a:gd name="connsiteY22" fmla="*/ 0 h 158244"/>
              <a:gd name="connsiteX23" fmla="*/ 39041 w 131461"/>
              <a:gd name="connsiteY23" fmla="*/ 4175 h 158244"/>
              <a:gd name="connsiteX24" fmla="*/ 45232 w 131461"/>
              <a:gd name="connsiteY24" fmla="*/ 17256 h 158244"/>
              <a:gd name="connsiteX25" fmla="*/ 47497 w 131461"/>
              <a:gd name="connsiteY25" fmla="*/ 42419 h 158244"/>
              <a:gd name="connsiteX26" fmla="*/ 24985 w 131461"/>
              <a:gd name="connsiteY26" fmla="*/ 28781 h 158244"/>
              <a:gd name="connsiteX27" fmla="*/ 10582 w 131461"/>
              <a:gd name="connsiteY27" fmla="*/ 13565 h 158244"/>
              <a:gd name="connsiteX0" fmla="*/ 10582 w 131461"/>
              <a:gd name="connsiteY0" fmla="*/ 13565 h 162757"/>
              <a:gd name="connsiteX1" fmla="*/ 3 w 131461"/>
              <a:gd name="connsiteY1" fmla="*/ 24709 h 162757"/>
              <a:gd name="connsiteX2" fmla="*/ 11563 w 131461"/>
              <a:gd name="connsiteY2" fmla="*/ 34161 h 162757"/>
              <a:gd name="connsiteX3" fmla="*/ 26576 w 131461"/>
              <a:gd name="connsiteY3" fmla="*/ 44534 h 162757"/>
              <a:gd name="connsiteX4" fmla="*/ 56113 w 131461"/>
              <a:gd name="connsiteY4" fmla="*/ 63840 h 162757"/>
              <a:gd name="connsiteX5" fmla="*/ 45664 w 131461"/>
              <a:gd name="connsiteY5" fmla="*/ 98549 h 162757"/>
              <a:gd name="connsiteX6" fmla="*/ 53703 w 131461"/>
              <a:gd name="connsiteY6" fmla="*/ 115516 h 162757"/>
              <a:gd name="connsiteX7" fmla="*/ 55406 w 131461"/>
              <a:gd name="connsiteY7" fmla="*/ 133980 h 162757"/>
              <a:gd name="connsiteX8" fmla="*/ 58899 w 131461"/>
              <a:gd name="connsiteY8" fmla="*/ 144854 h 162757"/>
              <a:gd name="connsiteX9" fmla="*/ 70141 w 131461"/>
              <a:gd name="connsiteY9" fmla="*/ 157462 h 162757"/>
              <a:gd name="connsiteX10" fmla="*/ 88369 w 131461"/>
              <a:gd name="connsiteY10" fmla="*/ 154091 h 162757"/>
              <a:gd name="connsiteX11" fmla="*/ 85987 w 131461"/>
              <a:gd name="connsiteY11" fmla="*/ 113610 h 162757"/>
              <a:gd name="connsiteX12" fmla="*/ 105037 w 131461"/>
              <a:gd name="connsiteY12" fmla="*/ 118372 h 162757"/>
              <a:gd name="connsiteX13" fmla="*/ 119325 w 131461"/>
              <a:gd name="connsiteY13" fmla="*/ 123135 h 162757"/>
              <a:gd name="connsiteX14" fmla="*/ 126469 w 131461"/>
              <a:gd name="connsiteY14" fmla="*/ 99322 h 162757"/>
              <a:gd name="connsiteX15" fmla="*/ 116944 w 131461"/>
              <a:gd name="connsiteY15" fmla="*/ 94560 h 162757"/>
              <a:gd name="connsiteX16" fmla="*/ 109800 w 131461"/>
              <a:gd name="connsiteY16" fmla="*/ 89797 h 162757"/>
              <a:gd name="connsiteX17" fmla="*/ 85987 w 131461"/>
              <a:gd name="connsiteY17" fmla="*/ 82653 h 162757"/>
              <a:gd name="connsiteX18" fmla="*/ 95512 w 131461"/>
              <a:gd name="connsiteY18" fmla="*/ 68366 h 162757"/>
              <a:gd name="connsiteX19" fmla="*/ 100275 w 131461"/>
              <a:gd name="connsiteY19" fmla="*/ 61222 h 162757"/>
              <a:gd name="connsiteX20" fmla="*/ 66145 w 131461"/>
              <a:gd name="connsiteY20" fmla="*/ 36132 h 162757"/>
              <a:gd name="connsiteX21" fmla="*/ 57502 w 131461"/>
              <a:gd name="connsiteY21" fmla="*/ 21000 h 162757"/>
              <a:gd name="connsiteX22" fmla="*/ 47412 w 131461"/>
              <a:gd name="connsiteY22" fmla="*/ 0 h 162757"/>
              <a:gd name="connsiteX23" fmla="*/ 39041 w 131461"/>
              <a:gd name="connsiteY23" fmla="*/ 4175 h 162757"/>
              <a:gd name="connsiteX24" fmla="*/ 45232 w 131461"/>
              <a:gd name="connsiteY24" fmla="*/ 17256 h 162757"/>
              <a:gd name="connsiteX25" fmla="*/ 47497 w 131461"/>
              <a:gd name="connsiteY25" fmla="*/ 42419 h 162757"/>
              <a:gd name="connsiteX26" fmla="*/ 24985 w 131461"/>
              <a:gd name="connsiteY26" fmla="*/ 28781 h 162757"/>
              <a:gd name="connsiteX27" fmla="*/ 10582 w 131461"/>
              <a:gd name="connsiteY27" fmla="*/ 13565 h 162757"/>
              <a:gd name="connsiteX0" fmla="*/ 10582 w 131461"/>
              <a:gd name="connsiteY0" fmla="*/ 13565 h 170565"/>
              <a:gd name="connsiteX1" fmla="*/ 3 w 131461"/>
              <a:gd name="connsiteY1" fmla="*/ 24709 h 170565"/>
              <a:gd name="connsiteX2" fmla="*/ 11563 w 131461"/>
              <a:gd name="connsiteY2" fmla="*/ 34161 h 170565"/>
              <a:gd name="connsiteX3" fmla="*/ 26576 w 131461"/>
              <a:gd name="connsiteY3" fmla="*/ 44534 h 170565"/>
              <a:gd name="connsiteX4" fmla="*/ 56113 w 131461"/>
              <a:gd name="connsiteY4" fmla="*/ 63840 h 170565"/>
              <a:gd name="connsiteX5" fmla="*/ 45664 w 131461"/>
              <a:gd name="connsiteY5" fmla="*/ 98549 h 170565"/>
              <a:gd name="connsiteX6" fmla="*/ 53703 w 131461"/>
              <a:gd name="connsiteY6" fmla="*/ 115516 h 170565"/>
              <a:gd name="connsiteX7" fmla="*/ 55406 w 131461"/>
              <a:gd name="connsiteY7" fmla="*/ 133980 h 170565"/>
              <a:gd name="connsiteX8" fmla="*/ 58899 w 131461"/>
              <a:gd name="connsiteY8" fmla="*/ 144854 h 170565"/>
              <a:gd name="connsiteX9" fmla="*/ 70141 w 131461"/>
              <a:gd name="connsiteY9" fmla="*/ 157462 h 170565"/>
              <a:gd name="connsiteX10" fmla="*/ 94676 w 131461"/>
              <a:gd name="connsiteY10" fmla="*/ 167616 h 170565"/>
              <a:gd name="connsiteX11" fmla="*/ 85987 w 131461"/>
              <a:gd name="connsiteY11" fmla="*/ 113610 h 170565"/>
              <a:gd name="connsiteX12" fmla="*/ 105037 w 131461"/>
              <a:gd name="connsiteY12" fmla="*/ 118372 h 170565"/>
              <a:gd name="connsiteX13" fmla="*/ 119325 w 131461"/>
              <a:gd name="connsiteY13" fmla="*/ 123135 h 170565"/>
              <a:gd name="connsiteX14" fmla="*/ 126469 w 131461"/>
              <a:gd name="connsiteY14" fmla="*/ 99322 h 170565"/>
              <a:gd name="connsiteX15" fmla="*/ 116944 w 131461"/>
              <a:gd name="connsiteY15" fmla="*/ 94560 h 170565"/>
              <a:gd name="connsiteX16" fmla="*/ 109800 w 131461"/>
              <a:gd name="connsiteY16" fmla="*/ 89797 h 170565"/>
              <a:gd name="connsiteX17" fmla="*/ 85987 w 131461"/>
              <a:gd name="connsiteY17" fmla="*/ 82653 h 170565"/>
              <a:gd name="connsiteX18" fmla="*/ 95512 w 131461"/>
              <a:gd name="connsiteY18" fmla="*/ 68366 h 170565"/>
              <a:gd name="connsiteX19" fmla="*/ 100275 w 131461"/>
              <a:gd name="connsiteY19" fmla="*/ 61222 h 170565"/>
              <a:gd name="connsiteX20" fmla="*/ 66145 w 131461"/>
              <a:gd name="connsiteY20" fmla="*/ 36132 h 170565"/>
              <a:gd name="connsiteX21" fmla="*/ 57502 w 131461"/>
              <a:gd name="connsiteY21" fmla="*/ 21000 h 170565"/>
              <a:gd name="connsiteX22" fmla="*/ 47412 w 131461"/>
              <a:gd name="connsiteY22" fmla="*/ 0 h 170565"/>
              <a:gd name="connsiteX23" fmla="*/ 39041 w 131461"/>
              <a:gd name="connsiteY23" fmla="*/ 4175 h 170565"/>
              <a:gd name="connsiteX24" fmla="*/ 45232 w 131461"/>
              <a:gd name="connsiteY24" fmla="*/ 17256 h 170565"/>
              <a:gd name="connsiteX25" fmla="*/ 47497 w 131461"/>
              <a:gd name="connsiteY25" fmla="*/ 42419 h 170565"/>
              <a:gd name="connsiteX26" fmla="*/ 24985 w 131461"/>
              <a:gd name="connsiteY26" fmla="*/ 28781 h 170565"/>
              <a:gd name="connsiteX27" fmla="*/ 10582 w 131461"/>
              <a:gd name="connsiteY27" fmla="*/ 13565 h 170565"/>
              <a:gd name="connsiteX0" fmla="*/ 10582 w 131461"/>
              <a:gd name="connsiteY0" fmla="*/ 13565 h 172924"/>
              <a:gd name="connsiteX1" fmla="*/ 3 w 131461"/>
              <a:gd name="connsiteY1" fmla="*/ 24709 h 172924"/>
              <a:gd name="connsiteX2" fmla="*/ 11563 w 131461"/>
              <a:gd name="connsiteY2" fmla="*/ 34161 h 172924"/>
              <a:gd name="connsiteX3" fmla="*/ 26576 w 131461"/>
              <a:gd name="connsiteY3" fmla="*/ 44534 h 172924"/>
              <a:gd name="connsiteX4" fmla="*/ 56113 w 131461"/>
              <a:gd name="connsiteY4" fmla="*/ 63840 h 172924"/>
              <a:gd name="connsiteX5" fmla="*/ 45664 w 131461"/>
              <a:gd name="connsiteY5" fmla="*/ 98549 h 172924"/>
              <a:gd name="connsiteX6" fmla="*/ 53703 w 131461"/>
              <a:gd name="connsiteY6" fmla="*/ 115516 h 172924"/>
              <a:gd name="connsiteX7" fmla="*/ 55406 w 131461"/>
              <a:gd name="connsiteY7" fmla="*/ 133980 h 172924"/>
              <a:gd name="connsiteX8" fmla="*/ 58899 w 131461"/>
              <a:gd name="connsiteY8" fmla="*/ 144854 h 172924"/>
              <a:gd name="connsiteX9" fmla="*/ 71801 w 131461"/>
              <a:gd name="connsiteY9" fmla="*/ 164060 h 172924"/>
              <a:gd name="connsiteX10" fmla="*/ 94676 w 131461"/>
              <a:gd name="connsiteY10" fmla="*/ 167616 h 172924"/>
              <a:gd name="connsiteX11" fmla="*/ 85987 w 131461"/>
              <a:gd name="connsiteY11" fmla="*/ 113610 h 172924"/>
              <a:gd name="connsiteX12" fmla="*/ 105037 w 131461"/>
              <a:gd name="connsiteY12" fmla="*/ 118372 h 172924"/>
              <a:gd name="connsiteX13" fmla="*/ 119325 w 131461"/>
              <a:gd name="connsiteY13" fmla="*/ 123135 h 172924"/>
              <a:gd name="connsiteX14" fmla="*/ 126469 w 131461"/>
              <a:gd name="connsiteY14" fmla="*/ 99322 h 172924"/>
              <a:gd name="connsiteX15" fmla="*/ 116944 w 131461"/>
              <a:gd name="connsiteY15" fmla="*/ 94560 h 172924"/>
              <a:gd name="connsiteX16" fmla="*/ 109800 w 131461"/>
              <a:gd name="connsiteY16" fmla="*/ 89797 h 172924"/>
              <a:gd name="connsiteX17" fmla="*/ 85987 w 131461"/>
              <a:gd name="connsiteY17" fmla="*/ 82653 h 172924"/>
              <a:gd name="connsiteX18" fmla="*/ 95512 w 131461"/>
              <a:gd name="connsiteY18" fmla="*/ 68366 h 172924"/>
              <a:gd name="connsiteX19" fmla="*/ 100275 w 131461"/>
              <a:gd name="connsiteY19" fmla="*/ 61222 h 172924"/>
              <a:gd name="connsiteX20" fmla="*/ 66145 w 131461"/>
              <a:gd name="connsiteY20" fmla="*/ 36132 h 172924"/>
              <a:gd name="connsiteX21" fmla="*/ 57502 w 131461"/>
              <a:gd name="connsiteY21" fmla="*/ 21000 h 172924"/>
              <a:gd name="connsiteX22" fmla="*/ 47412 w 131461"/>
              <a:gd name="connsiteY22" fmla="*/ 0 h 172924"/>
              <a:gd name="connsiteX23" fmla="*/ 39041 w 131461"/>
              <a:gd name="connsiteY23" fmla="*/ 4175 h 172924"/>
              <a:gd name="connsiteX24" fmla="*/ 45232 w 131461"/>
              <a:gd name="connsiteY24" fmla="*/ 17256 h 172924"/>
              <a:gd name="connsiteX25" fmla="*/ 47497 w 131461"/>
              <a:gd name="connsiteY25" fmla="*/ 42419 h 172924"/>
              <a:gd name="connsiteX26" fmla="*/ 24985 w 131461"/>
              <a:gd name="connsiteY26" fmla="*/ 28781 h 172924"/>
              <a:gd name="connsiteX27" fmla="*/ 10582 w 131461"/>
              <a:gd name="connsiteY27" fmla="*/ 13565 h 172924"/>
              <a:gd name="connsiteX0" fmla="*/ 10582 w 131461"/>
              <a:gd name="connsiteY0" fmla="*/ 13565 h 172924"/>
              <a:gd name="connsiteX1" fmla="*/ 3 w 131461"/>
              <a:gd name="connsiteY1" fmla="*/ 24709 h 172924"/>
              <a:gd name="connsiteX2" fmla="*/ 11563 w 131461"/>
              <a:gd name="connsiteY2" fmla="*/ 34161 h 172924"/>
              <a:gd name="connsiteX3" fmla="*/ 26576 w 131461"/>
              <a:gd name="connsiteY3" fmla="*/ 44534 h 172924"/>
              <a:gd name="connsiteX4" fmla="*/ 56113 w 131461"/>
              <a:gd name="connsiteY4" fmla="*/ 63840 h 172924"/>
              <a:gd name="connsiteX5" fmla="*/ 45664 w 131461"/>
              <a:gd name="connsiteY5" fmla="*/ 98549 h 172924"/>
              <a:gd name="connsiteX6" fmla="*/ 53703 w 131461"/>
              <a:gd name="connsiteY6" fmla="*/ 115516 h 172924"/>
              <a:gd name="connsiteX7" fmla="*/ 55406 w 131461"/>
              <a:gd name="connsiteY7" fmla="*/ 133980 h 172924"/>
              <a:gd name="connsiteX8" fmla="*/ 58899 w 131461"/>
              <a:gd name="connsiteY8" fmla="*/ 144854 h 172924"/>
              <a:gd name="connsiteX9" fmla="*/ 71801 w 131461"/>
              <a:gd name="connsiteY9" fmla="*/ 164060 h 172924"/>
              <a:gd name="connsiteX10" fmla="*/ 94676 w 131461"/>
              <a:gd name="connsiteY10" fmla="*/ 167616 h 172924"/>
              <a:gd name="connsiteX11" fmla="*/ 85987 w 131461"/>
              <a:gd name="connsiteY11" fmla="*/ 113610 h 172924"/>
              <a:gd name="connsiteX12" fmla="*/ 105037 w 131461"/>
              <a:gd name="connsiteY12" fmla="*/ 118372 h 172924"/>
              <a:gd name="connsiteX13" fmla="*/ 119325 w 131461"/>
              <a:gd name="connsiteY13" fmla="*/ 123135 h 172924"/>
              <a:gd name="connsiteX14" fmla="*/ 126469 w 131461"/>
              <a:gd name="connsiteY14" fmla="*/ 99322 h 172924"/>
              <a:gd name="connsiteX15" fmla="*/ 116944 w 131461"/>
              <a:gd name="connsiteY15" fmla="*/ 94560 h 172924"/>
              <a:gd name="connsiteX16" fmla="*/ 109800 w 131461"/>
              <a:gd name="connsiteY16" fmla="*/ 89797 h 172924"/>
              <a:gd name="connsiteX17" fmla="*/ 85987 w 131461"/>
              <a:gd name="connsiteY17" fmla="*/ 82653 h 172924"/>
              <a:gd name="connsiteX18" fmla="*/ 95512 w 131461"/>
              <a:gd name="connsiteY18" fmla="*/ 68366 h 172924"/>
              <a:gd name="connsiteX19" fmla="*/ 100275 w 131461"/>
              <a:gd name="connsiteY19" fmla="*/ 61222 h 172924"/>
              <a:gd name="connsiteX20" fmla="*/ 66145 w 131461"/>
              <a:gd name="connsiteY20" fmla="*/ 36132 h 172924"/>
              <a:gd name="connsiteX21" fmla="*/ 57502 w 131461"/>
              <a:gd name="connsiteY21" fmla="*/ 21000 h 172924"/>
              <a:gd name="connsiteX22" fmla="*/ 47412 w 131461"/>
              <a:gd name="connsiteY22" fmla="*/ 0 h 172924"/>
              <a:gd name="connsiteX23" fmla="*/ 39041 w 131461"/>
              <a:gd name="connsiteY23" fmla="*/ 4175 h 172924"/>
              <a:gd name="connsiteX24" fmla="*/ 45232 w 131461"/>
              <a:gd name="connsiteY24" fmla="*/ 17256 h 172924"/>
              <a:gd name="connsiteX25" fmla="*/ 47497 w 131461"/>
              <a:gd name="connsiteY25" fmla="*/ 42419 h 172924"/>
              <a:gd name="connsiteX26" fmla="*/ 24985 w 131461"/>
              <a:gd name="connsiteY26" fmla="*/ 28781 h 172924"/>
              <a:gd name="connsiteX27" fmla="*/ 10582 w 131461"/>
              <a:gd name="connsiteY27" fmla="*/ 13565 h 172924"/>
              <a:gd name="connsiteX0" fmla="*/ 10582 w 131461"/>
              <a:gd name="connsiteY0" fmla="*/ 13565 h 170963"/>
              <a:gd name="connsiteX1" fmla="*/ 3 w 131461"/>
              <a:gd name="connsiteY1" fmla="*/ 24709 h 170963"/>
              <a:gd name="connsiteX2" fmla="*/ 11563 w 131461"/>
              <a:gd name="connsiteY2" fmla="*/ 34161 h 170963"/>
              <a:gd name="connsiteX3" fmla="*/ 26576 w 131461"/>
              <a:gd name="connsiteY3" fmla="*/ 44534 h 170963"/>
              <a:gd name="connsiteX4" fmla="*/ 56113 w 131461"/>
              <a:gd name="connsiteY4" fmla="*/ 63840 h 170963"/>
              <a:gd name="connsiteX5" fmla="*/ 45664 w 131461"/>
              <a:gd name="connsiteY5" fmla="*/ 98549 h 170963"/>
              <a:gd name="connsiteX6" fmla="*/ 53703 w 131461"/>
              <a:gd name="connsiteY6" fmla="*/ 115516 h 170963"/>
              <a:gd name="connsiteX7" fmla="*/ 55406 w 131461"/>
              <a:gd name="connsiteY7" fmla="*/ 133980 h 170963"/>
              <a:gd name="connsiteX8" fmla="*/ 58899 w 131461"/>
              <a:gd name="connsiteY8" fmla="*/ 144854 h 170963"/>
              <a:gd name="connsiteX9" fmla="*/ 71801 w 131461"/>
              <a:gd name="connsiteY9" fmla="*/ 164060 h 170963"/>
              <a:gd name="connsiteX10" fmla="*/ 94676 w 131461"/>
              <a:gd name="connsiteY10" fmla="*/ 167616 h 170963"/>
              <a:gd name="connsiteX11" fmla="*/ 93289 w 131461"/>
              <a:gd name="connsiteY11" fmla="*/ 142639 h 170963"/>
              <a:gd name="connsiteX12" fmla="*/ 105037 w 131461"/>
              <a:gd name="connsiteY12" fmla="*/ 118372 h 170963"/>
              <a:gd name="connsiteX13" fmla="*/ 119325 w 131461"/>
              <a:gd name="connsiteY13" fmla="*/ 123135 h 170963"/>
              <a:gd name="connsiteX14" fmla="*/ 126469 w 131461"/>
              <a:gd name="connsiteY14" fmla="*/ 99322 h 170963"/>
              <a:gd name="connsiteX15" fmla="*/ 116944 w 131461"/>
              <a:gd name="connsiteY15" fmla="*/ 94560 h 170963"/>
              <a:gd name="connsiteX16" fmla="*/ 109800 w 131461"/>
              <a:gd name="connsiteY16" fmla="*/ 89797 h 170963"/>
              <a:gd name="connsiteX17" fmla="*/ 85987 w 131461"/>
              <a:gd name="connsiteY17" fmla="*/ 82653 h 170963"/>
              <a:gd name="connsiteX18" fmla="*/ 95512 w 131461"/>
              <a:gd name="connsiteY18" fmla="*/ 68366 h 170963"/>
              <a:gd name="connsiteX19" fmla="*/ 100275 w 131461"/>
              <a:gd name="connsiteY19" fmla="*/ 61222 h 170963"/>
              <a:gd name="connsiteX20" fmla="*/ 66145 w 131461"/>
              <a:gd name="connsiteY20" fmla="*/ 36132 h 170963"/>
              <a:gd name="connsiteX21" fmla="*/ 57502 w 131461"/>
              <a:gd name="connsiteY21" fmla="*/ 21000 h 170963"/>
              <a:gd name="connsiteX22" fmla="*/ 47412 w 131461"/>
              <a:gd name="connsiteY22" fmla="*/ 0 h 170963"/>
              <a:gd name="connsiteX23" fmla="*/ 39041 w 131461"/>
              <a:gd name="connsiteY23" fmla="*/ 4175 h 170963"/>
              <a:gd name="connsiteX24" fmla="*/ 45232 w 131461"/>
              <a:gd name="connsiteY24" fmla="*/ 17256 h 170963"/>
              <a:gd name="connsiteX25" fmla="*/ 47497 w 131461"/>
              <a:gd name="connsiteY25" fmla="*/ 42419 h 170963"/>
              <a:gd name="connsiteX26" fmla="*/ 24985 w 131461"/>
              <a:gd name="connsiteY26" fmla="*/ 28781 h 170963"/>
              <a:gd name="connsiteX27" fmla="*/ 10582 w 131461"/>
              <a:gd name="connsiteY27" fmla="*/ 13565 h 170963"/>
              <a:gd name="connsiteX0" fmla="*/ 10582 w 131461"/>
              <a:gd name="connsiteY0" fmla="*/ 13565 h 170963"/>
              <a:gd name="connsiteX1" fmla="*/ 3 w 131461"/>
              <a:gd name="connsiteY1" fmla="*/ 24709 h 170963"/>
              <a:gd name="connsiteX2" fmla="*/ 11563 w 131461"/>
              <a:gd name="connsiteY2" fmla="*/ 34161 h 170963"/>
              <a:gd name="connsiteX3" fmla="*/ 26576 w 131461"/>
              <a:gd name="connsiteY3" fmla="*/ 44534 h 170963"/>
              <a:gd name="connsiteX4" fmla="*/ 56113 w 131461"/>
              <a:gd name="connsiteY4" fmla="*/ 63840 h 170963"/>
              <a:gd name="connsiteX5" fmla="*/ 45664 w 131461"/>
              <a:gd name="connsiteY5" fmla="*/ 98549 h 170963"/>
              <a:gd name="connsiteX6" fmla="*/ 53703 w 131461"/>
              <a:gd name="connsiteY6" fmla="*/ 115516 h 170963"/>
              <a:gd name="connsiteX7" fmla="*/ 55406 w 131461"/>
              <a:gd name="connsiteY7" fmla="*/ 133980 h 170963"/>
              <a:gd name="connsiteX8" fmla="*/ 58899 w 131461"/>
              <a:gd name="connsiteY8" fmla="*/ 144854 h 170963"/>
              <a:gd name="connsiteX9" fmla="*/ 71801 w 131461"/>
              <a:gd name="connsiteY9" fmla="*/ 164060 h 170963"/>
              <a:gd name="connsiteX10" fmla="*/ 94676 w 131461"/>
              <a:gd name="connsiteY10" fmla="*/ 167616 h 170963"/>
              <a:gd name="connsiteX11" fmla="*/ 93289 w 131461"/>
              <a:gd name="connsiteY11" fmla="*/ 142639 h 170963"/>
              <a:gd name="connsiteX12" fmla="*/ 83001 w 131461"/>
              <a:gd name="connsiteY12" fmla="*/ 104571 h 170963"/>
              <a:gd name="connsiteX13" fmla="*/ 105037 w 131461"/>
              <a:gd name="connsiteY13" fmla="*/ 118372 h 170963"/>
              <a:gd name="connsiteX14" fmla="*/ 119325 w 131461"/>
              <a:gd name="connsiteY14" fmla="*/ 123135 h 170963"/>
              <a:gd name="connsiteX15" fmla="*/ 126469 w 131461"/>
              <a:gd name="connsiteY15" fmla="*/ 99322 h 170963"/>
              <a:gd name="connsiteX16" fmla="*/ 116944 w 131461"/>
              <a:gd name="connsiteY16" fmla="*/ 94560 h 170963"/>
              <a:gd name="connsiteX17" fmla="*/ 109800 w 131461"/>
              <a:gd name="connsiteY17" fmla="*/ 89797 h 170963"/>
              <a:gd name="connsiteX18" fmla="*/ 85987 w 131461"/>
              <a:gd name="connsiteY18" fmla="*/ 82653 h 170963"/>
              <a:gd name="connsiteX19" fmla="*/ 95512 w 131461"/>
              <a:gd name="connsiteY19" fmla="*/ 68366 h 170963"/>
              <a:gd name="connsiteX20" fmla="*/ 100275 w 131461"/>
              <a:gd name="connsiteY20" fmla="*/ 61222 h 170963"/>
              <a:gd name="connsiteX21" fmla="*/ 66145 w 131461"/>
              <a:gd name="connsiteY21" fmla="*/ 36132 h 170963"/>
              <a:gd name="connsiteX22" fmla="*/ 57502 w 131461"/>
              <a:gd name="connsiteY22" fmla="*/ 21000 h 170963"/>
              <a:gd name="connsiteX23" fmla="*/ 47412 w 131461"/>
              <a:gd name="connsiteY23" fmla="*/ 0 h 170963"/>
              <a:gd name="connsiteX24" fmla="*/ 39041 w 131461"/>
              <a:gd name="connsiteY24" fmla="*/ 4175 h 170963"/>
              <a:gd name="connsiteX25" fmla="*/ 45232 w 131461"/>
              <a:gd name="connsiteY25" fmla="*/ 17256 h 170963"/>
              <a:gd name="connsiteX26" fmla="*/ 47497 w 131461"/>
              <a:gd name="connsiteY26" fmla="*/ 42419 h 170963"/>
              <a:gd name="connsiteX27" fmla="*/ 24985 w 131461"/>
              <a:gd name="connsiteY27" fmla="*/ 28781 h 170963"/>
              <a:gd name="connsiteX28" fmla="*/ 10582 w 131461"/>
              <a:gd name="connsiteY28" fmla="*/ 13565 h 170963"/>
              <a:gd name="connsiteX0" fmla="*/ 10582 w 138012"/>
              <a:gd name="connsiteY0" fmla="*/ 13565 h 170963"/>
              <a:gd name="connsiteX1" fmla="*/ 3 w 138012"/>
              <a:gd name="connsiteY1" fmla="*/ 24709 h 170963"/>
              <a:gd name="connsiteX2" fmla="*/ 11563 w 138012"/>
              <a:gd name="connsiteY2" fmla="*/ 34161 h 170963"/>
              <a:gd name="connsiteX3" fmla="*/ 26576 w 138012"/>
              <a:gd name="connsiteY3" fmla="*/ 44534 h 170963"/>
              <a:gd name="connsiteX4" fmla="*/ 56113 w 138012"/>
              <a:gd name="connsiteY4" fmla="*/ 63840 h 170963"/>
              <a:gd name="connsiteX5" fmla="*/ 45664 w 138012"/>
              <a:gd name="connsiteY5" fmla="*/ 98549 h 170963"/>
              <a:gd name="connsiteX6" fmla="*/ 53703 w 138012"/>
              <a:gd name="connsiteY6" fmla="*/ 115516 h 170963"/>
              <a:gd name="connsiteX7" fmla="*/ 55406 w 138012"/>
              <a:gd name="connsiteY7" fmla="*/ 133980 h 170963"/>
              <a:gd name="connsiteX8" fmla="*/ 58899 w 138012"/>
              <a:gd name="connsiteY8" fmla="*/ 144854 h 170963"/>
              <a:gd name="connsiteX9" fmla="*/ 71801 w 138012"/>
              <a:gd name="connsiteY9" fmla="*/ 164060 h 170963"/>
              <a:gd name="connsiteX10" fmla="*/ 94676 w 138012"/>
              <a:gd name="connsiteY10" fmla="*/ 167616 h 170963"/>
              <a:gd name="connsiteX11" fmla="*/ 93289 w 138012"/>
              <a:gd name="connsiteY11" fmla="*/ 142639 h 170963"/>
              <a:gd name="connsiteX12" fmla="*/ 83001 w 138012"/>
              <a:gd name="connsiteY12" fmla="*/ 104571 h 170963"/>
              <a:gd name="connsiteX13" fmla="*/ 105037 w 138012"/>
              <a:gd name="connsiteY13" fmla="*/ 118372 h 170963"/>
              <a:gd name="connsiteX14" fmla="*/ 133929 w 138012"/>
              <a:gd name="connsiteY14" fmla="*/ 140948 h 170963"/>
              <a:gd name="connsiteX15" fmla="*/ 126469 w 138012"/>
              <a:gd name="connsiteY15" fmla="*/ 99322 h 170963"/>
              <a:gd name="connsiteX16" fmla="*/ 116944 w 138012"/>
              <a:gd name="connsiteY16" fmla="*/ 94560 h 170963"/>
              <a:gd name="connsiteX17" fmla="*/ 109800 w 138012"/>
              <a:gd name="connsiteY17" fmla="*/ 89797 h 170963"/>
              <a:gd name="connsiteX18" fmla="*/ 85987 w 138012"/>
              <a:gd name="connsiteY18" fmla="*/ 82653 h 170963"/>
              <a:gd name="connsiteX19" fmla="*/ 95512 w 138012"/>
              <a:gd name="connsiteY19" fmla="*/ 68366 h 170963"/>
              <a:gd name="connsiteX20" fmla="*/ 100275 w 138012"/>
              <a:gd name="connsiteY20" fmla="*/ 61222 h 170963"/>
              <a:gd name="connsiteX21" fmla="*/ 66145 w 138012"/>
              <a:gd name="connsiteY21" fmla="*/ 36132 h 170963"/>
              <a:gd name="connsiteX22" fmla="*/ 57502 w 138012"/>
              <a:gd name="connsiteY22" fmla="*/ 21000 h 170963"/>
              <a:gd name="connsiteX23" fmla="*/ 47412 w 138012"/>
              <a:gd name="connsiteY23" fmla="*/ 0 h 170963"/>
              <a:gd name="connsiteX24" fmla="*/ 39041 w 138012"/>
              <a:gd name="connsiteY24" fmla="*/ 4175 h 170963"/>
              <a:gd name="connsiteX25" fmla="*/ 45232 w 138012"/>
              <a:gd name="connsiteY25" fmla="*/ 17256 h 170963"/>
              <a:gd name="connsiteX26" fmla="*/ 47497 w 138012"/>
              <a:gd name="connsiteY26" fmla="*/ 42419 h 170963"/>
              <a:gd name="connsiteX27" fmla="*/ 24985 w 138012"/>
              <a:gd name="connsiteY27" fmla="*/ 28781 h 170963"/>
              <a:gd name="connsiteX28" fmla="*/ 10582 w 138012"/>
              <a:gd name="connsiteY28" fmla="*/ 13565 h 170963"/>
              <a:gd name="connsiteX0" fmla="*/ 10582 w 148544"/>
              <a:gd name="connsiteY0" fmla="*/ 13565 h 170963"/>
              <a:gd name="connsiteX1" fmla="*/ 3 w 148544"/>
              <a:gd name="connsiteY1" fmla="*/ 24709 h 170963"/>
              <a:gd name="connsiteX2" fmla="*/ 11563 w 148544"/>
              <a:gd name="connsiteY2" fmla="*/ 34161 h 170963"/>
              <a:gd name="connsiteX3" fmla="*/ 26576 w 148544"/>
              <a:gd name="connsiteY3" fmla="*/ 44534 h 170963"/>
              <a:gd name="connsiteX4" fmla="*/ 56113 w 148544"/>
              <a:gd name="connsiteY4" fmla="*/ 63840 h 170963"/>
              <a:gd name="connsiteX5" fmla="*/ 45664 w 148544"/>
              <a:gd name="connsiteY5" fmla="*/ 98549 h 170963"/>
              <a:gd name="connsiteX6" fmla="*/ 53703 w 148544"/>
              <a:gd name="connsiteY6" fmla="*/ 115516 h 170963"/>
              <a:gd name="connsiteX7" fmla="*/ 55406 w 148544"/>
              <a:gd name="connsiteY7" fmla="*/ 133980 h 170963"/>
              <a:gd name="connsiteX8" fmla="*/ 58899 w 148544"/>
              <a:gd name="connsiteY8" fmla="*/ 144854 h 170963"/>
              <a:gd name="connsiteX9" fmla="*/ 71801 w 148544"/>
              <a:gd name="connsiteY9" fmla="*/ 164060 h 170963"/>
              <a:gd name="connsiteX10" fmla="*/ 94676 w 148544"/>
              <a:gd name="connsiteY10" fmla="*/ 167616 h 170963"/>
              <a:gd name="connsiteX11" fmla="*/ 93289 w 148544"/>
              <a:gd name="connsiteY11" fmla="*/ 142639 h 170963"/>
              <a:gd name="connsiteX12" fmla="*/ 83001 w 148544"/>
              <a:gd name="connsiteY12" fmla="*/ 104571 h 170963"/>
              <a:gd name="connsiteX13" fmla="*/ 105037 w 148544"/>
              <a:gd name="connsiteY13" fmla="*/ 118372 h 170963"/>
              <a:gd name="connsiteX14" fmla="*/ 133929 w 148544"/>
              <a:gd name="connsiteY14" fmla="*/ 140948 h 170963"/>
              <a:gd name="connsiteX15" fmla="*/ 148044 w 148544"/>
              <a:gd name="connsiteY15" fmla="*/ 121754 h 170963"/>
              <a:gd name="connsiteX16" fmla="*/ 116944 w 148544"/>
              <a:gd name="connsiteY16" fmla="*/ 94560 h 170963"/>
              <a:gd name="connsiteX17" fmla="*/ 109800 w 148544"/>
              <a:gd name="connsiteY17" fmla="*/ 89797 h 170963"/>
              <a:gd name="connsiteX18" fmla="*/ 85987 w 148544"/>
              <a:gd name="connsiteY18" fmla="*/ 82653 h 170963"/>
              <a:gd name="connsiteX19" fmla="*/ 95512 w 148544"/>
              <a:gd name="connsiteY19" fmla="*/ 68366 h 170963"/>
              <a:gd name="connsiteX20" fmla="*/ 100275 w 148544"/>
              <a:gd name="connsiteY20" fmla="*/ 61222 h 170963"/>
              <a:gd name="connsiteX21" fmla="*/ 66145 w 148544"/>
              <a:gd name="connsiteY21" fmla="*/ 36132 h 170963"/>
              <a:gd name="connsiteX22" fmla="*/ 57502 w 148544"/>
              <a:gd name="connsiteY22" fmla="*/ 21000 h 170963"/>
              <a:gd name="connsiteX23" fmla="*/ 47412 w 148544"/>
              <a:gd name="connsiteY23" fmla="*/ 0 h 170963"/>
              <a:gd name="connsiteX24" fmla="*/ 39041 w 148544"/>
              <a:gd name="connsiteY24" fmla="*/ 4175 h 170963"/>
              <a:gd name="connsiteX25" fmla="*/ 45232 w 148544"/>
              <a:gd name="connsiteY25" fmla="*/ 17256 h 170963"/>
              <a:gd name="connsiteX26" fmla="*/ 47497 w 148544"/>
              <a:gd name="connsiteY26" fmla="*/ 42419 h 170963"/>
              <a:gd name="connsiteX27" fmla="*/ 24985 w 148544"/>
              <a:gd name="connsiteY27" fmla="*/ 28781 h 170963"/>
              <a:gd name="connsiteX28" fmla="*/ 10582 w 148544"/>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56113 w 148197"/>
              <a:gd name="connsiteY4" fmla="*/ 63840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100275 w 148197"/>
              <a:gd name="connsiteY20" fmla="*/ 61222 h 170963"/>
              <a:gd name="connsiteX21" fmla="*/ 66145 w 148197"/>
              <a:gd name="connsiteY21" fmla="*/ 36132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56113 w 148197"/>
              <a:gd name="connsiteY4" fmla="*/ 63840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65424 w 148197"/>
              <a:gd name="connsiteY20" fmla="*/ 57593 h 170963"/>
              <a:gd name="connsiteX21" fmla="*/ 66145 w 148197"/>
              <a:gd name="connsiteY21" fmla="*/ 36132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56113 w 148197"/>
              <a:gd name="connsiteY4" fmla="*/ 63840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65424 w 148197"/>
              <a:gd name="connsiteY20" fmla="*/ 57593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65424 w 148197"/>
              <a:gd name="connsiteY20" fmla="*/ 57593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55466 w 148197"/>
              <a:gd name="connsiteY20" fmla="*/ 60232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82235 w 148197"/>
              <a:gd name="connsiteY19" fmla="*/ 6869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82235 w 148197"/>
              <a:gd name="connsiteY19" fmla="*/ 6869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82235 w 148197"/>
              <a:gd name="connsiteY19" fmla="*/ 6869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74269 w 148197"/>
              <a:gd name="connsiteY19" fmla="*/ 63418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74269 w 148197"/>
              <a:gd name="connsiteY19" fmla="*/ 63418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15443 w 148197"/>
              <a:gd name="connsiteY17" fmla="*/ 89797 h 170963"/>
              <a:gd name="connsiteX18" fmla="*/ 98932 w 148197"/>
              <a:gd name="connsiteY18" fmla="*/ 75396 h 170963"/>
              <a:gd name="connsiteX19" fmla="*/ 74269 w 148197"/>
              <a:gd name="connsiteY19" fmla="*/ 63418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253"/>
              <a:gd name="connsiteY0" fmla="*/ 13565 h 170963"/>
              <a:gd name="connsiteX1" fmla="*/ 3 w 148253"/>
              <a:gd name="connsiteY1" fmla="*/ 24709 h 170963"/>
              <a:gd name="connsiteX2" fmla="*/ 11563 w 148253"/>
              <a:gd name="connsiteY2" fmla="*/ 34161 h 170963"/>
              <a:gd name="connsiteX3" fmla="*/ 26576 w 148253"/>
              <a:gd name="connsiteY3" fmla="*/ 44534 h 170963"/>
              <a:gd name="connsiteX4" fmla="*/ 44164 w 148253"/>
              <a:gd name="connsiteY4" fmla="*/ 59222 h 170963"/>
              <a:gd name="connsiteX5" fmla="*/ 45664 w 148253"/>
              <a:gd name="connsiteY5" fmla="*/ 98549 h 170963"/>
              <a:gd name="connsiteX6" fmla="*/ 53703 w 148253"/>
              <a:gd name="connsiteY6" fmla="*/ 115516 h 170963"/>
              <a:gd name="connsiteX7" fmla="*/ 55406 w 148253"/>
              <a:gd name="connsiteY7" fmla="*/ 133980 h 170963"/>
              <a:gd name="connsiteX8" fmla="*/ 58899 w 148253"/>
              <a:gd name="connsiteY8" fmla="*/ 144854 h 170963"/>
              <a:gd name="connsiteX9" fmla="*/ 71801 w 148253"/>
              <a:gd name="connsiteY9" fmla="*/ 164060 h 170963"/>
              <a:gd name="connsiteX10" fmla="*/ 94676 w 148253"/>
              <a:gd name="connsiteY10" fmla="*/ 167616 h 170963"/>
              <a:gd name="connsiteX11" fmla="*/ 93289 w 148253"/>
              <a:gd name="connsiteY11" fmla="*/ 142639 h 170963"/>
              <a:gd name="connsiteX12" fmla="*/ 83001 w 148253"/>
              <a:gd name="connsiteY12" fmla="*/ 104571 h 170963"/>
              <a:gd name="connsiteX13" fmla="*/ 105037 w 148253"/>
              <a:gd name="connsiteY13" fmla="*/ 118372 h 170963"/>
              <a:gd name="connsiteX14" fmla="*/ 133929 w 148253"/>
              <a:gd name="connsiteY14" fmla="*/ 140948 h 170963"/>
              <a:gd name="connsiteX15" fmla="*/ 148044 w 148253"/>
              <a:gd name="connsiteY15" fmla="*/ 121754 h 170963"/>
              <a:gd name="connsiteX16" fmla="*/ 123914 w 148253"/>
              <a:gd name="connsiteY16" fmla="*/ 107095 h 170963"/>
              <a:gd name="connsiteX17" fmla="*/ 115443 w 148253"/>
              <a:gd name="connsiteY17" fmla="*/ 89797 h 170963"/>
              <a:gd name="connsiteX18" fmla="*/ 98932 w 148253"/>
              <a:gd name="connsiteY18" fmla="*/ 75396 h 170963"/>
              <a:gd name="connsiteX19" fmla="*/ 74269 w 148253"/>
              <a:gd name="connsiteY19" fmla="*/ 63418 h 170963"/>
              <a:gd name="connsiteX20" fmla="*/ 59781 w 148253"/>
              <a:gd name="connsiteY20" fmla="*/ 54624 h 170963"/>
              <a:gd name="connsiteX21" fmla="*/ 59839 w 148253"/>
              <a:gd name="connsiteY21" fmla="*/ 38441 h 170963"/>
              <a:gd name="connsiteX22" fmla="*/ 57502 w 148253"/>
              <a:gd name="connsiteY22" fmla="*/ 21000 h 170963"/>
              <a:gd name="connsiteX23" fmla="*/ 47412 w 148253"/>
              <a:gd name="connsiteY23" fmla="*/ 0 h 170963"/>
              <a:gd name="connsiteX24" fmla="*/ 39041 w 148253"/>
              <a:gd name="connsiteY24" fmla="*/ 4175 h 170963"/>
              <a:gd name="connsiteX25" fmla="*/ 45232 w 148253"/>
              <a:gd name="connsiteY25" fmla="*/ 17256 h 170963"/>
              <a:gd name="connsiteX26" fmla="*/ 47497 w 148253"/>
              <a:gd name="connsiteY26" fmla="*/ 42419 h 170963"/>
              <a:gd name="connsiteX27" fmla="*/ 24985 w 148253"/>
              <a:gd name="connsiteY27" fmla="*/ 28781 h 170963"/>
              <a:gd name="connsiteX28" fmla="*/ 10582 w 148253"/>
              <a:gd name="connsiteY28" fmla="*/ 13565 h 170963"/>
              <a:gd name="connsiteX0" fmla="*/ 10582 w 148099"/>
              <a:gd name="connsiteY0" fmla="*/ 13565 h 170963"/>
              <a:gd name="connsiteX1" fmla="*/ 3 w 148099"/>
              <a:gd name="connsiteY1" fmla="*/ 24709 h 170963"/>
              <a:gd name="connsiteX2" fmla="*/ 11563 w 148099"/>
              <a:gd name="connsiteY2" fmla="*/ 34161 h 170963"/>
              <a:gd name="connsiteX3" fmla="*/ 26576 w 148099"/>
              <a:gd name="connsiteY3" fmla="*/ 44534 h 170963"/>
              <a:gd name="connsiteX4" fmla="*/ 44164 w 148099"/>
              <a:gd name="connsiteY4" fmla="*/ 59222 h 170963"/>
              <a:gd name="connsiteX5" fmla="*/ 45664 w 148099"/>
              <a:gd name="connsiteY5" fmla="*/ 98549 h 170963"/>
              <a:gd name="connsiteX6" fmla="*/ 53703 w 148099"/>
              <a:gd name="connsiteY6" fmla="*/ 115516 h 170963"/>
              <a:gd name="connsiteX7" fmla="*/ 55406 w 148099"/>
              <a:gd name="connsiteY7" fmla="*/ 133980 h 170963"/>
              <a:gd name="connsiteX8" fmla="*/ 58899 w 148099"/>
              <a:gd name="connsiteY8" fmla="*/ 144854 h 170963"/>
              <a:gd name="connsiteX9" fmla="*/ 71801 w 148099"/>
              <a:gd name="connsiteY9" fmla="*/ 164060 h 170963"/>
              <a:gd name="connsiteX10" fmla="*/ 94676 w 148099"/>
              <a:gd name="connsiteY10" fmla="*/ 167616 h 170963"/>
              <a:gd name="connsiteX11" fmla="*/ 93289 w 148099"/>
              <a:gd name="connsiteY11" fmla="*/ 142639 h 170963"/>
              <a:gd name="connsiteX12" fmla="*/ 83001 w 148099"/>
              <a:gd name="connsiteY12" fmla="*/ 104571 h 170963"/>
              <a:gd name="connsiteX13" fmla="*/ 105037 w 148099"/>
              <a:gd name="connsiteY13" fmla="*/ 118372 h 170963"/>
              <a:gd name="connsiteX14" fmla="*/ 133929 w 148099"/>
              <a:gd name="connsiteY14" fmla="*/ 140948 h 170963"/>
              <a:gd name="connsiteX15" fmla="*/ 148044 w 148099"/>
              <a:gd name="connsiteY15" fmla="*/ 121754 h 170963"/>
              <a:gd name="connsiteX16" fmla="*/ 129225 w 148099"/>
              <a:gd name="connsiteY16" fmla="*/ 104126 h 170963"/>
              <a:gd name="connsiteX17" fmla="*/ 115443 w 148099"/>
              <a:gd name="connsiteY17" fmla="*/ 89797 h 170963"/>
              <a:gd name="connsiteX18" fmla="*/ 98932 w 148099"/>
              <a:gd name="connsiteY18" fmla="*/ 75396 h 170963"/>
              <a:gd name="connsiteX19" fmla="*/ 74269 w 148099"/>
              <a:gd name="connsiteY19" fmla="*/ 63418 h 170963"/>
              <a:gd name="connsiteX20" fmla="*/ 59781 w 148099"/>
              <a:gd name="connsiteY20" fmla="*/ 54624 h 170963"/>
              <a:gd name="connsiteX21" fmla="*/ 59839 w 148099"/>
              <a:gd name="connsiteY21" fmla="*/ 38441 h 170963"/>
              <a:gd name="connsiteX22" fmla="*/ 57502 w 148099"/>
              <a:gd name="connsiteY22" fmla="*/ 21000 h 170963"/>
              <a:gd name="connsiteX23" fmla="*/ 47412 w 148099"/>
              <a:gd name="connsiteY23" fmla="*/ 0 h 170963"/>
              <a:gd name="connsiteX24" fmla="*/ 39041 w 148099"/>
              <a:gd name="connsiteY24" fmla="*/ 4175 h 170963"/>
              <a:gd name="connsiteX25" fmla="*/ 45232 w 148099"/>
              <a:gd name="connsiteY25" fmla="*/ 17256 h 170963"/>
              <a:gd name="connsiteX26" fmla="*/ 47497 w 148099"/>
              <a:gd name="connsiteY26" fmla="*/ 42419 h 170963"/>
              <a:gd name="connsiteX27" fmla="*/ 24985 w 148099"/>
              <a:gd name="connsiteY27" fmla="*/ 28781 h 170963"/>
              <a:gd name="connsiteX28" fmla="*/ 10582 w 148099"/>
              <a:gd name="connsiteY28" fmla="*/ 13565 h 170963"/>
              <a:gd name="connsiteX0" fmla="*/ 10582 w 149090"/>
              <a:gd name="connsiteY0" fmla="*/ 13565 h 170963"/>
              <a:gd name="connsiteX1" fmla="*/ 3 w 149090"/>
              <a:gd name="connsiteY1" fmla="*/ 24709 h 170963"/>
              <a:gd name="connsiteX2" fmla="*/ 11563 w 149090"/>
              <a:gd name="connsiteY2" fmla="*/ 34161 h 170963"/>
              <a:gd name="connsiteX3" fmla="*/ 26576 w 149090"/>
              <a:gd name="connsiteY3" fmla="*/ 44534 h 170963"/>
              <a:gd name="connsiteX4" fmla="*/ 44164 w 149090"/>
              <a:gd name="connsiteY4" fmla="*/ 59222 h 170963"/>
              <a:gd name="connsiteX5" fmla="*/ 45664 w 149090"/>
              <a:gd name="connsiteY5" fmla="*/ 98549 h 170963"/>
              <a:gd name="connsiteX6" fmla="*/ 53703 w 149090"/>
              <a:gd name="connsiteY6" fmla="*/ 115516 h 170963"/>
              <a:gd name="connsiteX7" fmla="*/ 55406 w 149090"/>
              <a:gd name="connsiteY7" fmla="*/ 133980 h 170963"/>
              <a:gd name="connsiteX8" fmla="*/ 58899 w 149090"/>
              <a:gd name="connsiteY8" fmla="*/ 144854 h 170963"/>
              <a:gd name="connsiteX9" fmla="*/ 71801 w 149090"/>
              <a:gd name="connsiteY9" fmla="*/ 164060 h 170963"/>
              <a:gd name="connsiteX10" fmla="*/ 94676 w 149090"/>
              <a:gd name="connsiteY10" fmla="*/ 167616 h 170963"/>
              <a:gd name="connsiteX11" fmla="*/ 93289 w 149090"/>
              <a:gd name="connsiteY11" fmla="*/ 142639 h 170963"/>
              <a:gd name="connsiteX12" fmla="*/ 83001 w 149090"/>
              <a:gd name="connsiteY12" fmla="*/ 104571 h 170963"/>
              <a:gd name="connsiteX13" fmla="*/ 105037 w 149090"/>
              <a:gd name="connsiteY13" fmla="*/ 118372 h 170963"/>
              <a:gd name="connsiteX14" fmla="*/ 133929 w 149090"/>
              <a:gd name="connsiteY14" fmla="*/ 140948 h 170963"/>
              <a:gd name="connsiteX15" fmla="*/ 149040 w 149090"/>
              <a:gd name="connsiteY15" fmla="*/ 125712 h 170963"/>
              <a:gd name="connsiteX16" fmla="*/ 129225 w 149090"/>
              <a:gd name="connsiteY16" fmla="*/ 104126 h 170963"/>
              <a:gd name="connsiteX17" fmla="*/ 115443 w 149090"/>
              <a:gd name="connsiteY17" fmla="*/ 89797 h 170963"/>
              <a:gd name="connsiteX18" fmla="*/ 98932 w 149090"/>
              <a:gd name="connsiteY18" fmla="*/ 75396 h 170963"/>
              <a:gd name="connsiteX19" fmla="*/ 74269 w 149090"/>
              <a:gd name="connsiteY19" fmla="*/ 63418 h 170963"/>
              <a:gd name="connsiteX20" fmla="*/ 59781 w 149090"/>
              <a:gd name="connsiteY20" fmla="*/ 54624 h 170963"/>
              <a:gd name="connsiteX21" fmla="*/ 59839 w 149090"/>
              <a:gd name="connsiteY21" fmla="*/ 38441 h 170963"/>
              <a:gd name="connsiteX22" fmla="*/ 57502 w 149090"/>
              <a:gd name="connsiteY22" fmla="*/ 21000 h 170963"/>
              <a:gd name="connsiteX23" fmla="*/ 47412 w 149090"/>
              <a:gd name="connsiteY23" fmla="*/ 0 h 170963"/>
              <a:gd name="connsiteX24" fmla="*/ 39041 w 149090"/>
              <a:gd name="connsiteY24" fmla="*/ 4175 h 170963"/>
              <a:gd name="connsiteX25" fmla="*/ 45232 w 149090"/>
              <a:gd name="connsiteY25" fmla="*/ 17256 h 170963"/>
              <a:gd name="connsiteX26" fmla="*/ 47497 w 149090"/>
              <a:gd name="connsiteY26" fmla="*/ 42419 h 170963"/>
              <a:gd name="connsiteX27" fmla="*/ 24985 w 149090"/>
              <a:gd name="connsiteY27" fmla="*/ 28781 h 170963"/>
              <a:gd name="connsiteX28" fmla="*/ 10582 w 149090"/>
              <a:gd name="connsiteY28" fmla="*/ 13565 h 170963"/>
              <a:gd name="connsiteX0" fmla="*/ 10582 w 149090"/>
              <a:gd name="connsiteY0" fmla="*/ 13565 h 170963"/>
              <a:gd name="connsiteX1" fmla="*/ 3 w 149090"/>
              <a:gd name="connsiteY1" fmla="*/ 24709 h 170963"/>
              <a:gd name="connsiteX2" fmla="*/ 11563 w 149090"/>
              <a:gd name="connsiteY2" fmla="*/ 34161 h 170963"/>
              <a:gd name="connsiteX3" fmla="*/ 26576 w 149090"/>
              <a:gd name="connsiteY3" fmla="*/ 44534 h 170963"/>
              <a:gd name="connsiteX4" fmla="*/ 44164 w 149090"/>
              <a:gd name="connsiteY4" fmla="*/ 59222 h 170963"/>
              <a:gd name="connsiteX5" fmla="*/ 45664 w 149090"/>
              <a:gd name="connsiteY5" fmla="*/ 98549 h 170963"/>
              <a:gd name="connsiteX6" fmla="*/ 53703 w 149090"/>
              <a:gd name="connsiteY6" fmla="*/ 115516 h 170963"/>
              <a:gd name="connsiteX7" fmla="*/ 55406 w 149090"/>
              <a:gd name="connsiteY7" fmla="*/ 133980 h 170963"/>
              <a:gd name="connsiteX8" fmla="*/ 58899 w 149090"/>
              <a:gd name="connsiteY8" fmla="*/ 144854 h 170963"/>
              <a:gd name="connsiteX9" fmla="*/ 71801 w 149090"/>
              <a:gd name="connsiteY9" fmla="*/ 164060 h 170963"/>
              <a:gd name="connsiteX10" fmla="*/ 94676 w 149090"/>
              <a:gd name="connsiteY10" fmla="*/ 167616 h 170963"/>
              <a:gd name="connsiteX11" fmla="*/ 93289 w 149090"/>
              <a:gd name="connsiteY11" fmla="*/ 142639 h 170963"/>
              <a:gd name="connsiteX12" fmla="*/ 83001 w 149090"/>
              <a:gd name="connsiteY12" fmla="*/ 104571 h 170963"/>
              <a:gd name="connsiteX13" fmla="*/ 105037 w 149090"/>
              <a:gd name="connsiteY13" fmla="*/ 118372 h 170963"/>
              <a:gd name="connsiteX14" fmla="*/ 133929 w 149090"/>
              <a:gd name="connsiteY14" fmla="*/ 140948 h 170963"/>
              <a:gd name="connsiteX15" fmla="*/ 149040 w 149090"/>
              <a:gd name="connsiteY15" fmla="*/ 124063 h 170963"/>
              <a:gd name="connsiteX16" fmla="*/ 129225 w 149090"/>
              <a:gd name="connsiteY16" fmla="*/ 104126 h 170963"/>
              <a:gd name="connsiteX17" fmla="*/ 115443 w 149090"/>
              <a:gd name="connsiteY17" fmla="*/ 89797 h 170963"/>
              <a:gd name="connsiteX18" fmla="*/ 98932 w 149090"/>
              <a:gd name="connsiteY18" fmla="*/ 75396 h 170963"/>
              <a:gd name="connsiteX19" fmla="*/ 74269 w 149090"/>
              <a:gd name="connsiteY19" fmla="*/ 63418 h 170963"/>
              <a:gd name="connsiteX20" fmla="*/ 59781 w 149090"/>
              <a:gd name="connsiteY20" fmla="*/ 54624 h 170963"/>
              <a:gd name="connsiteX21" fmla="*/ 59839 w 149090"/>
              <a:gd name="connsiteY21" fmla="*/ 38441 h 170963"/>
              <a:gd name="connsiteX22" fmla="*/ 57502 w 149090"/>
              <a:gd name="connsiteY22" fmla="*/ 21000 h 170963"/>
              <a:gd name="connsiteX23" fmla="*/ 47412 w 149090"/>
              <a:gd name="connsiteY23" fmla="*/ 0 h 170963"/>
              <a:gd name="connsiteX24" fmla="*/ 39041 w 149090"/>
              <a:gd name="connsiteY24" fmla="*/ 4175 h 170963"/>
              <a:gd name="connsiteX25" fmla="*/ 45232 w 149090"/>
              <a:gd name="connsiteY25" fmla="*/ 17256 h 170963"/>
              <a:gd name="connsiteX26" fmla="*/ 47497 w 149090"/>
              <a:gd name="connsiteY26" fmla="*/ 42419 h 170963"/>
              <a:gd name="connsiteX27" fmla="*/ 24985 w 149090"/>
              <a:gd name="connsiteY27" fmla="*/ 28781 h 170963"/>
              <a:gd name="connsiteX28" fmla="*/ 10582 w 149090"/>
              <a:gd name="connsiteY28" fmla="*/ 13565 h 170963"/>
              <a:gd name="connsiteX0" fmla="*/ 10582 w 149641"/>
              <a:gd name="connsiteY0" fmla="*/ 13565 h 170963"/>
              <a:gd name="connsiteX1" fmla="*/ 3 w 149641"/>
              <a:gd name="connsiteY1" fmla="*/ 24709 h 170963"/>
              <a:gd name="connsiteX2" fmla="*/ 11563 w 149641"/>
              <a:gd name="connsiteY2" fmla="*/ 34161 h 170963"/>
              <a:gd name="connsiteX3" fmla="*/ 26576 w 149641"/>
              <a:gd name="connsiteY3" fmla="*/ 44534 h 170963"/>
              <a:gd name="connsiteX4" fmla="*/ 44164 w 149641"/>
              <a:gd name="connsiteY4" fmla="*/ 59222 h 170963"/>
              <a:gd name="connsiteX5" fmla="*/ 45664 w 149641"/>
              <a:gd name="connsiteY5" fmla="*/ 98549 h 170963"/>
              <a:gd name="connsiteX6" fmla="*/ 53703 w 149641"/>
              <a:gd name="connsiteY6" fmla="*/ 115516 h 170963"/>
              <a:gd name="connsiteX7" fmla="*/ 55406 w 149641"/>
              <a:gd name="connsiteY7" fmla="*/ 133980 h 170963"/>
              <a:gd name="connsiteX8" fmla="*/ 58899 w 149641"/>
              <a:gd name="connsiteY8" fmla="*/ 144854 h 170963"/>
              <a:gd name="connsiteX9" fmla="*/ 71801 w 149641"/>
              <a:gd name="connsiteY9" fmla="*/ 164060 h 170963"/>
              <a:gd name="connsiteX10" fmla="*/ 94676 w 149641"/>
              <a:gd name="connsiteY10" fmla="*/ 167616 h 170963"/>
              <a:gd name="connsiteX11" fmla="*/ 93289 w 149641"/>
              <a:gd name="connsiteY11" fmla="*/ 142639 h 170963"/>
              <a:gd name="connsiteX12" fmla="*/ 83001 w 149641"/>
              <a:gd name="connsiteY12" fmla="*/ 104571 h 170963"/>
              <a:gd name="connsiteX13" fmla="*/ 105037 w 149641"/>
              <a:gd name="connsiteY13" fmla="*/ 118372 h 170963"/>
              <a:gd name="connsiteX14" fmla="*/ 133929 w 149641"/>
              <a:gd name="connsiteY14" fmla="*/ 140948 h 170963"/>
              <a:gd name="connsiteX15" fmla="*/ 149040 w 149641"/>
              <a:gd name="connsiteY15" fmla="*/ 124063 h 170963"/>
              <a:gd name="connsiteX16" fmla="*/ 129225 w 149641"/>
              <a:gd name="connsiteY16" fmla="*/ 104126 h 170963"/>
              <a:gd name="connsiteX17" fmla="*/ 115443 w 149641"/>
              <a:gd name="connsiteY17" fmla="*/ 89797 h 170963"/>
              <a:gd name="connsiteX18" fmla="*/ 98932 w 149641"/>
              <a:gd name="connsiteY18" fmla="*/ 75396 h 170963"/>
              <a:gd name="connsiteX19" fmla="*/ 74269 w 149641"/>
              <a:gd name="connsiteY19" fmla="*/ 63418 h 170963"/>
              <a:gd name="connsiteX20" fmla="*/ 59781 w 149641"/>
              <a:gd name="connsiteY20" fmla="*/ 54624 h 170963"/>
              <a:gd name="connsiteX21" fmla="*/ 59839 w 149641"/>
              <a:gd name="connsiteY21" fmla="*/ 38441 h 170963"/>
              <a:gd name="connsiteX22" fmla="*/ 57502 w 149641"/>
              <a:gd name="connsiteY22" fmla="*/ 21000 h 170963"/>
              <a:gd name="connsiteX23" fmla="*/ 47412 w 149641"/>
              <a:gd name="connsiteY23" fmla="*/ 0 h 170963"/>
              <a:gd name="connsiteX24" fmla="*/ 39041 w 149641"/>
              <a:gd name="connsiteY24" fmla="*/ 4175 h 170963"/>
              <a:gd name="connsiteX25" fmla="*/ 45232 w 149641"/>
              <a:gd name="connsiteY25" fmla="*/ 17256 h 170963"/>
              <a:gd name="connsiteX26" fmla="*/ 47497 w 149641"/>
              <a:gd name="connsiteY26" fmla="*/ 42419 h 170963"/>
              <a:gd name="connsiteX27" fmla="*/ 24985 w 149641"/>
              <a:gd name="connsiteY27" fmla="*/ 28781 h 170963"/>
              <a:gd name="connsiteX28" fmla="*/ 10582 w 149641"/>
              <a:gd name="connsiteY28" fmla="*/ 13565 h 170963"/>
              <a:gd name="connsiteX0" fmla="*/ 10582 w 149229"/>
              <a:gd name="connsiteY0" fmla="*/ 13565 h 170963"/>
              <a:gd name="connsiteX1" fmla="*/ 3 w 149229"/>
              <a:gd name="connsiteY1" fmla="*/ 24709 h 170963"/>
              <a:gd name="connsiteX2" fmla="*/ 11563 w 149229"/>
              <a:gd name="connsiteY2" fmla="*/ 34161 h 170963"/>
              <a:gd name="connsiteX3" fmla="*/ 26576 w 149229"/>
              <a:gd name="connsiteY3" fmla="*/ 44534 h 170963"/>
              <a:gd name="connsiteX4" fmla="*/ 44164 w 149229"/>
              <a:gd name="connsiteY4" fmla="*/ 59222 h 170963"/>
              <a:gd name="connsiteX5" fmla="*/ 45664 w 149229"/>
              <a:gd name="connsiteY5" fmla="*/ 98549 h 170963"/>
              <a:gd name="connsiteX6" fmla="*/ 53703 w 149229"/>
              <a:gd name="connsiteY6" fmla="*/ 115516 h 170963"/>
              <a:gd name="connsiteX7" fmla="*/ 55406 w 149229"/>
              <a:gd name="connsiteY7" fmla="*/ 133980 h 170963"/>
              <a:gd name="connsiteX8" fmla="*/ 58899 w 149229"/>
              <a:gd name="connsiteY8" fmla="*/ 144854 h 170963"/>
              <a:gd name="connsiteX9" fmla="*/ 71801 w 149229"/>
              <a:gd name="connsiteY9" fmla="*/ 164060 h 170963"/>
              <a:gd name="connsiteX10" fmla="*/ 94676 w 149229"/>
              <a:gd name="connsiteY10" fmla="*/ 167616 h 170963"/>
              <a:gd name="connsiteX11" fmla="*/ 93289 w 149229"/>
              <a:gd name="connsiteY11" fmla="*/ 142639 h 170963"/>
              <a:gd name="connsiteX12" fmla="*/ 83001 w 149229"/>
              <a:gd name="connsiteY12" fmla="*/ 104571 h 170963"/>
              <a:gd name="connsiteX13" fmla="*/ 105037 w 149229"/>
              <a:gd name="connsiteY13" fmla="*/ 118372 h 170963"/>
              <a:gd name="connsiteX14" fmla="*/ 133929 w 149229"/>
              <a:gd name="connsiteY14" fmla="*/ 140948 h 170963"/>
              <a:gd name="connsiteX15" fmla="*/ 149040 w 149229"/>
              <a:gd name="connsiteY15" fmla="*/ 124063 h 170963"/>
              <a:gd name="connsiteX16" fmla="*/ 129225 w 149229"/>
              <a:gd name="connsiteY16" fmla="*/ 104126 h 170963"/>
              <a:gd name="connsiteX17" fmla="*/ 115443 w 149229"/>
              <a:gd name="connsiteY17" fmla="*/ 89797 h 170963"/>
              <a:gd name="connsiteX18" fmla="*/ 98932 w 149229"/>
              <a:gd name="connsiteY18" fmla="*/ 75396 h 170963"/>
              <a:gd name="connsiteX19" fmla="*/ 74269 w 149229"/>
              <a:gd name="connsiteY19" fmla="*/ 63418 h 170963"/>
              <a:gd name="connsiteX20" fmla="*/ 59781 w 149229"/>
              <a:gd name="connsiteY20" fmla="*/ 54624 h 170963"/>
              <a:gd name="connsiteX21" fmla="*/ 59839 w 149229"/>
              <a:gd name="connsiteY21" fmla="*/ 38441 h 170963"/>
              <a:gd name="connsiteX22" fmla="*/ 57502 w 149229"/>
              <a:gd name="connsiteY22" fmla="*/ 21000 h 170963"/>
              <a:gd name="connsiteX23" fmla="*/ 47412 w 149229"/>
              <a:gd name="connsiteY23" fmla="*/ 0 h 170963"/>
              <a:gd name="connsiteX24" fmla="*/ 39041 w 149229"/>
              <a:gd name="connsiteY24" fmla="*/ 4175 h 170963"/>
              <a:gd name="connsiteX25" fmla="*/ 45232 w 149229"/>
              <a:gd name="connsiteY25" fmla="*/ 17256 h 170963"/>
              <a:gd name="connsiteX26" fmla="*/ 47497 w 149229"/>
              <a:gd name="connsiteY26" fmla="*/ 42419 h 170963"/>
              <a:gd name="connsiteX27" fmla="*/ 24985 w 149229"/>
              <a:gd name="connsiteY27" fmla="*/ 28781 h 170963"/>
              <a:gd name="connsiteX28" fmla="*/ 10582 w 149229"/>
              <a:gd name="connsiteY28" fmla="*/ 13565 h 170963"/>
              <a:gd name="connsiteX0" fmla="*/ 10582 w 149869"/>
              <a:gd name="connsiteY0" fmla="*/ 13565 h 170963"/>
              <a:gd name="connsiteX1" fmla="*/ 3 w 149869"/>
              <a:gd name="connsiteY1" fmla="*/ 24709 h 170963"/>
              <a:gd name="connsiteX2" fmla="*/ 11563 w 149869"/>
              <a:gd name="connsiteY2" fmla="*/ 34161 h 170963"/>
              <a:gd name="connsiteX3" fmla="*/ 26576 w 149869"/>
              <a:gd name="connsiteY3" fmla="*/ 44534 h 170963"/>
              <a:gd name="connsiteX4" fmla="*/ 44164 w 149869"/>
              <a:gd name="connsiteY4" fmla="*/ 59222 h 170963"/>
              <a:gd name="connsiteX5" fmla="*/ 45664 w 149869"/>
              <a:gd name="connsiteY5" fmla="*/ 98549 h 170963"/>
              <a:gd name="connsiteX6" fmla="*/ 53703 w 149869"/>
              <a:gd name="connsiteY6" fmla="*/ 115516 h 170963"/>
              <a:gd name="connsiteX7" fmla="*/ 55406 w 149869"/>
              <a:gd name="connsiteY7" fmla="*/ 133980 h 170963"/>
              <a:gd name="connsiteX8" fmla="*/ 58899 w 149869"/>
              <a:gd name="connsiteY8" fmla="*/ 144854 h 170963"/>
              <a:gd name="connsiteX9" fmla="*/ 71801 w 149869"/>
              <a:gd name="connsiteY9" fmla="*/ 164060 h 170963"/>
              <a:gd name="connsiteX10" fmla="*/ 94676 w 149869"/>
              <a:gd name="connsiteY10" fmla="*/ 167616 h 170963"/>
              <a:gd name="connsiteX11" fmla="*/ 93289 w 149869"/>
              <a:gd name="connsiteY11" fmla="*/ 142639 h 170963"/>
              <a:gd name="connsiteX12" fmla="*/ 83001 w 149869"/>
              <a:gd name="connsiteY12" fmla="*/ 104571 h 170963"/>
              <a:gd name="connsiteX13" fmla="*/ 105037 w 149869"/>
              <a:gd name="connsiteY13" fmla="*/ 118372 h 170963"/>
              <a:gd name="connsiteX14" fmla="*/ 133929 w 149869"/>
              <a:gd name="connsiteY14" fmla="*/ 140948 h 170963"/>
              <a:gd name="connsiteX15" fmla="*/ 149040 w 149869"/>
              <a:gd name="connsiteY15" fmla="*/ 124063 h 170963"/>
              <a:gd name="connsiteX16" fmla="*/ 129225 w 149869"/>
              <a:gd name="connsiteY16" fmla="*/ 104126 h 170963"/>
              <a:gd name="connsiteX17" fmla="*/ 115443 w 149869"/>
              <a:gd name="connsiteY17" fmla="*/ 89797 h 170963"/>
              <a:gd name="connsiteX18" fmla="*/ 98932 w 149869"/>
              <a:gd name="connsiteY18" fmla="*/ 75396 h 170963"/>
              <a:gd name="connsiteX19" fmla="*/ 74269 w 149869"/>
              <a:gd name="connsiteY19" fmla="*/ 63418 h 170963"/>
              <a:gd name="connsiteX20" fmla="*/ 59781 w 149869"/>
              <a:gd name="connsiteY20" fmla="*/ 54624 h 170963"/>
              <a:gd name="connsiteX21" fmla="*/ 59839 w 149869"/>
              <a:gd name="connsiteY21" fmla="*/ 38441 h 170963"/>
              <a:gd name="connsiteX22" fmla="*/ 57502 w 149869"/>
              <a:gd name="connsiteY22" fmla="*/ 21000 h 170963"/>
              <a:gd name="connsiteX23" fmla="*/ 47412 w 149869"/>
              <a:gd name="connsiteY23" fmla="*/ 0 h 170963"/>
              <a:gd name="connsiteX24" fmla="*/ 39041 w 149869"/>
              <a:gd name="connsiteY24" fmla="*/ 4175 h 170963"/>
              <a:gd name="connsiteX25" fmla="*/ 45232 w 149869"/>
              <a:gd name="connsiteY25" fmla="*/ 17256 h 170963"/>
              <a:gd name="connsiteX26" fmla="*/ 47497 w 149869"/>
              <a:gd name="connsiteY26" fmla="*/ 42419 h 170963"/>
              <a:gd name="connsiteX27" fmla="*/ 24985 w 149869"/>
              <a:gd name="connsiteY27" fmla="*/ 28781 h 170963"/>
              <a:gd name="connsiteX28" fmla="*/ 10582 w 149869"/>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83001 w 149855"/>
              <a:gd name="connsiteY12" fmla="*/ 104571 h 170963"/>
              <a:gd name="connsiteX13" fmla="*/ 106697 w 149855"/>
              <a:gd name="connsiteY13" fmla="*/ 111445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83001 w 149855"/>
              <a:gd name="connsiteY12" fmla="*/ 104571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69061 w 149855"/>
              <a:gd name="connsiteY12" fmla="*/ 82469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57776 w 149855"/>
              <a:gd name="connsiteY12" fmla="*/ 69274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53793 w 149855"/>
              <a:gd name="connsiteY12" fmla="*/ 61687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54457 w 149855"/>
              <a:gd name="connsiteY12" fmla="*/ 64656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752"/>
              <a:gd name="connsiteY0" fmla="*/ 13565 h 170963"/>
              <a:gd name="connsiteX1" fmla="*/ 3 w 149752"/>
              <a:gd name="connsiteY1" fmla="*/ 24709 h 170963"/>
              <a:gd name="connsiteX2" fmla="*/ 11563 w 149752"/>
              <a:gd name="connsiteY2" fmla="*/ 34161 h 170963"/>
              <a:gd name="connsiteX3" fmla="*/ 26576 w 149752"/>
              <a:gd name="connsiteY3" fmla="*/ 44534 h 170963"/>
              <a:gd name="connsiteX4" fmla="*/ 44164 w 149752"/>
              <a:gd name="connsiteY4" fmla="*/ 59222 h 170963"/>
              <a:gd name="connsiteX5" fmla="*/ 45664 w 149752"/>
              <a:gd name="connsiteY5" fmla="*/ 98549 h 170963"/>
              <a:gd name="connsiteX6" fmla="*/ 53703 w 149752"/>
              <a:gd name="connsiteY6" fmla="*/ 115516 h 170963"/>
              <a:gd name="connsiteX7" fmla="*/ 55406 w 149752"/>
              <a:gd name="connsiteY7" fmla="*/ 133980 h 170963"/>
              <a:gd name="connsiteX8" fmla="*/ 58899 w 149752"/>
              <a:gd name="connsiteY8" fmla="*/ 144854 h 170963"/>
              <a:gd name="connsiteX9" fmla="*/ 71801 w 149752"/>
              <a:gd name="connsiteY9" fmla="*/ 164060 h 170963"/>
              <a:gd name="connsiteX10" fmla="*/ 94676 w 149752"/>
              <a:gd name="connsiteY10" fmla="*/ 167616 h 170963"/>
              <a:gd name="connsiteX11" fmla="*/ 93289 w 149752"/>
              <a:gd name="connsiteY11" fmla="*/ 142639 h 170963"/>
              <a:gd name="connsiteX12" fmla="*/ 54457 w 149752"/>
              <a:gd name="connsiteY12" fmla="*/ 64656 h 170963"/>
              <a:gd name="connsiteX13" fmla="*/ 106697 w 149752"/>
              <a:gd name="connsiteY13" fmla="*/ 104518 h 170963"/>
              <a:gd name="connsiteX14" fmla="*/ 120840 w 149752"/>
              <a:gd name="connsiteY14" fmla="*/ 123044 h 170963"/>
              <a:gd name="connsiteX15" fmla="*/ 133929 w 149752"/>
              <a:gd name="connsiteY15" fmla="*/ 140948 h 170963"/>
              <a:gd name="connsiteX16" fmla="*/ 149040 w 149752"/>
              <a:gd name="connsiteY16" fmla="*/ 124063 h 170963"/>
              <a:gd name="connsiteX17" fmla="*/ 129225 w 149752"/>
              <a:gd name="connsiteY17" fmla="*/ 104126 h 170963"/>
              <a:gd name="connsiteX18" fmla="*/ 115443 w 149752"/>
              <a:gd name="connsiteY18" fmla="*/ 89797 h 170963"/>
              <a:gd name="connsiteX19" fmla="*/ 98932 w 149752"/>
              <a:gd name="connsiteY19" fmla="*/ 75396 h 170963"/>
              <a:gd name="connsiteX20" fmla="*/ 74269 w 149752"/>
              <a:gd name="connsiteY20" fmla="*/ 63418 h 170963"/>
              <a:gd name="connsiteX21" fmla="*/ 59781 w 149752"/>
              <a:gd name="connsiteY21" fmla="*/ 54624 h 170963"/>
              <a:gd name="connsiteX22" fmla="*/ 59839 w 149752"/>
              <a:gd name="connsiteY22" fmla="*/ 38441 h 170963"/>
              <a:gd name="connsiteX23" fmla="*/ 57502 w 149752"/>
              <a:gd name="connsiteY23" fmla="*/ 21000 h 170963"/>
              <a:gd name="connsiteX24" fmla="*/ 47412 w 149752"/>
              <a:gd name="connsiteY24" fmla="*/ 0 h 170963"/>
              <a:gd name="connsiteX25" fmla="*/ 39041 w 149752"/>
              <a:gd name="connsiteY25" fmla="*/ 4175 h 170963"/>
              <a:gd name="connsiteX26" fmla="*/ 45232 w 149752"/>
              <a:gd name="connsiteY26" fmla="*/ 17256 h 170963"/>
              <a:gd name="connsiteX27" fmla="*/ 47497 w 149752"/>
              <a:gd name="connsiteY27" fmla="*/ 42419 h 170963"/>
              <a:gd name="connsiteX28" fmla="*/ 24985 w 149752"/>
              <a:gd name="connsiteY28" fmla="*/ 28781 h 170963"/>
              <a:gd name="connsiteX29" fmla="*/ 10582 w 149752"/>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54457 w 149767"/>
              <a:gd name="connsiteY12" fmla="*/ 64656 h 170963"/>
              <a:gd name="connsiteX13" fmla="*/ 106697 w 149767"/>
              <a:gd name="connsiteY13" fmla="*/ 104518 h 170963"/>
              <a:gd name="connsiteX14" fmla="*/ 118517 w 149767"/>
              <a:gd name="connsiteY14" fmla="*/ 126673 h 170963"/>
              <a:gd name="connsiteX15" fmla="*/ 133929 w 149767"/>
              <a:gd name="connsiteY15" fmla="*/ 140948 h 170963"/>
              <a:gd name="connsiteX16" fmla="*/ 149040 w 149767"/>
              <a:gd name="connsiteY16" fmla="*/ 124063 h 170963"/>
              <a:gd name="connsiteX17" fmla="*/ 129225 w 149767"/>
              <a:gd name="connsiteY17" fmla="*/ 104126 h 170963"/>
              <a:gd name="connsiteX18" fmla="*/ 115443 w 149767"/>
              <a:gd name="connsiteY18" fmla="*/ 89797 h 170963"/>
              <a:gd name="connsiteX19" fmla="*/ 98932 w 149767"/>
              <a:gd name="connsiteY19" fmla="*/ 75396 h 170963"/>
              <a:gd name="connsiteX20" fmla="*/ 74269 w 149767"/>
              <a:gd name="connsiteY20" fmla="*/ 63418 h 170963"/>
              <a:gd name="connsiteX21" fmla="*/ 59781 w 149767"/>
              <a:gd name="connsiteY21" fmla="*/ 54624 h 170963"/>
              <a:gd name="connsiteX22" fmla="*/ 59839 w 149767"/>
              <a:gd name="connsiteY22" fmla="*/ 38441 h 170963"/>
              <a:gd name="connsiteX23" fmla="*/ 57502 w 149767"/>
              <a:gd name="connsiteY23" fmla="*/ 21000 h 170963"/>
              <a:gd name="connsiteX24" fmla="*/ 47412 w 149767"/>
              <a:gd name="connsiteY24" fmla="*/ 0 h 170963"/>
              <a:gd name="connsiteX25" fmla="*/ 39041 w 149767"/>
              <a:gd name="connsiteY25" fmla="*/ 4175 h 170963"/>
              <a:gd name="connsiteX26" fmla="*/ 45232 w 149767"/>
              <a:gd name="connsiteY26" fmla="*/ 17256 h 170963"/>
              <a:gd name="connsiteX27" fmla="*/ 47497 w 149767"/>
              <a:gd name="connsiteY27" fmla="*/ 42419 h 170963"/>
              <a:gd name="connsiteX28" fmla="*/ 24985 w 149767"/>
              <a:gd name="connsiteY28" fmla="*/ 28781 h 170963"/>
              <a:gd name="connsiteX29" fmla="*/ 10582 w 149767"/>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54457 w 149767"/>
              <a:gd name="connsiteY12" fmla="*/ 64656 h 170963"/>
              <a:gd name="connsiteX13" fmla="*/ 106033 w 149767"/>
              <a:gd name="connsiteY13" fmla="*/ 105837 h 170963"/>
              <a:gd name="connsiteX14" fmla="*/ 118517 w 149767"/>
              <a:gd name="connsiteY14" fmla="*/ 126673 h 170963"/>
              <a:gd name="connsiteX15" fmla="*/ 133929 w 149767"/>
              <a:gd name="connsiteY15" fmla="*/ 140948 h 170963"/>
              <a:gd name="connsiteX16" fmla="*/ 149040 w 149767"/>
              <a:gd name="connsiteY16" fmla="*/ 124063 h 170963"/>
              <a:gd name="connsiteX17" fmla="*/ 129225 w 149767"/>
              <a:gd name="connsiteY17" fmla="*/ 104126 h 170963"/>
              <a:gd name="connsiteX18" fmla="*/ 115443 w 149767"/>
              <a:gd name="connsiteY18" fmla="*/ 89797 h 170963"/>
              <a:gd name="connsiteX19" fmla="*/ 98932 w 149767"/>
              <a:gd name="connsiteY19" fmla="*/ 75396 h 170963"/>
              <a:gd name="connsiteX20" fmla="*/ 74269 w 149767"/>
              <a:gd name="connsiteY20" fmla="*/ 63418 h 170963"/>
              <a:gd name="connsiteX21" fmla="*/ 59781 w 149767"/>
              <a:gd name="connsiteY21" fmla="*/ 54624 h 170963"/>
              <a:gd name="connsiteX22" fmla="*/ 59839 w 149767"/>
              <a:gd name="connsiteY22" fmla="*/ 38441 h 170963"/>
              <a:gd name="connsiteX23" fmla="*/ 57502 w 149767"/>
              <a:gd name="connsiteY23" fmla="*/ 21000 h 170963"/>
              <a:gd name="connsiteX24" fmla="*/ 47412 w 149767"/>
              <a:gd name="connsiteY24" fmla="*/ 0 h 170963"/>
              <a:gd name="connsiteX25" fmla="*/ 39041 w 149767"/>
              <a:gd name="connsiteY25" fmla="*/ 4175 h 170963"/>
              <a:gd name="connsiteX26" fmla="*/ 45232 w 149767"/>
              <a:gd name="connsiteY26" fmla="*/ 17256 h 170963"/>
              <a:gd name="connsiteX27" fmla="*/ 47497 w 149767"/>
              <a:gd name="connsiteY27" fmla="*/ 42419 h 170963"/>
              <a:gd name="connsiteX28" fmla="*/ 24985 w 149767"/>
              <a:gd name="connsiteY28" fmla="*/ 28781 h 170963"/>
              <a:gd name="connsiteX29" fmla="*/ 10582 w 149767"/>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54457 w 149767"/>
              <a:gd name="connsiteY12" fmla="*/ 64656 h 170963"/>
              <a:gd name="connsiteX13" fmla="*/ 106033 w 149767"/>
              <a:gd name="connsiteY13" fmla="*/ 105837 h 170963"/>
              <a:gd name="connsiteX14" fmla="*/ 118517 w 149767"/>
              <a:gd name="connsiteY14" fmla="*/ 126673 h 170963"/>
              <a:gd name="connsiteX15" fmla="*/ 133929 w 149767"/>
              <a:gd name="connsiteY15" fmla="*/ 140948 h 170963"/>
              <a:gd name="connsiteX16" fmla="*/ 149040 w 149767"/>
              <a:gd name="connsiteY16" fmla="*/ 124063 h 170963"/>
              <a:gd name="connsiteX17" fmla="*/ 129225 w 149767"/>
              <a:gd name="connsiteY17" fmla="*/ 104126 h 170963"/>
              <a:gd name="connsiteX18" fmla="*/ 115443 w 149767"/>
              <a:gd name="connsiteY18" fmla="*/ 89797 h 170963"/>
              <a:gd name="connsiteX19" fmla="*/ 98932 w 149767"/>
              <a:gd name="connsiteY19" fmla="*/ 75396 h 170963"/>
              <a:gd name="connsiteX20" fmla="*/ 74269 w 149767"/>
              <a:gd name="connsiteY20" fmla="*/ 63418 h 170963"/>
              <a:gd name="connsiteX21" fmla="*/ 59781 w 149767"/>
              <a:gd name="connsiteY21" fmla="*/ 54624 h 170963"/>
              <a:gd name="connsiteX22" fmla="*/ 59839 w 149767"/>
              <a:gd name="connsiteY22" fmla="*/ 38441 h 170963"/>
              <a:gd name="connsiteX23" fmla="*/ 57502 w 149767"/>
              <a:gd name="connsiteY23" fmla="*/ 21000 h 170963"/>
              <a:gd name="connsiteX24" fmla="*/ 47412 w 149767"/>
              <a:gd name="connsiteY24" fmla="*/ 0 h 170963"/>
              <a:gd name="connsiteX25" fmla="*/ 39041 w 149767"/>
              <a:gd name="connsiteY25" fmla="*/ 4175 h 170963"/>
              <a:gd name="connsiteX26" fmla="*/ 45232 w 149767"/>
              <a:gd name="connsiteY26" fmla="*/ 17256 h 170963"/>
              <a:gd name="connsiteX27" fmla="*/ 47497 w 149767"/>
              <a:gd name="connsiteY27" fmla="*/ 42419 h 170963"/>
              <a:gd name="connsiteX28" fmla="*/ 24985 w 149767"/>
              <a:gd name="connsiteY28" fmla="*/ 28781 h 170963"/>
              <a:gd name="connsiteX29" fmla="*/ 10582 w 149767"/>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76363 w 149767"/>
              <a:gd name="connsiteY12" fmla="*/ 108200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7733 w 149767"/>
              <a:gd name="connsiteY12" fmla="*/ 109519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1759 w 149767"/>
              <a:gd name="connsiteY12" fmla="*/ 111828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2091 w 149767"/>
              <a:gd name="connsiteY12" fmla="*/ 105890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2091 w 149767"/>
              <a:gd name="connsiteY12" fmla="*/ 105890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673"/>
              <a:gd name="connsiteX1" fmla="*/ 3 w 149767"/>
              <a:gd name="connsiteY1" fmla="*/ 24709 h 170673"/>
              <a:gd name="connsiteX2" fmla="*/ 11563 w 149767"/>
              <a:gd name="connsiteY2" fmla="*/ 34161 h 170673"/>
              <a:gd name="connsiteX3" fmla="*/ 26576 w 149767"/>
              <a:gd name="connsiteY3" fmla="*/ 44534 h 170673"/>
              <a:gd name="connsiteX4" fmla="*/ 44164 w 149767"/>
              <a:gd name="connsiteY4" fmla="*/ 59222 h 170673"/>
              <a:gd name="connsiteX5" fmla="*/ 45664 w 149767"/>
              <a:gd name="connsiteY5" fmla="*/ 98549 h 170673"/>
              <a:gd name="connsiteX6" fmla="*/ 53703 w 149767"/>
              <a:gd name="connsiteY6" fmla="*/ 115516 h 170673"/>
              <a:gd name="connsiteX7" fmla="*/ 55406 w 149767"/>
              <a:gd name="connsiteY7" fmla="*/ 133980 h 170673"/>
              <a:gd name="connsiteX8" fmla="*/ 58899 w 149767"/>
              <a:gd name="connsiteY8" fmla="*/ 144854 h 170673"/>
              <a:gd name="connsiteX9" fmla="*/ 71801 w 149767"/>
              <a:gd name="connsiteY9" fmla="*/ 164060 h 170673"/>
              <a:gd name="connsiteX10" fmla="*/ 94676 w 149767"/>
              <a:gd name="connsiteY10" fmla="*/ 167616 h 170673"/>
              <a:gd name="connsiteX11" fmla="*/ 89638 w 149767"/>
              <a:gd name="connsiteY11" fmla="*/ 147257 h 170673"/>
              <a:gd name="connsiteX12" fmla="*/ 62091 w 149767"/>
              <a:gd name="connsiteY12" fmla="*/ 105890 h 170673"/>
              <a:gd name="connsiteX13" fmla="*/ 54457 w 149767"/>
              <a:gd name="connsiteY13" fmla="*/ 64656 h 170673"/>
              <a:gd name="connsiteX14" fmla="*/ 106033 w 149767"/>
              <a:gd name="connsiteY14" fmla="*/ 105837 h 170673"/>
              <a:gd name="connsiteX15" fmla="*/ 118517 w 149767"/>
              <a:gd name="connsiteY15" fmla="*/ 126673 h 170673"/>
              <a:gd name="connsiteX16" fmla="*/ 133929 w 149767"/>
              <a:gd name="connsiteY16" fmla="*/ 140948 h 170673"/>
              <a:gd name="connsiteX17" fmla="*/ 149040 w 149767"/>
              <a:gd name="connsiteY17" fmla="*/ 124063 h 170673"/>
              <a:gd name="connsiteX18" fmla="*/ 129225 w 149767"/>
              <a:gd name="connsiteY18" fmla="*/ 104126 h 170673"/>
              <a:gd name="connsiteX19" fmla="*/ 115443 w 149767"/>
              <a:gd name="connsiteY19" fmla="*/ 89797 h 170673"/>
              <a:gd name="connsiteX20" fmla="*/ 98932 w 149767"/>
              <a:gd name="connsiteY20" fmla="*/ 75396 h 170673"/>
              <a:gd name="connsiteX21" fmla="*/ 74269 w 149767"/>
              <a:gd name="connsiteY21" fmla="*/ 63418 h 170673"/>
              <a:gd name="connsiteX22" fmla="*/ 59781 w 149767"/>
              <a:gd name="connsiteY22" fmla="*/ 54624 h 170673"/>
              <a:gd name="connsiteX23" fmla="*/ 59839 w 149767"/>
              <a:gd name="connsiteY23" fmla="*/ 38441 h 170673"/>
              <a:gd name="connsiteX24" fmla="*/ 57502 w 149767"/>
              <a:gd name="connsiteY24" fmla="*/ 21000 h 170673"/>
              <a:gd name="connsiteX25" fmla="*/ 47412 w 149767"/>
              <a:gd name="connsiteY25" fmla="*/ 0 h 170673"/>
              <a:gd name="connsiteX26" fmla="*/ 39041 w 149767"/>
              <a:gd name="connsiteY26" fmla="*/ 4175 h 170673"/>
              <a:gd name="connsiteX27" fmla="*/ 45232 w 149767"/>
              <a:gd name="connsiteY27" fmla="*/ 17256 h 170673"/>
              <a:gd name="connsiteX28" fmla="*/ 47497 w 149767"/>
              <a:gd name="connsiteY28" fmla="*/ 42419 h 170673"/>
              <a:gd name="connsiteX29" fmla="*/ 24985 w 149767"/>
              <a:gd name="connsiteY29" fmla="*/ 28781 h 170673"/>
              <a:gd name="connsiteX30" fmla="*/ 10582 w 149767"/>
              <a:gd name="connsiteY30" fmla="*/ 13565 h 170673"/>
              <a:gd name="connsiteX0" fmla="*/ 10582 w 149767"/>
              <a:gd name="connsiteY0" fmla="*/ 13565 h 170693"/>
              <a:gd name="connsiteX1" fmla="*/ 3 w 149767"/>
              <a:gd name="connsiteY1" fmla="*/ 24709 h 170693"/>
              <a:gd name="connsiteX2" fmla="*/ 11563 w 149767"/>
              <a:gd name="connsiteY2" fmla="*/ 34161 h 170693"/>
              <a:gd name="connsiteX3" fmla="*/ 26576 w 149767"/>
              <a:gd name="connsiteY3" fmla="*/ 44534 h 170693"/>
              <a:gd name="connsiteX4" fmla="*/ 44164 w 149767"/>
              <a:gd name="connsiteY4" fmla="*/ 59222 h 170693"/>
              <a:gd name="connsiteX5" fmla="*/ 45664 w 149767"/>
              <a:gd name="connsiteY5" fmla="*/ 98549 h 170693"/>
              <a:gd name="connsiteX6" fmla="*/ 53703 w 149767"/>
              <a:gd name="connsiteY6" fmla="*/ 115516 h 170693"/>
              <a:gd name="connsiteX7" fmla="*/ 55406 w 149767"/>
              <a:gd name="connsiteY7" fmla="*/ 133980 h 170693"/>
              <a:gd name="connsiteX8" fmla="*/ 58899 w 149767"/>
              <a:gd name="connsiteY8" fmla="*/ 144854 h 170693"/>
              <a:gd name="connsiteX9" fmla="*/ 71801 w 149767"/>
              <a:gd name="connsiteY9" fmla="*/ 164060 h 170693"/>
              <a:gd name="connsiteX10" fmla="*/ 94676 w 149767"/>
              <a:gd name="connsiteY10" fmla="*/ 167616 h 170693"/>
              <a:gd name="connsiteX11" fmla="*/ 93621 w 149767"/>
              <a:gd name="connsiteY11" fmla="*/ 146927 h 170693"/>
              <a:gd name="connsiteX12" fmla="*/ 62091 w 149767"/>
              <a:gd name="connsiteY12" fmla="*/ 105890 h 170693"/>
              <a:gd name="connsiteX13" fmla="*/ 54457 w 149767"/>
              <a:gd name="connsiteY13" fmla="*/ 64656 h 170693"/>
              <a:gd name="connsiteX14" fmla="*/ 106033 w 149767"/>
              <a:gd name="connsiteY14" fmla="*/ 105837 h 170693"/>
              <a:gd name="connsiteX15" fmla="*/ 118517 w 149767"/>
              <a:gd name="connsiteY15" fmla="*/ 126673 h 170693"/>
              <a:gd name="connsiteX16" fmla="*/ 133929 w 149767"/>
              <a:gd name="connsiteY16" fmla="*/ 140948 h 170693"/>
              <a:gd name="connsiteX17" fmla="*/ 149040 w 149767"/>
              <a:gd name="connsiteY17" fmla="*/ 124063 h 170693"/>
              <a:gd name="connsiteX18" fmla="*/ 129225 w 149767"/>
              <a:gd name="connsiteY18" fmla="*/ 104126 h 170693"/>
              <a:gd name="connsiteX19" fmla="*/ 115443 w 149767"/>
              <a:gd name="connsiteY19" fmla="*/ 89797 h 170693"/>
              <a:gd name="connsiteX20" fmla="*/ 98932 w 149767"/>
              <a:gd name="connsiteY20" fmla="*/ 75396 h 170693"/>
              <a:gd name="connsiteX21" fmla="*/ 74269 w 149767"/>
              <a:gd name="connsiteY21" fmla="*/ 63418 h 170693"/>
              <a:gd name="connsiteX22" fmla="*/ 59781 w 149767"/>
              <a:gd name="connsiteY22" fmla="*/ 54624 h 170693"/>
              <a:gd name="connsiteX23" fmla="*/ 59839 w 149767"/>
              <a:gd name="connsiteY23" fmla="*/ 38441 h 170693"/>
              <a:gd name="connsiteX24" fmla="*/ 57502 w 149767"/>
              <a:gd name="connsiteY24" fmla="*/ 21000 h 170693"/>
              <a:gd name="connsiteX25" fmla="*/ 47412 w 149767"/>
              <a:gd name="connsiteY25" fmla="*/ 0 h 170693"/>
              <a:gd name="connsiteX26" fmla="*/ 39041 w 149767"/>
              <a:gd name="connsiteY26" fmla="*/ 4175 h 170693"/>
              <a:gd name="connsiteX27" fmla="*/ 45232 w 149767"/>
              <a:gd name="connsiteY27" fmla="*/ 17256 h 170693"/>
              <a:gd name="connsiteX28" fmla="*/ 47497 w 149767"/>
              <a:gd name="connsiteY28" fmla="*/ 42419 h 170693"/>
              <a:gd name="connsiteX29" fmla="*/ 24985 w 149767"/>
              <a:gd name="connsiteY29" fmla="*/ 28781 h 170693"/>
              <a:gd name="connsiteX30" fmla="*/ 10582 w 149767"/>
              <a:gd name="connsiteY30" fmla="*/ 13565 h 170693"/>
              <a:gd name="connsiteX0" fmla="*/ 10582 w 149767"/>
              <a:gd name="connsiteY0" fmla="*/ 13565 h 169566"/>
              <a:gd name="connsiteX1" fmla="*/ 3 w 149767"/>
              <a:gd name="connsiteY1" fmla="*/ 24709 h 169566"/>
              <a:gd name="connsiteX2" fmla="*/ 11563 w 149767"/>
              <a:gd name="connsiteY2" fmla="*/ 34161 h 169566"/>
              <a:gd name="connsiteX3" fmla="*/ 26576 w 149767"/>
              <a:gd name="connsiteY3" fmla="*/ 44534 h 169566"/>
              <a:gd name="connsiteX4" fmla="*/ 44164 w 149767"/>
              <a:gd name="connsiteY4" fmla="*/ 59222 h 169566"/>
              <a:gd name="connsiteX5" fmla="*/ 45664 w 149767"/>
              <a:gd name="connsiteY5" fmla="*/ 98549 h 169566"/>
              <a:gd name="connsiteX6" fmla="*/ 53703 w 149767"/>
              <a:gd name="connsiteY6" fmla="*/ 115516 h 169566"/>
              <a:gd name="connsiteX7" fmla="*/ 55406 w 149767"/>
              <a:gd name="connsiteY7" fmla="*/ 133980 h 169566"/>
              <a:gd name="connsiteX8" fmla="*/ 58899 w 149767"/>
              <a:gd name="connsiteY8" fmla="*/ 144854 h 169566"/>
              <a:gd name="connsiteX9" fmla="*/ 71801 w 149767"/>
              <a:gd name="connsiteY9" fmla="*/ 164060 h 169566"/>
              <a:gd name="connsiteX10" fmla="*/ 102310 w 149767"/>
              <a:gd name="connsiteY10" fmla="*/ 164977 h 169566"/>
              <a:gd name="connsiteX11" fmla="*/ 93621 w 149767"/>
              <a:gd name="connsiteY11" fmla="*/ 146927 h 169566"/>
              <a:gd name="connsiteX12" fmla="*/ 62091 w 149767"/>
              <a:gd name="connsiteY12" fmla="*/ 105890 h 169566"/>
              <a:gd name="connsiteX13" fmla="*/ 54457 w 149767"/>
              <a:gd name="connsiteY13" fmla="*/ 64656 h 169566"/>
              <a:gd name="connsiteX14" fmla="*/ 106033 w 149767"/>
              <a:gd name="connsiteY14" fmla="*/ 105837 h 169566"/>
              <a:gd name="connsiteX15" fmla="*/ 118517 w 149767"/>
              <a:gd name="connsiteY15" fmla="*/ 126673 h 169566"/>
              <a:gd name="connsiteX16" fmla="*/ 133929 w 149767"/>
              <a:gd name="connsiteY16" fmla="*/ 140948 h 169566"/>
              <a:gd name="connsiteX17" fmla="*/ 149040 w 149767"/>
              <a:gd name="connsiteY17" fmla="*/ 124063 h 169566"/>
              <a:gd name="connsiteX18" fmla="*/ 129225 w 149767"/>
              <a:gd name="connsiteY18" fmla="*/ 104126 h 169566"/>
              <a:gd name="connsiteX19" fmla="*/ 115443 w 149767"/>
              <a:gd name="connsiteY19" fmla="*/ 89797 h 169566"/>
              <a:gd name="connsiteX20" fmla="*/ 98932 w 149767"/>
              <a:gd name="connsiteY20" fmla="*/ 75396 h 169566"/>
              <a:gd name="connsiteX21" fmla="*/ 74269 w 149767"/>
              <a:gd name="connsiteY21" fmla="*/ 63418 h 169566"/>
              <a:gd name="connsiteX22" fmla="*/ 59781 w 149767"/>
              <a:gd name="connsiteY22" fmla="*/ 54624 h 169566"/>
              <a:gd name="connsiteX23" fmla="*/ 59839 w 149767"/>
              <a:gd name="connsiteY23" fmla="*/ 38441 h 169566"/>
              <a:gd name="connsiteX24" fmla="*/ 57502 w 149767"/>
              <a:gd name="connsiteY24" fmla="*/ 21000 h 169566"/>
              <a:gd name="connsiteX25" fmla="*/ 47412 w 149767"/>
              <a:gd name="connsiteY25" fmla="*/ 0 h 169566"/>
              <a:gd name="connsiteX26" fmla="*/ 39041 w 149767"/>
              <a:gd name="connsiteY26" fmla="*/ 4175 h 169566"/>
              <a:gd name="connsiteX27" fmla="*/ 45232 w 149767"/>
              <a:gd name="connsiteY27" fmla="*/ 17256 h 169566"/>
              <a:gd name="connsiteX28" fmla="*/ 47497 w 149767"/>
              <a:gd name="connsiteY28" fmla="*/ 42419 h 169566"/>
              <a:gd name="connsiteX29" fmla="*/ 24985 w 149767"/>
              <a:gd name="connsiteY29" fmla="*/ 28781 h 169566"/>
              <a:gd name="connsiteX30" fmla="*/ 10582 w 149767"/>
              <a:gd name="connsiteY30" fmla="*/ 13565 h 169566"/>
              <a:gd name="connsiteX0" fmla="*/ 10582 w 149767"/>
              <a:gd name="connsiteY0" fmla="*/ 13565 h 170001"/>
              <a:gd name="connsiteX1" fmla="*/ 3 w 149767"/>
              <a:gd name="connsiteY1" fmla="*/ 24709 h 170001"/>
              <a:gd name="connsiteX2" fmla="*/ 11563 w 149767"/>
              <a:gd name="connsiteY2" fmla="*/ 34161 h 170001"/>
              <a:gd name="connsiteX3" fmla="*/ 26576 w 149767"/>
              <a:gd name="connsiteY3" fmla="*/ 44534 h 170001"/>
              <a:gd name="connsiteX4" fmla="*/ 44164 w 149767"/>
              <a:gd name="connsiteY4" fmla="*/ 59222 h 170001"/>
              <a:gd name="connsiteX5" fmla="*/ 45664 w 149767"/>
              <a:gd name="connsiteY5" fmla="*/ 98549 h 170001"/>
              <a:gd name="connsiteX6" fmla="*/ 53703 w 149767"/>
              <a:gd name="connsiteY6" fmla="*/ 115516 h 170001"/>
              <a:gd name="connsiteX7" fmla="*/ 55406 w 149767"/>
              <a:gd name="connsiteY7" fmla="*/ 133980 h 170001"/>
              <a:gd name="connsiteX8" fmla="*/ 58899 w 149767"/>
              <a:gd name="connsiteY8" fmla="*/ 144854 h 170001"/>
              <a:gd name="connsiteX9" fmla="*/ 71801 w 149767"/>
              <a:gd name="connsiteY9" fmla="*/ 164060 h 170001"/>
              <a:gd name="connsiteX10" fmla="*/ 102310 w 149767"/>
              <a:gd name="connsiteY10" fmla="*/ 164977 h 170001"/>
              <a:gd name="connsiteX11" fmla="*/ 93621 w 149767"/>
              <a:gd name="connsiteY11" fmla="*/ 146927 h 170001"/>
              <a:gd name="connsiteX12" fmla="*/ 62091 w 149767"/>
              <a:gd name="connsiteY12" fmla="*/ 105890 h 170001"/>
              <a:gd name="connsiteX13" fmla="*/ 54457 w 149767"/>
              <a:gd name="connsiteY13" fmla="*/ 64656 h 170001"/>
              <a:gd name="connsiteX14" fmla="*/ 106033 w 149767"/>
              <a:gd name="connsiteY14" fmla="*/ 105837 h 170001"/>
              <a:gd name="connsiteX15" fmla="*/ 118517 w 149767"/>
              <a:gd name="connsiteY15" fmla="*/ 126673 h 170001"/>
              <a:gd name="connsiteX16" fmla="*/ 133929 w 149767"/>
              <a:gd name="connsiteY16" fmla="*/ 140948 h 170001"/>
              <a:gd name="connsiteX17" fmla="*/ 149040 w 149767"/>
              <a:gd name="connsiteY17" fmla="*/ 124063 h 170001"/>
              <a:gd name="connsiteX18" fmla="*/ 129225 w 149767"/>
              <a:gd name="connsiteY18" fmla="*/ 104126 h 170001"/>
              <a:gd name="connsiteX19" fmla="*/ 115443 w 149767"/>
              <a:gd name="connsiteY19" fmla="*/ 89797 h 170001"/>
              <a:gd name="connsiteX20" fmla="*/ 98932 w 149767"/>
              <a:gd name="connsiteY20" fmla="*/ 75396 h 170001"/>
              <a:gd name="connsiteX21" fmla="*/ 74269 w 149767"/>
              <a:gd name="connsiteY21" fmla="*/ 63418 h 170001"/>
              <a:gd name="connsiteX22" fmla="*/ 59781 w 149767"/>
              <a:gd name="connsiteY22" fmla="*/ 54624 h 170001"/>
              <a:gd name="connsiteX23" fmla="*/ 59839 w 149767"/>
              <a:gd name="connsiteY23" fmla="*/ 38441 h 170001"/>
              <a:gd name="connsiteX24" fmla="*/ 57502 w 149767"/>
              <a:gd name="connsiteY24" fmla="*/ 21000 h 170001"/>
              <a:gd name="connsiteX25" fmla="*/ 47412 w 149767"/>
              <a:gd name="connsiteY25" fmla="*/ 0 h 170001"/>
              <a:gd name="connsiteX26" fmla="*/ 39041 w 149767"/>
              <a:gd name="connsiteY26" fmla="*/ 4175 h 170001"/>
              <a:gd name="connsiteX27" fmla="*/ 45232 w 149767"/>
              <a:gd name="connsiteY27" fmla="*/ 17256 h 170001"/>
              <a:gd name="connsiteX28" fmla="*/ 47497 w 149767"/>
              <a:gd name="connsiteY28" fmla="*/ 42419 h 170001"/>
              <a:gd name="connsiteX29" fmla="*/ 24985 w 149767"/>
              <a:gd name="connsiteY29" fmla="*/ 28781 h 170001"/>
              <a:gd name="connsiteX30" fmla="*/ 10582 w 149767"/>
              <a:gd name="connsiteY30" fmla="*/ 13565 h 170001"/>
              <a:gd name="connsiteX0" fmla="*/ 10582 w 149767"/>
              <a:gd name="connsiteY0" fmla="*/ 13565 h 176873"/>
              <a:gd name="connsiteX1" fmla="*/ 3 w 149767"/>
              <a:gd name="connsiteY1" fmla="*/ 24709 h 176873"/>
              <a:gd name="connsiteX2" fmla="*/ 11563 w 149767"/>
              <a:gd name="connsiteY2" fmla="*/ 34161 h 176873"/>
              <a:gd name="connsiteX3" fmla="*/ 26576 w 149767"/>
              <a:gd name="connsiteY3" fmla="*/ 44534 h 176873"/>
              <a:gd name="connsiteX4" fmla="*/ 44164 w 149767"/>
              <a:gd name="connsiteY4" fmla="*/ 59222 h 176873"/>
              <a:gd name="connsiteX5" fmla="*/ 45664 w 149767"/>
              <a:gd name="connsiteY5" fmla="*/ 98549 h 176873"/>
              <a:gd name="connsiteX6" fmla="*/ 53703 w 149767"/>
              <a:gd name="connsiteY6" fmla="*/ 115516 h 176873"/>
              <a:gd name="connsiteX7" fmla="*/ 55406 w 149767"/>
              <a:gd name="connsiteY7" fmla="*/ 133980 h 176873"/>
              <a:gd name="connsiteX8" fmla="*/ 58899 w 149767"/>
              <a:gd name="connsiteY8" fmla="*/ 144854 h 176873"/>
              <a:gd name="connsiteX9" fmla="*/ 78107 w 149767"/>
              <a:gd name="connsiteY9" fmla="*/ 173297 h 176873"/>
              <a:gd name="connsiteX10" fmla="*/ 102310 w 149767"/>
              <a:gd name="connsiteY10" fmla="*/ 164977 h 176873"/>
              <a:gd name="connsiteX11" fmla="*/ 93621 w 149767"/>
              <a:gd name="connsiteY11" fmla="*/ 146927 h 176873"/>
              <a:gd name="connsiteX12" fmla="*/ 62091 w 149767"/>
              <a:gd name="connsiteY12" fmla="*/ 105890 h 176873"/>
              <a:gd name="connsiteX13" fmla="*/ 54457 w 149767"/>
              <a:gd name="connsiteY13" fmla="*/ 64656 h 176873"/>
              <a:gd name="connsiteX14" fmla="*/ 106033 w 149767"/>
              <a:gd name="connsiteY14" fmla="*/ 105837 h 176873"/>
              <a:gd name="connsiteX15" fmla="*/ 118517 w 149767"/>
              <a:gd name="connsiteY15" fmla="*/ 126673 h 176873"/>
              <a:gd name="connsiteX16" fmla="*/ 133929 w 149767"/>
              <a:gd name="connsiteY16" fmla="*/ 140948 h 176873"/>
              <a:gd name="connsiteX17" fmla="*/ 149040 w 149767"/>
              <a:gd name="connsiteY17" fmla="*/ 124063 h 176873"/>
              <a:gd name="connsiteX18" fmla="*/ 129225 w 149767"/>
              <a:gd name="connsiteY18" fmla="*/ 104126 h 176873"/>
              <a:gd name="connsiteX19" fmla="*/ 115443 w 149767"/>
              <a:gd name="connsiteY19" fmla="*/ 89797 h 176873"/>
              <a:gd name="connsiteX20" fmla="*/ 98932 w 149767"/>
              <a:gd name="connsiteY20" fmla="*/ 75396 h 176873"/>
              <a:gd name="connsiteX21" fmla="*/ 74269 w 149767"/>
              <a:gd name="connsiteY21" fmla="*/ 63418 h 176873"/>
              <a:gd name="connsiteX22" fmla="*/ 59781 w 149767"/>
              <a:gd name="connsiteY22" fmla="*/ 54624 h 176873"/>
              <a:gd name="connsiteX23" fmla="*/ 59839 w 149767"/>
              <a:gd name="connsiteY23" fmla="*/ 38441 h 176873"/>
              <a:gd name="connsiteX24" fmla="*/ 57502 w 149767"/>
              <a:gd name="connsiteY24" fmla="*/ 21000 h 176873"/>
              <a:gd name="connsiteX25" fmla="*/ 47412 w 149767"/>
              <a:gd name="connsiteY25" fmla="*/ 0 h 176873"/>
              <a:gd name="connsiteX26" fmla="*/ 39041 w 149767"/>
              <a:gd name="connsiteY26" fmla="*/ 4175 h 176873"/>
              <a:gd name="connsiteX27" fmla="*/ 45232 w 149767"/>
              <a:gd name="connsiteY27" fmla="*/ 17256 h 176873"/>
              <a:gd name="connsiteX28" fmla="*/ 47497 w 149767"/>
              <a:gd name="connsiteY28" fmla="*/ 42419 h 176873"/>
              <a:gd name="connsiteX29" fmla="*/ 24985 w 149767"/>
              <a:gd name="connsiteY29" fmla="*/ 28781 h 176873"/>
              <a:gd name="connsiteX30" fmla="*/ 10582 w 149767"/>
              <a:gd name="connsiteY30" fmla="*/ 13565 h 176873"/>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53703 w 149767"/>
              <a:gd name="connsiteY6" fmla="*/ 115516 h 176972"/>
              <a:gd name="connsiteX7" fmla="*/ 55406 w 149767"/>
              <a:gd name="connsiteY7" fmla="*/ 133980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5406 w 149767"/>
              <a:gd name="connsiteY7" fmla="*/ 133980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76823 w 149767"/>
              <a:gd name="connsiteY8" fmla="*/ 152441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1349 w 149767"/>
              <a:gd name="connsiteY5" fmla="*/ 86673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1349 w 149767"/>
              <a:gd name="connsiteY5" fmla="*/ 86673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1349 w 149767"/>
              <a:gd name="connsiteY5" fmla="*/ 86673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604 w 149789"/>
              <a:gd name="connsiteY0" fmla="*/ 13565 h 176972"/>
              <a:gd name="connsiteX1" fmla="*/ 25 w 149789"/>
              <a:gd name="connsiteY1" fmla="*/ 24709 h 176972"/>
              <a:gd name="connsiteX2" fmla="*/ 8266 w 149789"/>
              <a:gd name="connsiteY2" fmla="*/ 35480 h 176972"/>
              <a:gd name="connsiteX3" fmla="*/ 26598 w 149789"/>
              <a:gd name="connsiteY3" fmla="*/ 44534 h 176972"/>
              <a:gd name="connsiteX4" fmla="*/ 44186 w 149789"/>
              <a:gd name="connsiteY4" fmla="*/ 59222 h 176972"/>
              <a:gd name="connsiteX5" fmla="*/ 41371 w 149789"/>
              <a:gd name="connsiteY5" fmla="*/ 86673 h 176972"/>
              <a:gd name="connsiteX6" fmla="*/ 46091 w 149789"/>
              <a:gd name="connsiteY6" fmla="*/ 116506 h 176972"/>
              <a:gd name="connsiteX7" fmla="*/ 52441 w 149789"/>
              <a:gd name="connsiteY7" fmla="*/ 135299 h 176972"/>
              <a:gd name="connsiteX8" fmla="*/ 63568 w 149789"/>
              <a:gd name="connsiteY8" fmla="*/ 154420 h 176972"/>
              <a:gd name="connsiteX9" fmla="*/ 78129 w 149789"/>
              <a:gd name="connsiteY9" fmla="*/ 173297 h 176972"/>
              <a:gd name="connsiteX10" fmla="*/ 102332 w 149789"/>
              <a:gd name="connsiteY10" fmla="*/ 164977 h 176972"/>
              <a:gd name="connsiteX11" fmla="*/ 93643 w 149789"/>
              <a:gd name="connsiteY11" fmla="*/ 146927 h 176972"/>
              <a:gd name="connsiteX12" fmla="*/ 62113 w 149789"/>
              <a:gd name="connsiteY12" fmla="*/ 105890 h 176972"/>
              <a:gd name="connsiteX13" fmla="*/ 54479 w 149789"/>
              <a:gd name="connsiteY13" fmla="*/ 64656 h 176972"/>
              <a:gd name="connsiteX14" fmla="*/ 106055 w 149789"/>
              <a:gd name="connsiteY14" fmla="*/ 105837 h 176972"/>
              <a:gd name="connsiteX15" fmla="*/ 118539 w 149789"/>
              <a:gd name="connsiteY15" fmla="*/ 126673 h 176972"/>
              <a:gd name="connsiteX16" fmla="*/ 133951 w 149789"/>
              <a:gd name="connsiteY16" fmla="*/ 140948 h 176972"/>
              <a:gd name="connsiteX17" fmla="*/ 149062 w 149789"/>
              <a:gd name="connsiteY17" fmla="*/ 124063 h 176972"/>
              <a:gd name="connsiteX18" fmla="*/ 129247 w 149789"/>
              <a:gd name="connsiteY18" fmla="*/ 104126 h 176972"/>
              <a:gd name="connsiteX19" fmla="*/ 115465 w 149789"/>
              <a:gd name="connsiteY19" fmla="*/ 89797 h 176972"/>
              <a:gd name="connsiteX20" fmla="*/ 98954 w 149789"/>
              <a:gd name="connsiteY20" fmla="*/ 75396 h 176972"/>
              <a:gd name="connsiteX21" fmla="*/ 74291 w 149789"/>
              <a:gd name="connsiteY21" fmla="*/ 63418 h 176972"/>
              <a:gd name="connsiteX22" fmla="*/ 59803 w 149789"/>
              <a:gd name="connsiteY22" fmla="*/ 54624 h 176972"/>
              <a:gd name="connsiteX23" fmla="*/ 59861 w 149789"/>
              <a:gd name="connsiteY23" fmla="*/ 38441 h 176972"/>
              <a:gd name="connsiteX24" fmla="*/ 57524 w 149789"/>
              <a:gd name="connsiteY24" fmla="*/ 21000 h 176972"/>
              <a:gd name="connsiteX25" fmla="*/ 47434 w 149789"/>
              <a:gd name="connsiteY25" fmla="*/ 0 h 176972"/>
              <a:gd name="connsiteX26" fmla="*/ 39063 w 149789"/>
              <a:gd name="connsiteY26" fmla="*/ 4175 h 176972"/>
              <a:gd name="connsiteX27" fmla="*/ 45254 w 149789"/>
              <a:gd name="connsiteY27" fmla="*/ 17256 h 176972"/>
              <a:gd name="connsiteX28" fmla="*/ 47519 w 149789"/>
              <a:gd name="connsiteY28" fmla="*/ 42419 h 176972"/>
              <a:gd name="connsiteX29" fmla="*/ 25007 w 149789"/>
              <a:gd name="connsiteY29" fmla="*/ 28781 h 176972"/>
              <a:gd name="connsiteX30" fmla="*/ 10604 w 149789"/>
              <a:gd name="connsiteY30" fmla="*/ 13565 h 176972"/>
              <a:gd name="connsiteX0" fmla="*/ 10604 w 149789"/>
              <a:gd name="connsiteY0" fmla="*/ 13565 h 176972"/>
              <a:gd name="connsiteX1" fmla="*/ 25 w 149789"/>
              <a:gd name="connsiteY1" fmla="*/ 24709 h 176972"/>
              <a:gd name="connsiteX2" fmla="*/ 8266 w 149789"/>
              <a:gd name="connsiteY2" fmla="*/ 35480 h 176972"/>
              <a:gd name="connsiteX3" fmla="*/ 26598 w 149789"/>
              <a:gd name="connsiteY3" fmla="*/ 44534 h 176972"/>
              <a:gd name="connsiteX4" fmla="*/ 44186 w 149789"/>
              <a:gd name="connsiteY4" fmla="*/ 59222 h 176972"/>
              <a:gd name="connsiteX5" fmla="*/ 41371 w 149789"/>
              <a:gd name="connsiteY5" fmla="*/ 86673 h 176972"/>
              <a:gd name="connsiteX6" fmla="*/ 46091 w 149789"/>
              <a:gd name="connsiteY6" fmla="*/ 116506 h 176972"/>
              <a:gd name="connsiteX7" fmla="*/ 52441 w 149789"/>
              <a:gd name="connsiteY7" fmla="*/ 135299 h 176972"/>
              <a:gd name="connsiteX8" fmla="*/ 63568 w 149789"/>
              <a:gd name="connsiteY8" fmla="*/ 154420 h 176972"/>
              <a:gd name="connsiteX9" fmla="*/ 78129 w 149789"/>
              <a:gd name="connsiteY9" fmla="*/ 173297 h 176972"/>
              <a:gd name="connsiteX10" fmla="*/ 102332 w 149789"/>
              <a:gd name="connsiteY10" fmla="*/ 164977 h 176972"/>
              <a:gd name="connsiteX11" fmla="*/ 93643 w 149789"/>
              <a:gd name="connsiteY11" fmla="*/ 146927 h 176972"/>
              <a:gd name="connsiteX12" fmla="*/ 62113 w 149789"/>
              <a:gd name="connsiteY12" fmla="*/ 105890 h 176972"/>
              <a:gd name="connsiteX13" fmla="*/ 54479 w 149789"/>
              <a:gd name="connsiteY13" fmla="*/ 64656 h 176972"/>
              <a:gd name="connsiteX14" fmla="*/ 106055 w 149789"/>
              <a:gd name="connsiteY14" fmla="*/ 105837 h 176972"/>
              <a:gd name="connsiteX15" fmla="*/ 118539 w 149789"/>
              <a:gd name="connsiteY15" fmla="*/ 126673 h 176972"/>
              <a:gd name="connsiteX16" fmla="*/ 133951 w 149789"/>
              <a:gd name="connsiteY16" fmla="*/ 140948 h 176972"/>
              <a:gd name="connsiteX17" fmla="*/ 149062 w 149789"/>
              <a:gd name="connsiteY17" fmla="*/ 124063 h 176972"/>
              <a:gd name="connsiteX18" fmla="*/ 129247 w 149789"/>
              <a:gd name="connsiteY18" fmla="*/ 104126 h 176972"/>
              <a:gd name="connsiteX19" fmla="*/ 115465 w 149789"/>
              <a:gd name="connsiteY19" fmla="*/ 89797 h 176972"/>
              <a:gd name="connsiteX20" fmla="*/ 98954 w 149789"/>
              <a:gd name="connsiteY20" fmla="*/ 75396 h 176972"/>
              <a:gd name="connsiteX21" fmla="*/ 74291 w 149789"/>
              <a:gd name="connsiteY21" fmla="*/ 63418 h 176972"/>
              <a:gd name="connsiteX22" fmla="*/ 59803 w 149789"/>
              <a:gd name="connsiteY22" fmla="*/ 54624 h 176972"/>
              <a:gd name="connsiteX23" fmla="*/ 59861 w 149789"/>
              <a:gd name="connsiteY23" fmla="*/ 38441 h 176972"/>
              <a:gd name="connsiteX24" fmla="*/ 57524 w 149789"/>
              <a:gd name="connsiteY24" fmla="*/ 21000 h 176972"/>
              <a:gd name="connsiteX25" fmla="*/ 47434 w 149789"/>
              <a:gd name="connsiteY25" fmla="*/ 0 h 176972"/>
              <a:gd name="connsiteX26" fmla="*/ 39063 w 149789"/>
              <a:gd name="connsiteY26" fmla="*/ 4175 h 176972"/>
              <a:gd name="connsiteX27" fmla="*/ 45254 w 149789"/>
              <a:gd name="connsiteY27" fmla="*/ 17256 h 176972"/>
              <a:gd name="connsiteX28" fmla="*/ 47519 w 149789"/>
              <a:gd name="connsiteY28" fmla="*/ 42419 h 176972"/>
              <a:gd name="connsiteX29" fmla="*/ 25007 w 149789"/>
              <a:gd name="connsiteY29" fmla="*/ 28781 h 176972"/>
              <a:gd name="connsiteX30" fmla="*/ 10604 w 149789"/>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4988 w 149770"/>
              <a:gd name="connsiteY29" fmla="*/ 28781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984 w 149770"/>
              <a:gd name="connsiteY29" fmla="*/ 27132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984 w 149770"/>
              <a:gd name="connsiteY29" fmla="*/ 27132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984 w 149770"/>
              <a:gd name="connsiteY29" fmla="*/ 27132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2333 w 149770"/>
              <a:gd name="connsiteY29" fmla="*/ 30761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652 w 149770"/>
              <a:gd name="connsiteY29" fmla="*/ 30101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18144 h 176972"/>
              <a:gd name="connsiteX25" fmla="*/ 57505 w 149770"/>
              <a:gd name="connsiteY25" fmla="*/ 21000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18144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770" h="176972">
                <a:moveTo>
                  <a:pt x="10585" y="13565"/>
                </a:moveTo>
                <a:cubicBezTo>
                  <a:pt x="3629" y="13761"/>
                  <a:pt x="396" y="16768"/>
                  <a:pt x="6" y="24709"/>
                </a:cubicBezTo>
                <a:cubicBezTo>
                  <a:pt x="-174" y="28378"/>
                  <a:pt x="3818" y="32176"/>
                  <a:pt x="8247" y="35480"/>
                </a:cubicBezTo>
                <a:cubicBezTo>
                  <a:pt x="12676" y="38784"/>
                  <a:pt x="19154" y="41292"/>
                  <a:pt x="26579" y="44534"/>
                </a:cubicBezTo>
                <a:cubicBezTo>
                  <a:pt x="35995" y="52724"/>
                  <a:pt x="40045" y="52199"/>
                  <a:pt x="44167" y="59222"/>
                </a:cubicBezTo>
                <a:cubicBezTo>
                  <a:pt x="47934" y="65640"/>
                  <a:pt x="43026" y="74817"/>
                  <a:pt x="41352" y="86673"/>
                </a:cubicBezTo>
                <a:cubicBezTo>
                  <a:pt x="40017" y="96131"/>
                  <a:pt x="40886" y="105847"/>
                  <a:pt x="46072" y="116506"/>
                </a:cubicBezTo>
                <a:cubicBezTo>
                  <a:pt x="50423" y="128264"/>
                  <a:pt x="47651" y="123385"/>
                  <a:pt x="52422" y="135299"/>
                </a:cubicBezTo>
                <a:cubicBezTo>
                  <a:pt x="57442" y="142167"/>
                  <a:pt x="59268" y="148087"/>
                  <a:pt x="63549" y="154420"/>
                </a:cubicBezTo>
                <a:cubicBezTo>
                  <a:pt x="67830" y="160753"/>
                  <a:pt x="71154" y="163597"/>
                  <a:pt x="78110" y="173297"/>
                </a:cubicBezTo>
                <a:cubicBezTo>
                  <a:pt x="87173" y="183389"/>
                  <a:pt x="101704" y="170040"/>
                  <a:pt x="102313" y="164977"/>
                </a:cubicBezTo>
                <a:cubicBezTo>
                  <a:pt x="103239" y="157283"/>
                  <a:pt x="100327" y="156775"/>
                  <a:pt x="93624" y="146927"/>
                </a:cubicBezTo>
                <a:cubicBezTo>
                  <a:pt x="86921" y="137079"/>
                  <a:pt x="68566" y="118887"/>
                  <a:pt x="62094" y="105890"/>
                </a:cubicBezTo>
                <a:cubicBezTo>
                  <a:pt x="55622" y="92893"/>
                  <a:pt x="54826" y="75606"/>
                  <a:pt x="54460" y="64656"/>
                </a:cubicBezTo>
                <a:cubicBezTo>
                  <a:pt x="59405" y="64262"/>
                  <a:pt x="96738" y="94245"/>
                  <a:pt x="106036" y="105837"/>
                </a:cubicBezTo>
                <a:cubicBezTo>
                  <a:pt x="115385" y="117492"/>
                  <a:pt x="113981" y="120601"/>
                  <a:pt x="118520" y="126673"/>
                </a:cubicBezTo>
                <a:cubicBezTo>
                  <a:pt x="123059" y="132745"/>
                  <a:pt x="128845" y="141383"/>
                  <a:pt x="133932" y="140948"/>
                </a:cubicBezTo>
                <a:cubicBezTo>
                  <a:pt x="139019" y="140513"/>
                  <a:pt x="153113" y="130994"/>
                  <a:pt x="149043" y="124063"/>
                </a:cubicBezTo>
                <a:cubicBezTo>
                  <a:pt x="142849" y="113516"/>
                  <a:pt x="134828" y="109837"/>
                  <a:pt x="129228" y="104126"/>
                </a:cubicBezTo>
                <a:cubicBezTo>
                  <a:pt x="123628" y="98415"/>
                  <a:pt x="120495" y="94585"/>
                  <a:pt x="115446" y="89797"/>
                </a:cubicBezTo>
                <a:cubicBezTo>
                  <a:pt x="110397" y="85009"/>
                  <a:pt x="107842" y="82652"/>
                  <a:pt x="98935" y="75396"/>
                </a:cubicBezTo>
                <a:cubicBezTo>
                  <a:pt x="90825" y="71294"/>
                  <a:pt x="80797" y="66880"/>
                  <a:pt x="74272" y="63418"/>
                </a:cubicBezTo>
                <a:cubicBezTo>
                  <a:pt x="67747" y="59956"/>
                  <a:pt x="62189" y="58787"/>
                  <a:pt x="59784" y="54624"/>
                </a:cubicBezTo>
                <a:cubicBezTo>
                  <a:pt x="57379" y="50461"/>
                  <a:pt x="59678" y="42872"/>
                  <a:pt x="59842" y="38441"/>
                </a:cubicBezTo>
                <a:cubicBezTo>
                  <a:pt x="60006" y="34010"/>
                  <a:pt x="61155" y="30947"/>
                  <a:pt x="60766" y="28040"/>
                </a:cubicBezTo>
                <a:cubicBezTo>
                  <a:pt x="60377" y="25133"/>
                  <a:pt x="62467" y="15886"/>
                  <a:pt x="59828" y="11434"/>
                </a:cubicBezTo>
                <a:cubicBezTo>
                  <a:pt x="56275" y="5441"/>
                  <a:pt x="57813" y="4921"/>
                  <a:pt x="47415" y="0"/>
                </a:cubicBezTo>
                <a:cubicBezTo>
                  <a:pt x="40126" y="1822"/>
                  <a:pt x="39739" y="1299"/>
                  <a:pt x="39044" y="4175"/>
                </a:cubicBezTo>
                <a:cubicBezTo>
                  <a:pt x="38349" y="7051"/>
                  <a:pt x="41180" y="11576"/>
                  <a:pt x="43243" y="17256"/>
                </a:cubicBezTo>
                <a:cubicBezTo>
                  <a:pt x="48510" y="29714"/>
                  <a:pt x="46241" y="27841"/>
                  <a:pt x="47500" y="42419"/>
                </a:cubicBezTo>
                <a:cubicBezTo>
                  <a:pt x="47913" y="44895"/>
                  <a:pt x="35003" y="38812"/>
                  <a:pt x="25652" y="30101"/>
                </a:cubicBezTo>
                <a:cubicBezTo>
                  <a:pt x="18859" y="22940"/>
                  <a:pt x="15718" y="18087"/>
                  <a:pt x="10585" y="1356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Left Arrow 3"/>
          <p:cNvSpPr/>
          <p:nvPr/>
        </p:nvSpPr>
        <p:spPr>
          <a:xfrm rot="20255510">
            <a:off x="3770313" y="2643188"/>
            <a:ext cx="4343400" cy="657225"/>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Directions for HAIR COLOR</a:t>
            </a:r>
          </a:p>
        </p:txBody>
      </p:sp>
      <p:sp>
        <p:nvSpPr>
          <p:cNvPr id="6" name="Left Arrow 5"/>
          <p:cNvSpPr/>
          <p:nvPr/>
        </p:nvSpPr>
        <p:spPr>
          <a:xfrm rot="20242753">
            <a:off x="3235325" y="2181225"/>
            <a:ext cx="4343400" cy="657225"/>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Directions for EYE COLOR</a:t>
            </a:r>
          </a:p>
        </p:txBody>
      </p:sp>
      <p:sp>
        <p:nvSpPr>
          <p:cNvPr id="7" name="Left Arrow 6"/>
          <p:cNvSpPr/>
          <p:nvPr/>
        </p:nvSpPr>
        <p:spPr>
          <a:xfrm rot="20299676">
            <a:off x="1903413" y="401638"/>
            <a:ext cx="4343400" cy="65722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Directions for SKIN COLOR</a:t>
            </a:r>
          </a:p>
        </p:txBody>
      </p:sp>
      <p:sp>
        <p:nvSpPr>
          <p:cNvPr id="8" name="Left Arrow 7"/>
          <p:cNvSpPr/>
          <p:nvPr/>
        </p:nvSpPr>
        <p:spPr>
          <a:xfrm rot="20272083">
            <a:off x="1892300" y="958850"/>
            <a:ext cx="4343400" cy="655638"/>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Directions for HOW TALL YOU ARE</a:t>
            </a:r>
          </a:p>
        </p:txBody>
      </p:sp>
      <p:sp>
        <p:nvSpPr>
          <p:cNvPr id="9" name="Left Arrow 8"/>
          <p:cNvSpPr/>
          <p:nvPr/>
        </p:nvSpPr>
        <p:spPr>
          <a:xfrm rot="20290623">
            <a:off x="2671763" y="1751013"/>
            <a:ext cx="4343400" cy="65563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Directions for FRECKLES</a:t>
            </a:r>
          </a:p>
        </p:txBody>
      </p:sp>
      <p:sp>
        <p:nvSpPr>
          <p:cNvPr id="11" name="Rounded Rectangle 10"/>
          <p:cNvSpPr/>
          <p:nvPr/>
        </p:nvSpPr>
        <p:spPr>
          <a:xfrm rot="18495131">
            <a:off x="772319" y="1843882"/>
            <a:ext cx="358775" cy="185737"/>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27" h="186235">
                <a:moveTo>
                  <a:pt x="0" y="31040"/>
                </a:moveTo>
                <a:cubicBezTo>
                  <a:pt x="0" y="13897"/>
                  <a:pt x="13897" y="0"/>
                  <a:pt x="31040" y="0"/>
                </a:cubicBezTo>
                <a:lnTo>
                  <a:pt x="328487" y="0"/>
                </a:lnTo>
                <a:cubicBezTo>
                  <a:pt x="345630" y="0"/>
                  <a:pt x="359527" y="13897"/>
                  <a:pt x="359527" y="31040"/>
                </a:cubicBezTo>
                <a:cubicBezTo>
                  <a:pt x="359527" y="72425"/>
                  <a:pt x="347732" y="98850"/>
                  <a:pt x="347732" y="140235"/>
                </a:cubicBezTo>
                <a:cubicBezTo>
                  <a:pt x="347732" y="157378"/>
                  <a:pt x="345630" y="186235"/>
                  <a:pt x="328487" y="186235"/>
                </a:cubicBezTo>
                <a:lnTo>
                  <a:pt x="31040" y="186235"/>
                </a:lnTo>
                <a:cubicBezTo>
                  <a:pt x="13897" y="186235"/>
                  <a:pt x="0" y="172338"/>
                  <a:pt x="0" y="155195"/>
                </a:cubicBezTo>
                <a:lnTo>
                  <a:pt x="0" y="31040"/>
                </a:lnTo>
                <a:close/>
              </a:path>
            </a:pathLst>
          </a:cu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le 13"/>
          <p:cNvSpPr/>
          <p:nvPr/>
        </p:nvSpPr>
        <p:spPr>
          <a:xfrm rot="20586863">
            <a:off x="1612900" y="1509713"/>
            <a:ext cx="382588" cy="187325"/>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81622"/>
              <a:gd name="connsiteY0" fmla="*/ 31040 h 186235"/>
              <a:gd name="connsiteX1" fmla="*/ 31040 w 381622"/>
              <a:gd name="connsiteY1" fmla="*/ 0 h 186235"/>
              <a:gd name="connsiteX2" fmla="*/ 328487 w 381622"/>
              <a:gd name="connsiteY2" fmla="*/ 0 h 186235"/>
              <a:gd name="connsiteX3" fmla="*/ 359527 w 381622"/>
              <a:gd name="connsiteY3" fmla="*/ 31040 h 186235"/>
              <a:gd name="connsiteX4" fmla="*/ 381622 w 381622"/>
              <a:gd name="connsiteY4" fmla="*/ 164390 h 186235"/>
              <a:gd name="connsiteX5" fmla="*/ 328487 w 381622"/>
              <a:gd name="connsiteY5" fmla="*/ 186235 h 186235"/>
              <a:gd name="connsiteX6" fmla="*/ 31040 w 381622"/>
              <a:gd name="connsiteY6" fmla="*/ 186235 h 186235"/>
              <a:gd name="connsiteX7" fmla="*/ 0 w 381622"/>
              <a:gd name="connsiteY7" fmla="*/ 155195 h 186235"/>
              <a:gd name="connsiteX8" fmla="*/ 0 w 381622"/>
              <a:gd name="connsiteY8" fmla="*/ 31040 h 186235"/>
              <a:gd name="connsiteX0" fmla="*/ 0 w 387970"/>
              <a:gd name="connsiteY0" fmla="*/ 19159 h 186235"/>
              <a:gd name="connsiteX1" fmla="*/ 37388 w 387970"/>
              <a:gd name="connsiteY1" fmla="*/ 0 h 186235"/>
              <a:gd name="connsiteX2" fmla="*/ 334835 w 387970"/>
              <a:gd name="connsiteY2" fmla="*/ 0 h 186235"/>
              <a:gd name="connsiteX3" fmla="*/ 365875 w 387970"/>
              <a:gd name="connsiteY3" fmla="*/ 31040 h 186235"/>
              <a:gd name="connsiteX4" fmla="*/ 387970 w 387970"/>
              <a:gd name="connsiteY4" fmla="*/ 164390 h 186235"/>
              <a:gd name="connsiteX5" fmla="*/ 334835 w 387970"/>
              <a:gd name="connsiteY5" fmla="*/ 186235 h 186235"/>
              <a:gd name="connsiteX6" fmla="*/ 37388 w 387970"/>
              <a:gd name="connsiteY6" fmla="*/ 186235 h 186235"/>
              <a:gd name="connsiteX7" fmla="*/ 6348 w 387970"/>
              <a:gd name="connsiteY7" fmla="*/ 155195 h 186235"/>
              <a:gd name="connsiteX8" fmla="*/ 0 w 387970"/>
              <a:gd name="connsiteY8" fmla="*/ 19159 h 186235"/>
              <a:gd name="connsiteX0" fmla="*/ 0 w 387970"/>
              <a:gd name="connsiteY0" fmla="*/ 19159 h 186235"/>
              <a:gd name="connsiteX1" fmla="*/ 37388 w 387970"/>
              <a:gd name="connsiteY1" fmla="*/ 0 h 186235"/>
              <a:gd name="connsiteX2" fmla="*/ 307003 w 387970"/>
              <a:gd name="connsiteY2" fmla="*/ 1506 h 186235"/>
              <a:gd name="connsiteX3" fmla="*/ 365875 w 387970"/>
              <a:gd name="connsiteY3" fmla="*/ 31040 h 186235"/>
              <a:gd name="connsiteX4" fmla="*/ 387970 w 387970"/>
              <a:gd name="connsiteY4" fmla="*/ 164390 h 186235"/>
              <a:gd name="connsiteX5" fmla="*/ 334835 w 387970"/>
              <a:gd name="connsiteY5" fmla="*/ 186235 h 186235"/>
              <a:gd name="connsiteX6" fmla="*/ 37388 w 387970"/>
              <a:gd name="connsiteY6" fmla="*/ 186235 h 186235"/>
              <a:gd name="connsiteX7" fmla="*/ 6348 w 387970"/>
              <a:gd name="connsiteY7" fmla="*/ 155195 h 186235"/>
              <a:gd name="connsiteX8" fmla="*/ 0 w 387970"/>
              <a:gd name="connsiteY8" fmla="*/ 19159 h 186235"/>
              <a:gd name="connsiteX0" fmla="*/ 0 w 387970"/>
              <a:gd name="connsiteY0" fmla="*/ 19159 h 186235"/>
              <a:gd name="connsiteX1" fmla="*/ 37388 w 387970"/>
              <a:gd name="connsiteY1" fmla="*/ 0 h 186235"/>
              <a:gd name="connsiteX2" fmla="*/ 307003 w 387970"/>
              <a:gd name="connsiteY2" fmla="*/ 1506 h 186235"/>
              <a:gd name="connsiteX3" fmla="*/ 352204 w 387970"/>
              <a:gd name="connsiteY3" fmla="*/ 26891 h 186235"/>
              <a:gd name="connsiteX4" fmla="*/ 387970 w 387970"/>
              <a:gd name="connsiteY4" fmla="*/ 164390 h 186235"/>
              <a:gd name="connsiteX5" fmla="*/ 334835 w 387970"/>
              <a:gd name="connsiteY5" fmla="*/ 186235 h 186235"/>
              <a:gd name="connsiteX6" fmla="*/ 37388 w 387970"/>
              <a:gd name="connsiteY6" fmla="*/ 186235 h 186235"/>
              <a:gd name="connsiteX7" fmla="*/ 6348 w 387970"/>
              <a:gd name="connsiteY7" fmla="*/ 155195 h 186235"/>
              <a:gd name="connsiteX8" fmla="*/ 0 w 387970"/>
              <a:gd name="connsiteY8" fmla="*/ 19159 h 186235"/>
              <a:gd name="connsiteX0" fmla="*/ 0 w 381825"/>
              <a:gd name="connsiteY0" fmla="*/ 19159 h 186235"/>
              <a:gd name="connsiteX1" fmla="*/ 37388 w 381825"/>
              <a:gd name="connsiteY1" fmla="*/ 0 h 186235"/>
              <a:gd name="connsiteX2" fmla="*/ 307003 w 381825"/>
              <a:gd name="connsiteY2" fmla="*/ 1506 h 186235"/>
              <a:gd name="connsiteX3" fmla="*/ 352204 w 381825"/>
              <a:gd name="connsiteY3" fmla="*/ 26891 h 186235"/>
              <a:gd name="connsiteX4" fmla="*/ 381825 w 381825"/>
              <a:gd name="connsiteY4" fmla="*/ 160036 h 186235"/>
              <a:gd name="connsiteX5" fmla="*/ 334835 w 381825"/>
              <a:gd name="connsiteY5" fmla="*/ 186235 h 186235"/>
              <a:gd name="connsiteX6" fmla="*/ 37388 w 381825"/>
              <a:gd name="connsiteY6" fmla="*/ 186235 h 186235"/>
              <a:gd name="connsiteX7" fmla="*/ 6348 w 381825"/>
              <a:gd name="connsiteY7" fmla="*/ 155195 h 186235"/>
              <a:gd name="connsiteX8" fmla="*/ 0 w 381825"/>
              <a:gd name="connsiteY8" fmla="*/ 19159 h 186235"/>
              <a:gd name="connsiteX0" fmla="*/ 0 w 381825"/>
              <a:gd name="connsiteY0" fmla="*/ 19159 h 186235"/>
              <a:gd name="connsiteX1" fmla="*/ 37388 w 381825"/>
              <a:gd name="connsiteY1" fmla="*/ 0 h 186235"/>
              <a:gd name="connsiteX2" fmla="*/ 307003 w 381825"/>
              <a:gd name="connsiteY2" fmla="*/ 1506 h 186235"/>
              <a:gd name="connsiteX3" fmla="*/ 352204 w 381825"/>
              <a:gd name="connsiteY3" fmla="*/ 26891 h 186235"/>
              <a:gd name="connsiteX4" fmla="*/ 381825 w 381825"/>
              <a:gd name="connsiteY4" fmla="*/ 160036 h 186235"/>
              <a:gd name="connsiteX5" fmla="*/ 334835 w 381825"/>
              <a:gd name="connsiteY5" fmla="*/ 186235 h 186235"/>
              <a:gd name="connsiteX6" fmla="*/ 37388 w 381825"/>
              <a:gd name="connsiteY6" fmla="*/ 186235 h 186235"/>
              <a:gd name="connsiteX7" fmla="*/ 20712 w 381825"/>
              <a:gd name="connsiteY7" fmla="*/ 157067 h 186235"/>
              <a:gd name="connsiteX8" fmla="*/ 0 w 381825"/>
              <a:gd name="connsiteY8" fmla="*/ 19159 h 18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25" h="186235">
                <a:moveTo>
                  <a:pt x="0" y="19159"/>
                </a:moveTo>
                <a:cubicBezTo>
                  <a:pt x="0" y="2016"/>
                  <a:pt x="20245" y="0"/>
                  <a:pt x="37388" y="0"/>
                </a:cubicBezTo>
                <a:lnTo>
                  <a:pt x="307003" y="1506"/>
                </a:lnTo>
                <a:cubicBezTo>
                  <a:pt x="324146" y="1506"/>
                  <a:pt x="352204" y="9748"/>
                  <a:pt x="352204" y="26891"/>
                </a:cubicBezTo>
                <a:cubicBezTo>
                  <a:pt x="352204" y="68276"/>
                  <a:pt x="381825" y="118651"/>
                  <a:pt x="381825" y="160036"/>
                </a:cubicBezTo>
                <a:cubicBezTo>
                  <a:pt x="381825" y="177179"/>
                  <a:pt x="351978" y="186235"/>
                  <a:pt x="334835" y="186235"/>
                </a:cubicBezTo>
                <a:lnTo>
                  <a:pt x="37388" y="186235"/>
                </a:lnTo>
                <a:cubicBezTo>
                  <a:pt x="20245" y="186235"/>
                  <a:pt x="20712" y="174210"/>
                  <a:pt x="20712" y="157067"/>
                </a:cubicBezTo>
                <a:lnTo>
                  <a:pt x="0" y="19159"/>
                </a:lnTo>
                <a:close/>
              </a:path>
            </a:pathLst>
          </a:cu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0"/>
          <p:cNvSpPr/>
          <p:nvPr/>
        </p:nvSpPr>
        <p:spPr>
          <a:xfrm rot="18495131">
            <a:off x="1373188" y="2212975"/>
            <a:ext cx="236538" cy="185737"/>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40498 h 195693"/>
              <a:gd name="connsiteX1" fmla="*/ 31040 w 359527"/>
              <a:gd name="connsiteY1" fmla="*/ 9458 h 195693"/>
              <a:gd name="connsiteX2" fmla="*/ 305869 w 359527"/>
              <a:gd name="connsiteY2" fmla="*/ 0 h 195693"/>
              <a:gd name="connsiteX3" fmla="*/ 359527 w 359527"/>
              <a:gd name="connsiteY3" fmla="*/ 40498 h 195693"/>
              <a:gd name="connsiteX4" fmla="*/ 347732 w 359527"/>
              <a:gd name="connsiteY4" fmla="*/ 149693 h 195693"/>
              <a:gd name="connsiteX5" fmla="*/ 328487 w 359527"/>
              <a:gd name="connsiteY5" fmla="*/ 195693 h 195693"/>
              <a:gd name="connsiteX6" fmla="*/ 31040 w 359527"/>
              <a:gd name="connsiteY6" fmla="*/ 195693 h 195693"/>
              <a:gd name="connsiteX7" fmla="*/ 0 w 359527"/>
              <a:gd name="connsiteY7" fmla="*/ 164653 h 195693"/>
              <a:gd name="connsiteX8" fmla="*/ 0 w 359527"/>
              <a:gd name="connsiteY8" fmla="*/ 40498 h 195693"/>
              <a:gd name="connsiteX0" fmla="*/ 0 w 347732"/>
              <a:gd name="connsiteY0" fmla="*/ 40498 h 195693"/>
              <a:gd name="connsiteX1" fmla="*/ 31040 w 347732"/>
              <a:gd name="connsiteY1" fmla="*/ 9458 h 195693"/>
              <a:gd name="connsiteX2" fmla="*/ 305869 w 347732"/>
              <a:gd name="connsiteY2" fmla="*/ 0 h 195693"/>
              <a:gd name="connsiteX3" fmla="*/ 317130 w 347732"/>
              <a:gd name="connsiteY3" fmla="*/ 40569 h 195693"/>
              <a:gd name="connsiteX4" fmla="*/ 347732 w 347732"/>
              <a:gd name="connsiteY4" fmla="*/ 149693 h 195693"/>
              <a:gd name="connsiteX5" fmla="*/ 328487 w 347732"/>
              <a:gd name="connsiteY5" fmla="*/ 195693 h 195693"/>
              <a:gd name="connsiteX6" fmla="*/ 31040 w 347732"/>
              <a:gd name="connsiteY6" fmla="*/ 195693 h 195693"/>
              <a:gd name="connsiteX7" fmla="*/ 0 w 347732"/>
              <a:gd name="connsiteY7" fmla="*/ 164653 h 195693"/>
              <a:gd name="connsiteX8" fmla="*/ 0 w 347732"/>
              <a:gd name="connsiteY8" fmla="*/ 40498 h 195693"/>
              <a:gd name="connsiteX0" fmla="*/ 0 w 336098"/>
              <a:gd name="connsiteY0" fmla="*/ 40498 h 195693"/>
              <a:gd name="connsiteX1" fmla="*/ 31040 w 336098"/>
              <a:gd name="connsiteY1" fmla="*/ 9458 h 195693"/>
              <a:gd name="connsiteX2" fmla="*/ 305869 w 336098"/>
              <a:gd name="connsiteY2" fmla="*/ 0 h 195693"/>
              <a:gd name="connsiteX3" fmla="*/ 317130 w 336098"/>
              <a:gd name="connsiteY3" fmla="*/ 40569 h 195693"/>
              <a:gd name="connsiteX4" fmla="*/ 328458 w 336098"/>
              <a:gd name="connsiteY4" fmla="*/ 140630 h 195693"/>
              <a:gd name="connsiteX5" fmla="*/ 328487 w 336098"/>
              <a:gd name="connsiteY5" fmla="*/ 195693 h 195693"/>
              <a:gd name="connsiteX6" fmla="*/ 31040 w 336098"/>
              <a:gd name="connsiteY6" fmla="*/ 195693 h 195693"/>
              <a:gd name="connsiteX7" fmla="*/ 0 w 336098"/>
              <a:gd name="connsiteY7" fmla="*/ 164653 h 195693"/>
              <a:gd name="connsiteX8" fmla="*/ 0 w 336098"/>
              <a:gd name="connsiteY8" fmla="*/ 40498 h 195693"/>
              <a:gd name="connsiteX0" fmla="*/ 0 w 336098"/>
              <a:gd name="connsiteY0" fmla="*/ 40498 h 195693"/>
              <a:gd name="connsiteX1" fmla="*/ 124788 w 336098"/>
              <a:gd name="connsiteY1" fmla="*/ 5290 h 195693"/>
              <a:gd name="connsiteX2" fmla="*/ 305869 w 336098"/>
              <a:gd name="connsiteY2" fmla="*/ 0 h 195693"/>
              <a:gd name="connsiteX3" fmla="*/ 317130 w 336098"/>
              <a:gd name="connsiteY3" fmla="*/ 40569 h 195693"/>
              <a:gd name="connsiteX4" fmla="*/ 328458 w 336098"/>
              <a:gd name="connsiteY4" fmla="*/ 140630 h 195693"/>
              <a:gd name="connsiteX5" fmla="*/ 328487 w 336098"/>
              <a:gd name="connsiteY5" fmla="*/ 195693 h 195693"/>
              <a:gd name="connsiteX6" fmla="*/ 31040 w 336098"/>
              <a:gd name="connsiteY6" fmla="*/ 195693 h 195693"/>
              <a:gd name="connsiteX7" fmla="*/ 0 w 336098"/>
              <a:gd name="connsiteY7" fmla="*/ 164653 h 195693"/>
              <a:gd name="connsiteX8" fmla="*/ 0 w 336098"/>
              <a:gd name="connsiteY8" fmla="*/ 40498 h 195693"/>
              <a:gd name="connsiteX0" fmla="*/ 90800 w 336098"/>
              <a:gd name="connsiteY0" fmla="*/ 32590 h 195693"/>
              <a:gd name="connsiteX1" fmla="*/ 124788 w 336098"/>
              <a:gd name="connsiteY1" fmla="*/ 5290 h 195693"/>
              <a:gd name="connsiteX2" fmla="*/ 305869 w 336098"/>
              <a:gd name="connsiteY2" fmla="*/ 0 h 195693"/>
              <a:gd name="connsiteX3" fmla="*/ 317130 w 336098"/>
              <a:gd name="connsiteY3" fmla="*/ 40569 h 195693"/>
              <a:gd name="connsiteX4" fmla="*/ 328458 w 336098"/>
              <a:gd name="connsiteY4" fmla="*/ 140630 h 195693"/>
              <a:gd name="connsiteX5" fmla="*/ 328487 w 336098"/>
              <a:gd name="connsiteY5" fmla="*/ 195693 h 195693"/>
              <a:gd name="connsiteX6" fmla="*/ 31040 w 336098"/>
              <a:gd name="connsiteY6" fmla="*/ 195693 h 195693"/>
              <a:gd name="connsiteX7" fmla="*/ 0 w 336098"/>
              <a:gd name="connsiteY7" fmla="*/ 164653 h 195693"/>
              <a:gd name="connsiteX8" fmla="*/ 90800 w 336098"/>
              <a:gd name="connsiteY8" fmla="*/ 32590 h 195693"/>
              <a:gd name="connsiteX0" fmla="*/ 62258 w 307556"/>
              <a:gd name="connsiteY0" fmla="*/ 32590 h 195693"/>
              <a:gd name="connsiteX1" fmla="*/ 96246 w 307556"/>
              <a:gd name="connsiteY1" fmla="*/ 5290 h 195693"/>
              <a:gd name="connsiteX2" fmla="*/ 277327 w 307556"/>
              <a:gd name="connsiteY2" fmla="*/ 0 h 195693"/>
              <a:gd name="connsiteX3" fmla="*/ 288588 w 307556"/>
              <a:gd name="connsiteY3" fmla="*/ 40569 h 195693"/>
              <a:gd name="connsiteX4" fmla="*/ 299916 w 307556"/>
              <a:gd name="connsiteY4" fmla="*/ 140630 h 195693"/>
              <a:gd name="connsiteX5" fmla="*/ 299945 w 307556"/>
              <a:gd name="connsiteY5" fmla="*/ 195693 h 195693"/>
              <a:gd name="connsiteX6" fmla="*/ 2498 w 307556"/>
              <a:gd name="connsiteY6" fmla="*/ 195693 h 195693"/>
              <a:gd name="connsiteX7" fmla="*/ 62079 w 307556"/>
              <a:gd name="connsiteY7" fmla="*/ 129594 h 195693"/>
              <a:gd name="connsiteX8" fmla="*/ 62258 w 307556"/>
              <a:gd name="connsiteY8" fmla="*/ 32590 h 195693"/>
              <a:gd name="connsiteX0" fmla="*/ 179 w 245477"/>
              <a:gd name="connsiteY0" fmla="*/ 32590 h 195693"/>
              <a:gd name="connsiteX1" fmla="*/ 34167 w 245477"/>
              <a:gd name="connsiteY1" fmla="*/ 5290 h 195693"/>
              <a:gd name="connsiteX2" fmla="*/ 215248 w 245477"/>
              <a:gd name="connsiteY2" fmla="*/ 0 h 195693"/>
              <a:gd name="connsiteX3" fmla="*/ 226509 w 245477"/>
              <a:gd name="connsiteY3" fmla="*/ 40569 h 195693"/>
              <a:gd name="connsiteX4" fmla="*/ 237837 w 245477"/>
              <a:gd name="connsiteY4" fmla="*/ 140630 h 195693"/>
              <a:gd name="connsiteX5" fmla="*/ 237866 w 245477"/>
              <a:gd name="connsiteY5" fmla="*/ 195693 h 195693"/>
              <a:gd name="connsiteX6" fmla="*/ 27874 w 245477"/>
              <a:gd name="connsiteY6" fmla="*/ 187390 h 195693"/>
              <a:gd name="connsiteX7" fmla="*/ 0 w 245477"/>
              <a:gd name="connsiteY7" fmla="*/ 129594 h 195693"/>
              <a:gd name="connsiteX8" fmla="*/ 179 w 245477"/>
              <a:gd name="connsiteY8" fmla="*/ 32590 h 195693"/>
              <a:gd name="connsiteX0" fmla="*/ 179 w 237911"/>
              <a:gd name="connsiteY0" fmla="*/ 32590 h 187390"/>
              <a:gd name="connsiteX1" fmla="*/ 34167 w 237911"/>
              <a:gd name="connsiteY1" fmla="*/ 5290 h 187390"/>
              <a:gd name="connsiteX2" fmla="*/ 215248 w 237911"/>
              <a:gd name="connsiteY2" fmla="*/ 0 h 187390"/>
              <a:gd name="connsiteX3" fmla="*/ 226509 w 237911"/>
              <a:gd name="connsiteY3" fmla="*/ 40569 h 187390"/>
              <a:gd name="connsiteX4" fmla="*/ 237837 w 237911"/>
              <a:gd name="connsiteY4" fmla="*/ 140630 h 187390"/>
              <a:gd name="connsiteX5" fmla="*/ 222727 w 237911"/>
              <a:gd name="connsiteY5" fmla="*/ 180338 h 187390"/>
              <a:gd name="connsiteX6" fmla="*/ 27874 w 237911"/>
              <a:gd name="connsiteY6" fmla="*/ 187390 h 187390"/>
              <a:gd name="connsiteX7" fmla="*/ 0 w 237911"/>
              <a:gd name="connsiteY7" fmla="*/ 129594 h 187390"/>
              <a:gd name="connsiteX8" fmla="*/ 179 w 237911"/>
              <a:gd name="connsiteY8" fmla="*/ 32590 h 187390"/>
              <a:gd name="connsiteX0" fmla="*/ 179 w 237837"/>
              <a:gd name="connsiteY0" fmla="*/ 32590 h 187390"/>
              <a:gd name="connsiteX1" fmla="*/ 34167 w 237837"/>
              <a:gd name="connsiteY1" fmla="*/ 5290 h 187390"/>
              <a:gd name="connsiteX2" fmla="*/ 215248 w 237837"/>
              <a:gd name="connsiteY2" fmla="*/ 0 h 187390"/>
              <a:gd name="connsiteX3" fmla="*/ 226509 w 237837"/>
              <a:gd name="connsiteY3" fmla="*/ 40569 h 187390"/>
              <a:gd name="connsiteX4" fmla="*/ 237837 w 237837"/>
              <a:gd name="connsiteY4" fmla="*/ 140630 h 187390"/>
              <a:gd name="connsiteX5" fmla="*/ 222727 w 237837"/>
              <a:gd name="connsiteY5" fmla="*/ 180338 h 187390"/>
              <a:gd name="connsiteX6" fmla="*/ 27874 w 237837"/>
              <a:gd name="connsiteY6" fmla="*/ 187390 h 187390"/>
              <a:gd name="connsiteX7" fmla="*/ 0 w 237837"/>
              <a:gd name="connsiteY7" fmla="*/ 129594 h 187390"/>
              <a:gd name="connsiteX8" fmla="*/ 179 w 237837"/>
              <a:gd name="connsiteY8" fmla="*/ 32590 h 187390"/>
              <a:gd name="connsiteX0" fmla="*/ 179 w 237837"/>
              <a:gd name="connsiteY0" fmla="*/ 31620 h 186420"/>
              <a:gd name="connsiteX1" fmla="*/ 34167 w 237837"/>
              <a:gd name="connsiteY1" fmla="*/ 4320 h 186420"/>
              <a:gd name="connsiteX2" fmla="*/ 194787 w 237837"/>
              <a:gd name="connsiteY2" fmla="*/ 0 h 186420"/>
              <a:gd name="connsiteX3" fmla="*/ 226509 w 237837"/>
              <a:gd name="connsiteY3" fmla="*/ 39599 h 186420"/>
              <a:gd name="connsiteX4" fmla="*/ 237837 w 237837"/>
              <a:gd name="connsiteY4" fmla="*/ 139660 h 186420"/>
              <a:gd name="connsiteX5" fmla="*/ 222727 w 237837"/>
              <a:gd name="connsiteY5" fmla="*/ 179368 h 186420"/>
              <a:gd name="connsiteX6" fmla="*/ 27874 w 237837"/>
              <a:gd name="connsiteY6" fmla="*/ 186420 h 186420"/>
              <a:gd name="connsiteX7" fmla="*/ 0 w 237837"/>
              <a:gd name="connsiteY7" fmla="*/ 128624 h 186420"/>
              <a:gd name="connsiteX8" fmla="*/ 179 w 237837"/>
              <a:gd name="connsiteY8" fmla="*/ 31620 h 186420"/>
              <a:gd name="connsiteX0" fmla="*/ 179 w 237837"/>
              <a:gd name="connsiteY0" fmla="*/ 31620 h 186420"/>
              <a:gd name="connsiteX1" fmla="*/ 34167 w 237837"/>
              <a:gd name="connsiteY1" fmla="*/ 4320 h 186420"/>
              <a:gd name="connsiteX2" fmla="*/ 194787 w 237837"/>
              <a:gd name="connsiteY2" fmla="*/ 0 h 186420"/>
              <a:gd name="connsiteX3" fmla="*/ 226509 w 237837"/>
              <a:gd name="connsiteY3" fmla="*/ 39599 h 186420"/>
              <a:gd name="connsiteX4" fmla="*/ 237837 w 237837"/>
              <a:gd name="connsiteY4" fmla="*/ 139660 h 186420"/>
              <a:gd name="connsiteX5" fmla="*/ 209350 w 237837"/>
              <a:gd name="connsiteY5" fmla="*/ 177785 h 186420"/>
              <a:gd name="connsiteX6" fmla="*/ 27874 w 237837"/>
              <a:gd name="connsiteY6" fmla="*/ 186420 h 186420"/>
              <a:gd name="connsiteX7" fmla="*/ 0 w 237837"/>
              <a:gd name="connsiteY7" fmla="*/ 128624 h 186420"/>
              <a:gd name="connsiteX8" fmla="*/ 179 w 237837"/>
              <a:gd name="connsiteY8" fmla="*/ 31620 h 1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837" h="186420">
                <a:moveTo>
                  <a:pt x="179" y="31620"/>
                </a:moveTo>
                <a:cubicBezTo>
                  <a:pt x="179" y="14477"/>
                  <a:pt x="17024" y="4320"/>
                  <a:pt x="34167" y="4320"/>
                </a:cubicBezTo>
                <a:lnTo>
                  <a:pt x="194787" y="0"/>
                </a:lnTo>
                <a:cubicBezTo>
                  <a:pt x="211930" y="0"/>
                  <a:pt x="226509" y="22456"/>
                  <a:pt x="226509" y="39599"/>
                </a:cubicBezTo>
                <a:cubicBezTo>
                  <a:pt x="226509" y="80984"/>
                  <a:pt x="237837" y="98275"/>
                  <a:pt x="237837" y="139660"/>
                </a:cubicBezTo>
                <a:cubicBezTo>
                  <a:pt x="237837" y="156803"/>
                  <a:pt x="217647" y="166565"/>
                  <a:pt x="209350" y="177785"/>
                </a:cubicBezTo>
                <a:lnTo>
                  <a:pt x="27874" y="186420"/>
                </a:lnTo>
                <a:cubicBezTo>
                  <a:pt x="10731" y="186420"/>
                  <a:pt x="0" y="145767"/>
                  <a:pt x="0" y="128624"/>
                </a:cubicBezTo>
                <a:cubicBezTo>
                  <a:pt x="60" y="96289"/>
                  <a:pt x="119" y="63955"/>
                  <a:pt x="179" y="3162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0"/>
          <p:cNvSpPr/>
          <p:nvPr/>
        </p:nvSpPr>
        <p:spPr>
          <a:xfrm>
            <a:off x="1747838" y="1987550"/>
            <a:ext cx="279400" cy="182563"/>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40498 h 195693"/>
              <a:gd name="connsiteX1" fmla="*/ 31040 w 359527"/>
              <a:gd name="connsiteY1" fmla="*/ 9458 h 195693"/>
              <a:gd name="connsiteX2" fmla="*/ 305869 w 359527"/>
              <a:gd name="connsiteY2" fmla="*/ 0 h 195693"/>
              <a:gd name="connsiteX3" fmla="*/ 359527 w 359527"/>
              <a:gd name="connsiteY3" fmla="*/ 40498 h 195693"/>
              <a:gd name="connsiteX4" fmla="*/ 347732 w 359527"/>
              <a:gd name="connsiteY4" fmla="*/ 149693 h 195693"/>
              <a:gd name="connsiteX5" fmla="*/ 328487 w 359527"/>
              <a:gd name="connsiteY5" fmla="*/ 195693 h 195693"/>
              <a:gd name="connsiteX6" fmla="*/ 31040 w 359527"/>
              <a:gd name="connsiteY6" fmla="*/ 195693 h 195693"/>
              <a:gd name="connsiteX7" fmla="*/ 0 w 359527"/>
              <a:gd name="connsiteY7" fmla="*/ 164653 h 195693"/>
              <a:gd name="connsiteX8" fmla="*/ 0 w 359527"/>
              <a:gd name="connsiteY8" fmla="*/ 40498 h 195693"/>
              <a:gd name="connsiteX0" fmla="*/ 0 w 347732"/>
              <a:gd name="connsiteY0" fmla="*/ 40498 h 195693"/>
              <a:gd name="connsiteX1" fmla="*/ 31040 w 347732"/>
              <a:gd name="connsiteY1" fmla="*/ 9458 h 195693"/>
              <a:gd name="connsiteX2" fmla="*/ 305869 w 347732"/>
              <a:gd name="connsiteY2" fmla="*/ 0 h 195693"/>
              <a:gd name="connsiteX3" fmla="*/ 317130 w 347732"/>
              <a:gd name="connsiteY3" fmla="*/ 40569 h 195693"/>
              <a:gd name="connsiteX4" fmla="*/ 347732 w 347732"/>
              <a:gd name="connsiteY4" fmla="*/ 149693 h 195693"/>
              <a:gd name="connsiteX5" fmla="*/ 328487 w 347732"/>
              <a:gd name="connsiteY5" fmla="*/ 195693 h 195693"/>
              <a:gd name="connsiteX6" fmla="*/ 31040 w 347732"/>
              <a:gd name="connsiteY6" fmla="*/ 195693 h 195693"/>
              <a:gd name="connsiteX7" fmla="*/ 0 w 347732"/>
              <a:gd name="connsiteY7" fmla="*/ 164653 h 195693"/>
              <a:gd name="connsiteX8" fmla="*/ 0 w 347732"/>
              <a:gd name="connsiteY8" fmla="*/ 40498 h 195693"/>
              <a:gd name="connsiteX0" fmla="*/ 0 w 336098"/>
              <a:gd name="connsiteY0" fmla="*/ 40498 h 195693"/>
              <a:gd name="connsiteX1" fmla="*/ 31040 w 336098"/>
              <a:gd name="connsiteY1" fmla="*/ 9458 h 195693"/>
              <a:gd name="connsiteX2" fmla="*/ 305869 w 336098"/>
              <a:gd name="connsiteY2" fmla="*/ 0 h 195693"/>
              <a:gd name="connsiteX3" fmla="*/ 317130 w 336098"/>
              <a:gd name="connsiteY3" fmla="*/ 40569 h 195693"/>
              <a:gd name="connsiteX4" fmla="*/ 328458 w 336098"/>
              <a:gd name="connsiteY4" fmla="*/ 140630 h 195693"/>
              <a:gd name="connsiteX5" fmla="*/ 328487 w 336098"/>
              <a:gd name="connsiteY5" fmla="*/ 195693 h 195693"/>
              <a:gd name="connsiteX6" fmla="*/ 31040 w 336098"/>
              <a:gd name="connsiteY6" fmla="*/ 195693 h 195693"/>
              <a:gd name="connsiteX7" fmla="*/ 0 w 336098"/>
              <a:gd name="connsiteY7" fmla="*/ 164653 h 195693"/>
              <a:gd name="connsiteX8" fmla="*/ 0 w 336098"/>
              <a:gd name="connsiteY8" fmla="*/ 40498 h 195693"/>
              <a:gd name="connsiteX0" fmla="*/ 0 w 336098"/>
              <a:gd name="connsiteY0" fmla="*/ 40498 h 195693"/>
              <a:gd name="connsiteX1" fmla="*/ 124788 w 336098"/>
              <a:gd name="connsiteY1" fmla="*/ 5290 h 195693"/>
              <a:gd name="connsiteX2" fmla="*/ 305869 w 336098"/>
              <a:gd name="connsiteY2" fmla="*/ 0 h 195693"/>
              <a:gd name="connsiteX3" fmla="*/ 317130 w 336098"/>
              <a:gd name="connsiteY3" fmla="*/ 40569 h 195693"/>
              <a:gd name="connsiteX4" fmla="*/ 328458 w 336098"/>
              <a:gd name="connsiteY4" fmla="*/ 140630 h 195693"/>
              <a:gd name="connsiteX5" fmla="*/ 328487 w 336098"/>
              <a:gd name="connsiteY5" fmla="*/ 195693 h 195693"/>
              <a:gd name="connsiteX6" fmla="*/ 31040 w 336098"/>
              <a:gd name="connsiteY6" fmla="*/ 195693 h 195693"/>
              <a:gd name="connsiteX7" fmla="*/ 0 w 336098"/>
              <a:gd name="connsiteY7" fmla="*/ 164653 h 195693"/>
              <a:gd name="connsiteX8" fmla="*/ 0 w 336098"/>
              <a:gd name="connsiteY8" fmla="*/ 40498 h 195693"/>
              <a:gd name="connsiteX0" fmla="*/ 90800 w 336098"/>
              <a:gd name="connsiteY0" fmla="*/ 32590 h 195693"/>
              <a:gd name="connsiteX1" fmla="*/ 124788 w 336098"/>
              <a:gd name="connsiteY1" fmla="*/ 5290 h 195693"/>
              <a:gd name="connsiteX2" fmla="*/ 305869 w 336098"/>
              <a:gd name="connsiteY2" fmla="*/ 0 h 195693"/>
              <a:gd name="connsiteX3" fmla="*/ 317130 w 336098"/>
              <a:gd name="connsiteY3" fmla="*/ 40569 h 195693"/>
              <a:gd name="connsiteX4" fmla="*/ 328458 w 336098"/>
              <a:gd name="connsiteY4" fmla="*/ 140630 h 195693"/>
              <a:gd name="connsiteX5" fmla="*/ 328487 w 336098"/>
              <a:gd name="connsiteY5" fmla="*/ 195693 h 195693"/>
              <a:gd name="connsiteX6" fmla="*/ 31040 w 336098"/>
              <a:gd name="connsiteY6" fmla="*/ 195693 h 195693"/>
              <a:gd name="connsiteX7" fmla="*/ 0 w 336098"/>
              <a:gd name="connsiteY7" fmla="*/ 164653 h 195693"/>
              <a:gd name="connsiteX8" fmla="*/ 90800 w 336098"/>
              <a:gd name="connsiteY8" fmla="*/ 32590 h 195693"/>
              <a:gd name="connsiteX0" fmla="*/ 62258 w 307556"/>
              <a:gd name="connsiteY0" fmla="*/ 32590 h 195693"/>
              <a:gd name="connsiteX1" fmla="*/ 96246 w 307556"/>
              <a:gd name="connsiteY1" fmla="*/ 5290 h 195693"/>
              <a:gd name="connsiteX2" fmla="*/ 277327 w 307556"/>
              <a:gd name="connsiteY2" fmla="*/ 0 h 195693"/>
              <a:gd name="connsiteX3" fmla="*/ 288588 w 307556"/>
              <a:gd name="connsiteY3" fmla="*/ 40569 h 195693"/>
              <a:gd name="connsiteX4" fmla="*/ 299916 w 307556"/>
              <a:gd name="connsiteY4" fmla="*/ 140630 h 195693"/>
              <a:gd name="connsiteX5" fmla="*/ 299945 w 307556"/>
              <a:gd name="connsiteY5" fmla="*/ 195693 h 195693"/>
              <a:gd name="connsiteX6" fmla="*/ 2498 w 307556"/>
              <a:gd name="connsiteY6" fmla="*/ 195693 h 195693"/>
              <a:gd name="connsiteX7" fmla="*/ 62079 w 307556"/>
              <a:gd name="connsiteY7" fmla="*/ 129594 h 195693"/>
              <a:gd name="connsiteX8" fmla="*/ 62258 w 307556"/>
              <a:gd name="connsiteY8" fmla="*/ 32590 h 195693"/>
              <a:gd name="connsiteX0" fmla="*/ 179 w 245477"/>
              <a:gd name="connsiteY0" fmla="*/ 32590 h 195693"/>
              <a:gd name="connsiteX1" fmla="*/ 34167 w 245477"/>
              <a:gd name="connsiteY1" fmla="*/ 5290 h 195693"/>
              <a:gd name="connsiteX2" fmla="*/ 215248 w 245477"/>
              <a:gd name="connsiteY2" fmla="*/ 0 h 195693"/>
              <a:gd name="connsiteX3" fmla="*/ 226509 w 245477"/>
              <a:gd name="connsiteY3" fmla="*/ 40569 h 195693"/>
              <a:gd name="connsiteX4" fmla="*/ 237837 w 245477"/>
              <a:gd name="connsiteY4" fmla="*/ 140630 h 195693"/>
              <a:gd name="connsiteX5" fmla="*/ 237866 w 245477"/>
              <a:gd name="connsiteY5" fmla="*/ 195693 h 195693"/>
              <a:gd name="connsiteX6" fmla="*/ 27874 w 245477"/>
              <a:gd name="connsiteY6" fmla="*/ 187390 h 195693"/>
              <a:gd name="connsiteX7" fmla="*/ 0 w 245477"/>
              <a:gd name="connsiteY7" fmla="*/ 129594 h 195693"/>
              <a:gd name="connsiteX8" fmla="*/ 179 w 245477"/>
              <a:gd name="connsiteY8" fmla="*/ 32590 h 195693"/>
              <a:gd name="connsiteX0" fmla="*/ 179 w 237911"/>
              <a:gd name="connsiteY0" fmla="*/ 32590 h 187390"/>
              <a:gd name="connsiteX1" fmla="*/ 34167 w 237911"/>
              <a:gd name="connsiteY1" fmla="*/ 5290 h 187390"/>
              <a:gd name="connsiteX2" fmla="*/ 215248 w 237911"/>
              <a:gd name="connsiteY2" fmla="*/ 0 h 187390"/>
              <a:gd name="connsiteX3" fmla="*/ 226509 w 237911"/>
              <a:gd name="connsiteY3" fmla="*/ 40569 h 187390"/>
              <a:gd name="connsiteX4" fmla="*/ 237837 w 237911"/>
              <a:gd name="connsiteY4" fmla="*/ 140630 h 187390"/>
              <a:gd name="connsiteX5" fmla="*/ 222727 w 237911"/>
              <a:gd name="connsiteY5" fmla="*/ 180338 h 187390"/>
              <a:gd name="connsiteX6" fmla="*/ 27874 w 237911"/>
              <a:gd name="connsiteY6" fmla="*/ 187390 h 187390"/>
              <a:gd name="connsiteX7" fmla="*/ 0 w 237911"/>
              <a:gd name="connsiteY7" fmla="*/ 129594 h 187390"/>
              <a:gd name="connsiteX8" fmla="*/ 179 w 237911"/>
              <a:gd name="connsiteY8" fmla="*/ 32590 h 187390"/>
              <a:gd name="connsiteX0" fmla="*/ 179 w 237837"/>
              <a:gd name="connsiteY0" fmla="*/ 32590 h 187390"/>
              <a:gd name="connsiteX1" fmla="*/ 34167 w 237837"/>
              <a:gd name="connsiteY1" fmla="*/ 5290 h 187390"/>
              <a:gd name="connsiteX2" fmla="*/ 215248 w 237837"/>
              <a:gd name="connsiteY2" fmla="*/ 0 h 187390"/>
              <a:gd name="connsiteX3" fmla="*/ 226509 w 237837"/>
              <a:gd name="connsiteY3" fmla="*/ 40569 h 187390"/>
              <a:gd name="connsiteX4" fmla="*/ 237837 w 237837"/>
              <a:gd name="connsiteY4" fmla="*/ 140630 h 187390"/>
              <a:gd name="connsiteX5" fmla="*/ 222727 w 237837"/>
              <a:gd name="connsiteY5" fmla="*/ 180338 h 187390"/>
              <a:gd name="connsiteX6" fmla="*/ 27874 w 237837"/>
              <a:gd name="connsiteY6" fmla="*/ 187390 h 187390"/>
              <a:gd name="connsiteX7" fmla="*/ 0 w 237837"/>
              <a:gd name="connsiteY7" fmla="*/ 129594 h 187390"/>
              <a:gd name="connsiteX8" fmla="*/ 179 w 237837"/>
              <a:gd name="connsiteY8" fmla="*/ 32590 h 187390"/>
              <a:gd name="connsiteX0" fmla="*/ 179 w 237837"/>
              <a:gd name="connsiteY0" fmla="*/ 31620 h 186420"/>
              <a:gd name="connsiteX1" fmla="*/ 34167 w 237837"/>
              <a:gd name="connsiteY1" fmla="*/ 4320 h 186420"/>
              <a:gd name="connsiteX2" fmla="*/ 194787 w 237837"/>
              <a:gd name="connsiteY2" fmla="*/ 0 h 186420"/>
              <a:gd name="connsiteX3" fmla="*/ 226509 w 237837"/>
              <a:gd name="connsiteY3" fmla="*/ 39599 h 186420"/>
              <a:gd name="connsiteX4" fmla="*/ 237837 w 237837"/>
              <a:gd name="connsiteY4" fmla="*/ 139660 h 186420"/>
              <a:gd name="connsiteX5" fmla="*/ 222727 w 237837"/>
              <a:gd name="connsiteY5" fmla="*/ 179368 h 186420"/>
              <a:gd name="connsiteX6" fmla="*/ 27874 w 237837"/>
              <a:gd name="connsiteY6" fmla="*/ 186420 h 186420"/>
              <a:gd name="connsiteX7" fmla="*/ 0 w 237837"/>
              <a:gd name="connsiteY7" fmla="*/ 128624 h 186420"/>
              <a:gd name="connsiteX8" fmla="*/ 179 w 237837"/>
              <a:gd name="connsiteY8" fmla="*/ 31620 h 186420"/>
              <a:gd name="connsiteX0" fmla="*/ 179 w 237837"/>
              <a:gd name="connsiteY0" fmla="*/ 31620 h 186420"/>
              <a:gd name="connsiteX1" fmla="*/ 34167 w 237837"/>
              <a:gd name="connsiteY1" fmla="*/ 4320 h 186420"/>
              <a:gd name="connsiteX2" fmla="*/ 194787 w 237837"/>
              <a:gd name="connsiteY2" fmla="*/ 0 h 186420"/>
              <a:gd name="connsiteX3" fmla="*/ 226509 w 237837"/>
              <a:gd name="connsiteY3" fmla="*/ 39599 h 186420"/>
              <a:gd name="connsiteX4" fmla="*/ 237837 w 237837"/>
              <a:gd name="connsiteY4" fmla="*/ 139660 h 186420"/>
              <a:gd name="connsiteX5" fmla="*/ 209350 w 237837"/>
              <a:gd name="connsiteY5" fmla="*/ 177785 h 186420"/>
              <a:gd name="connsiteX6" fmla="*/ 27874 w 237837"/>
              <a:gd name="connsiteY6" fmla="*/ 186420 h 186420"/>
              <a:gd name="connsiteX7" fmla="*/ 0 w 237837"/>
              <a:gd name="connsiteY7" fmla="*/ 128624 h 186420"/>
              <a:gd name="connsiteX8" fmla="*/ 179 w 237837"/>
              <a:gd name="connsiteY8" fmla="*/ 31620 h 186420"/>
              <a:gd name="connsiteX0" fmla="*/ 179 w 271753"/>
              <a:gd name="connsiteY0" fmla="*/ 31620 h 186420"/>
              <a:gd name="connsiteX1" fmla="*/ 34167 w 271753"/>
              <a:gd name="connsiteY1" fmla="*/ 4320 h 186420"/>
              <a:gd name="connsiteX2" fmla="*/ 194787 w 271753"/>
              <a:gd name="connsiteY2" fmla="*/ 0 h 186420"/>
              <a:gd name="connsiteX3" fmla="*/ 271753 w 271753"/>
              <a:gd name="connsiteY3" fmla="*/ 39599 h 186420"/>
              <a:gd name="connsiteX4" fmla="*/ 237837 w 271753"/>
              <a:gd name="connsiteY4" fmla="*/ 139660 h 186420"/>
              <a:gd name="connsiteX5" fmla="*/ 209350 w 271753"/>
              <a:gd name="connsiteY5" fmla="*/ 177785 h 186420"/>
              <a:gd name="connsiteX6" fmla="*/ 27874 w 271753"/>
              <a:gd name="connsiteY6" fmla="*/ 186420 h 186420"/>
              <a:gd name="connsiteX7" fmla="*/ 0 w 271753"/>
              <a:gd name="connsiteY7" fmla="*/ 128624 h 186420"/>
              <a:gd name="connsiteX8" fmla="*/ 179 w 271753"/>
              <a:gd name="connsiteY8" fmla="*/ 31620 h 186420"/>
              <a:gd name="connsiteX0" fmla="*/ 179 w 271753"/>
              <a:gd name="connsiteY0" fmla="*/ 31620 h 186420"/>
              <a:gd name="connsiteX1" fmla="*/ 34167 w 271753"/>
              <a:gd name="connsiteY1" fmla="*/ 4320 h 186420"/>
              <a:gd name="connsiteX2" fmla="*/ 194787 w 271753"/>
              <a:gd name="connsiteY2" fmla="*/ 0 h 186420"/>
              <a:gd name="connsiteX3" fmla="*/ 271753 w 271753"/>
              <a:gd name="connsiteY3" fmla="*/ 39599 h 186420"/>
              <a:gd name="connsiteX4" fmla="*/ 268793 w 271753"/>
              <a:gd name="connsiteY4" fmla="*/ 142041 h 186420"/>
              <a:gd name="connsiteX5" fmla="*/ 209350 w 271753"/>
              <a:gd name="connsiteY5" fmla="*/ 177785 h 186420"/>
              <a:gd name="connsiteX6" fmla="*/ 27874 w 271753"/>
              <a:gd name="connsiteY6" fmla="*/ 186420 h 186420"/>
              <a:gd name="connsiteX7" fmla="*/ 0 w 271753"/>
              <a:gd name="connsiteY7" fmla="*/ 128624 h 186420"/>
              <a:gd name="connsiteX8" fmla="*/ 179 w 271753"/>
              <a:gd name="connsiteY8" fmla="*/ 31620 h 186420"/>
              <a:gd name="connsiteX0" fmla="*/ 179 w 271753"/>
              <a:gd name="connsiteY0" fmla="*/ 31620 h 186420"/>
              <a:gd name="connsiteX1" fmla="*/ 34167 w 271753"/>
              <a:gd name="connsiteY1" fmla="*/ 4320 h 186420"/>
              <a:gd name="connsiteX2" fmla="*/ 194787 w 271753"/>
              <a:gd name="connsiteY2" fmla="*/ 0 h 186420"/>
              <a:gd name="connsiteX3" fmla="*/ 271753 w 271753"/>
              <a:gd name="connsiteY3" fmla="*/ 39599 h 186420"/>
              <a:gd name="connsiteX4" fmla="*/ 268793 w 271753"/>
              <a:gd name="connsiteY4" fmla="*/ 142041 h 186420"/>
              <a:gd name="connsiteX5" fmla="*/ 240306 w 271753"/>
              <a:gd name="connsiteY5" fmla="*/ 175403 h 186420"/>
              <a:gd name="connsiteX6" fmla="*/ 27874 w 271753"/>
              <a:gd name="connsiteY6" fmla="*/ 186420 h 186420"/>
              <a:gd name="connsiteX7" fmla="*/ 0 w 271753"/>
              <a:gd name="connsiteY7" fmla="*/ 128624 h 186420"/>
              <a:gd name="connsiteX8" fmla="*/ 179 w 271753"/>
              <a:gd name="connsiteY8" fmla="*/ 31620 h 186420"/>
              <a:gd name="connsiteX0" fmla="*/ 179 w 271753"/>
              <a:gd name="connsiteY0" fmla="*/ 31620 h 186420"/>
              <a:gd name="connsiteX1" fmla="*/ 34167 w 271753"/>
              <a:gd name="connsiteY1" fmla="*/ 4320 h 186420"/>
              <a:gd name="connsiteX2" fmla="*/ 240031 w 271753"/>
              <a:gd name="connsiteY2" fmla="*/ 0 h 186420"/>
              <a:gd name="connsiteX3" fmla="*/ 271753 w 271753"/>
              <a:gd name="connsiteY3" fmla="*/ 39599 h 186420"/>
              <a:gd name="connsiteX4" fmla="*/ 268793 w 271753"/>
              <a:gd name="connsiteY4" fmla="*/ 142041 h 186420"/>
              <a:gd name="connsiteX5" fmla="*/ 240306 w 271753"/>
              <a:gd name="connsiteY5" fmla="*/ 175403 h 186420"/>
              <a:gd name="connsiteX6" fmla="*/ 27874 w 271753"/>
              <a:gd name="connsiteY6" fmla="*/ 186420 h 186420"/>
              <a:gd name="connsiteX7" fmla="*/ 0 w 271753"/>
              <a:gd name="connsiteY7" fmla="*/ 128624 h 186420"/>
              <a:gd name="connsiteX8" fmla="*/ 179 w 271753"/>
              <a:gd name="connsiteY8" fmla="*/ 31620 h 186420"/>
              <a:gd name="connsiteX0" fmla="*/ 2 w 271576"/>
              <a:gd name="connsiteY0" fmla="*/ 31620 h 186420"/>
              <a:gd name="connsiteX1" fmla="*/ 33990 w 271576"/>
              <a:gd name="connsiteY1" fmla="*/ 4320 h 186420"/>
              <a:gd name="connsiteX2" fmla="*/ 239854 w 271576"/>
              <a:gd name="connsiteY2" fmla="*/ 0 h 186420"/>
              <a:gd name="connsiteX3" fmla="*/ 271576 w 271576"/>
              <a:gd name="connsiteY3" fmla="*/ 39599 h 186420"/>
              <a:gd name="connsiteX4" fmla="*/ 268616 w 271576"/>
              <a:gd name="connsiteY4" fmla="*/ 142041 h 186420"/>
              <a:gd name="connsiteX5" fmla="*/ 240129 w 271576"/>
              <a:gd name="connsiteY5" fmla="*/ 175403 h 186420"/>
              <a:gd name="connsiteX6" fmla="*/ 27697 w 271576"/>
              <a:gd name="connsiteY6" fmla="*/ 186420 h 186420"/>
              <a:gd name="connsiteX7" fmla="*/ 2204 w 271576"/>
              <a:gd name="connsiteY7" fmla="*/ 157199 h 186420"/>
              <a:gd name="connsiteX8" fmla="*/ 2 w 271576"/>
              <a:gd name="connsiteY8" fmla="*/ 31620 h 186420"/>
              <a:gd name="connsiteX0" fmla="*/ 2 w 278720"/>
              <a:gd name="connsiteY0" fmla="*/ 31620 h 186420"/>
              <a:gd name="connsiteX1" fmla="*/ 33990 w 278720"/>
              <a:gd name="connsiteY1" fmla="*/ 4320 h 186420"/>
              <a:gd name="connsiteX2" fmla="*/ 239854 w 278720"/>
              <a:gd name="connsiteY2" fmla="*/ 0 h 186420"/>
              <a:gd name="connsiteX3" fmla="*/ 278720 w 278720"/>
              <a:gd name="connsiteY3" fmla="*/ 39599 h 186420"/>
              <a:gd name="connsiteX4" fmla="*/ 268616 w 278720"/>
              <a:gd name="connsiteY4" fmla="*/ 142041 h 186420"/>
              <a:gd name="connsiteX5" fmla="*/ 240129 w 278720"/>
              <a:gd name="connsiteY5" fmla="*/ 175403 h 186420"/>
              <a:gd name="connsiteX6" fmla="*/ 27697 w 278720"/>
              <a:gd name="connsiteY6" fmla="*/ 186420 h 186420"/>
              <a:gd name="connsiteX7" fmla="*/ 2204 w 278720"/>
              <a:gd name="connsiteY7" fmla="*/ 157199 h 186420"/>
              <a:gd name="connsiteX8" fmla="*/ 2 w 278720"/>
              <a:gd name="connsiteY8" fmla="*/ 31620 h 186420"/>
              <a:gd name="connsiteX0" fmla="*/ 2 w 278720"/>
              <a:gd name="connsiteY0" fmla="*/ 27300 h 182100"/>
              <a:gd name="connsiteX1" fmla="*/ 33990 w 278720"/>
              <a:gd name="connsiteY1" fmla="*/ 0 h 182100"/>
              <a:gd name="connsiteX2" fmla="*/ 258904 w 278720"/>
              <a:gd name="connsiteY2" fmla="*/ 443 h 182100"/>
              <a:gd name="connsiteX3" fmla="*/ 278720 w 278720"/>
              <a:gd name="connsiteY3" fmla="*/ 35279 h 182100"/>
              <a:gd name="connsiteX4" fmla="*/ 268616 w 278720"/>
              <a:gd name="connsiteY4" fmla="*/ 137721 h 182100"/>
              <a:gd name="connsiteX5" fmla="*/ 240129 w 278720"/>
              <a:gd name="connsiteY5" fmla="*/ 171083 h 182100"/>
              <a:gd name="connsiteX6" fmla="*/ 27697 w 278720"/>
              <a:gd name="connsiteY6" fmla="*/ 182100 h 182100"/>
              <a:gd name="connsiteX7" fmla="*/ 2204 w 278720"/>
              <a:gd name="connsiteY7" fmla="*/ 152879 h 182100"/>
              <a:gd name="connsiteX8" fmla="*/ 2 w 278720"/>
              <a:gd name="connsiteY8" fmla="*/ 27300 h 18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20" h="182100">
                <a:moveTo>
                  <a:pt x="2" y="27300"/>
                </a:moveTo>
                <a:cubicBezTo>
                  <a:pt x="2" y="10157"/>
                  <a:pt x="16847" y="0"/>
                  <a:pt x="33990" y="0"/>
                </a:cubicBezTo>
                <a:lnTo>
                  <a:pt x="258904" y="443"/>
                </a:lnTo>
                <a:cubicBezTo>
                  <a:pt x="276047" y="443"/>
                  <a:pt x="278720" y="18136"/>
                  <a:pt x="278720" y="35279"/>
                </a:cubicBezTo>
                <a:cubicBezTo>
                  <a:pt x="278720" y="76664"/>
                  <a:pt x="268616" y="96336"/>
                  <a:pt x="268616" y="137721"/>
                </a:cubicBezTo>
                <a:cubicBezTo>
                  <a:pt x="268616" y="154864"/>
                  <a:pt x="248426" y="159863"/>
                  <a:pt x="240129" y="171083"/>
                </a:cubicBezTo>
                <a:lnTo>
                  <a:pt x="27697" y="182100"/>
                </a:lnTo>
                <a:cubicBezTo>
                  <a:pt x="10554" y="182100"/>
                  <a:pt x="2204" y="170022"/>
                  <a:pt x="2204" y="152879"/>
                </a:cubicBezTo>
                <a:cubicBezTo>
                  <a:pt x="2264" y="120544"/>
                  <a:pt x="-58" y="59635"/>
                  <a:pt x="2" y="2730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0"/>
          <p:cNvSpPr/>
          <p:nvPr/>
        </p:nvSpPr>
        <p:spPr>
          <a:xfrm rot="18495131">
            <a:off x="2524125" y="2960688"/>
            <a:ext cx="331787" cy="185738"/>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8163 w 367690"/>
              <a:gd name="connsiteY0" fmla="*/ 31040 h 186235"/>
              <a:gd name="connsiteX1" fmla="*/ 39203 w 367690"/>
              <a:gd name="connsiteY1" fmla="*/ 0 h 186235"/>
              <a:gd name="connsiteX2" fmla="*/ 336650 w 367690"/>
              <a:gd name="connsiteY2" fmla="*/ 0 h 186235"/>
              <a:gd name="connsiteX3" fmla="*/ 367690 w 367690"/>
              <a:gd name="connsiteY3" fmla="*/ 31040 h 186235"/>
              <a:gd name="connsiteX4" fmla="*/ 355895 w 367690"/>
              <a:gd name="connsiteY4" fmla="*/ 140235 h 186235"/>
              <a:gd name="connsiteX5" fmla="*/ 336650 w 367690"/>
              <a:gd name="connsiteY5" fmla="*/ 186235 h 186235"/>
              <a:gd name="connsiteX6" fmla="*/ 39203 w 367690"/>
              <a:gd name="connsiteY6" fmla="*/ 186235 h 186235"/>
              <a:gd name="connsiteX7" fmla="*/ 0 w 367690"/>
              <a:gd name="connsiteY7" fmla="*/ 152534 h 186235"/>
              <a:gd name="connsiteX8" fmla="*/ 8163 w 367690"/>
              <a:gd name="connsiteY8" fmla="*/ 31040 h 186235"/>
              <a:gd name="connsiteX0" fmla="*/ 0 w 369956"/>
              <a:gd name="connsiteY0" fmla="*/ 33197 h 186235"/>
              <a:gd name="connsiteX1" fmla="*/ 41469 w 369956"/>
              <a:gd name="connsiteY1" fmla="*/ 0 h 186235"/>
              <a:gd name="connsiteX2" fmla="*/ 338916 w 369956"/>
              <a:gd name="connsiteY2" fmla="*/ 0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69956"/>
              <a:gd name="connsiteY0" fmla="*/ 33197 h 186235"/>
              <a:gd name="connsiteX1" fmla="*/ 41469 w 369956"/>
              <a:gd name="connsiteY1" fmla="*/ 0 h 186235"/>
              <a:gd name="connsiteX2" fmla="*/ 284221 w 369956"/>
              <a:gd name="connsiteY2" fmla="*/ 3702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58161"/>
              <a:gd name="connsiteY0" fmla="*/ 33197 h 186235"/>
              <a:gd name="connsiteX1" fmla="*/ 41469 w 358161"/>
              <a:gd name="connsiteY1" fmla="*/ 0 h 186235"/>
              <a:gd name="connsiteX2" fmla="*/ 284221 w 358161"/>
              <a:gd name="connsiteY2" fmla="*/ 3702 h 186235"/>
              <a:gd name="connsiteX3" fmla="*/ 318893 w 358161"/>
              <a:gd name="connsiteY3" fmla="*/ 47040 h 186235"/>
              <a:gd name="connsiteX4" fmla="*/ 358161 w 358161"/>
              <a:gd name="connsiteY4" fmla="*/ 140235 h 186235"/>
              <a:gd name="connsiteX5" fmla="*/ 338916 w 358161"/>
              <a:gd name="connsiteY5" fmla="*/ 186235 h 186235"/>
              <a:gd name="connsiteX6" fmla="*/ 41469 w 358161"/>
              <a:gd name="connsiteY6" fmla="*/ 186235 h 186235"/>
              <a:gd name="connsiteX7" fmla="*/ 2266 w 358161"/>
              <a:gd name="connsiteY7" fmla="*/ 152534 h 186235"/>
              <a:gd name="connsiteX8" fmla="*/ 0 w 358161"/>
              <a:gd name="connsiteY8" fmla="*/ 33197 h 186235"/>
              <a:gd name="connsiteX0" fmla="*/ 0 w 344806"/>
              <a:gd name="connsiteY0" fmla="*/ 33197 h 186235"/>
              <a:gd name="connsiteX1" fmla="*/ 41469 w 344806"/>
              <a:gd name="connsiteY1" fmla="*/ 0 h 186235"/>
              <a:gd name="connsiteX2" fmla="*/ 284221 w 344806"/>
              <a:gd name="connsiteY2" fmla="*/ 3702 h 186235"/>
              <a:gd name="connsiteX3" fmla="*/ 318893 w 344806"/>
              <a:gd name="connsiteY3" fmla="*/ 47040 h 186235"/>
              <a:gd name="connsiteX4" fmla="*/ 330329 w 344806"/>
              <a:gd name="connsiteY4" fmla="*/ 131856 h 186235"/>
              <a:gd name="connsiteX5" fmla="*/ 338916 w 344806"/>
              <a:gd name="connsiteY5" fmla="*/ 186235 h 186235"/>
              <a:gd name="connsiteX6" fmla="*/ 41469 w 344806"/>
              <a:gd name="connsiteY6" fmla="*/ 186235 h 186235"/>
              <a:gd name="connsiteX7" fmla="*/ 2266 w 344806"/>
              <a:gd name="connsiteY7" fmla="*/ 152534 h 186235"/>
              <a:gd name="connsiteX8" fmla="*/ 0 w 344806"/>
              <a:gd name="connsiteY8" fmla="*/ 33197 h 186235"/>
              <a:gd name="connsiteX0" fmla="*/ 0 w 336895"/>
              <a:gd name="connsiteY0" fmla="*/ 33197 h 186235"/>
              <a:gd name="connsiteX1" fmla="*/ 41469 w 336895"/>
              <a:gd name="connsiteY1" fmla="*/ 0 h 186235"/>
              <a:gd name="connsiteX2" fmla="*/ 284221 w 336895"/>
              <a:gd name="connsiteY2" fmla="*/ 3702 h 186235"/>
              <a:gd name="connsiteX3" fmla="*/ 318893 w 336895"/>
              <a:gd name="connsiteY3" fmla="*/ 47040 h 186235"/>
              <a:gd name="connsiteX4" fmla="*/ 330329 w 336895"/>
              <a:gd name="connsiteY4" fmla="*/ 131856 h 186235"/>
              <a:gd name="connsiteX5" fmla="*/ 328883 w 336895"/>
              <a:gd name="connsiteY5" fmla="*/ 185049 h 186235"/>
              <a:gd name="connsiteX6" fmla="*/ 41469 w 336895"/>
              <a:gd name="connsiteY6" fmla="*/ 186235 h 186235"/>
              <a:gd name="connsiteX7" fmla="*/ 2266 w 336895"/>
              <a:gd name="connsiteY7" fmla="*/ 152534 h 186235"/>
              <a:gd name="connsiteX8" fmla="*/ 0 w 336895"/>
              <a:gd name="connsiteY8" fmla="*/ 33197 h 186235"/>
              <a:gd name="connsiteX0" fmla="*/ 0 w 330808"/>
              <a:gd name="connsiteY0" fmla="*/ 33197 h 186235"/>
              <a:gd name="connsiteX1" fmla="*/ 41469 w 330808"/>
              <a:gd name="connsiteY1" fmla="*/ 0 h 186235"/>
              <a:gd name="connsiteX2" fmla="*/ 284221 w 330808"/>
              <a:gd name="connsiteY2" fmla="*/ 3702 h 186235"/>
              <a:gd name="connsiteX3" fmla="*/ 318893 w 330808"/>
              <a:gd name="connsiteY3" fmla="*/ 47040 h 186235"/>
              <a:gd name="connsiteX4" fmla="*/ 330329 w 330808"/>
              <a:gd name="connsiteY4" fmla="*/ 131856 h 186235"/>
              <a:gd name="connsiteX5" fmla="*/ 317483 w 330808"/>
              <a:gd name="connsiteY5" fmla="*/ 166745 h 186235"/>
              <a:gd name="connsiteX6" fmla="*/ 41469 w 330808"/>
              <a:gd name="connsiteY6" fmla="*/ 186235 h 186235"/>
              <a:gd name="connsiteX7" fmla="*/ 2266 w 330808"/>
              <a:gd name="connsiteY7" fmla="*/ 152534 h 186235"/>
              <a:gd name="connsiteX8" fmla="*/ 0 w 330808"/>
              <a:gd name="connsiteY8" fmla="*/ 33197 h 18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808" h="186235">
                <a:moveTo>
                  <a:pt x="0" y="33197"/>
                </a:moveTo>
                <a:cubicBezTo>
                  <a:pt x="0" y="16054"/>
                  <a:pt x="24326" y="0"/>
                  <a:pt x="41469" y="0"/>
                </a:cubicBezTo>
                <a:lnTo>
                  <a:pt x="284221" y="3702"/>
                </a:lnTo>
                <a:cubicBezTo>
                  <a:pt x="301364" y="3702"/>
                  <a:pt x="318893" y="29897"/>
                  <a:pt x="318893" y="47040"/>
                </a:cubicBezTo>
                <a:cubicBezTo>
                  <a:pt x="318893" y="88425"/>
                  <a:pt x="330329" y="90471"/>
                  <a:pt x="330329" y="131856"/>
                </a:cubicBezTo>
                <a:cubicBezTo>
                  <a:pt x="330329" y="148999"/>
                  <a:pt x="334626" y="166745"/>
                  <a:pt x="317483" y="166745"/>
                </a:cubicBezTo>
                <a:lnTo>
                  <a:pt x="41469" y="186235"/>
                </a:lnTo>
                <a:cubicBezTo>
                  <a:pt x="24326" y="186235"/>
                  <a:pt x="2266" y="169677"/>
                  <a:pt x="2266" y="152534"/>
                </a:cubicBezTo>
                <a:cubicBezTo>
                  <a:pt x="1511" y="112755"/>
                  <a:pt x="755" y="72976"/>
                  <a:pt x="0" y="33197"/>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ounded Rectangle 10"/>
          <p:cNvSpPr/>
          <p:nvPr/>
        </p:nvSpPr>
        <p:spPr>
          <a:xfrm rot="21127421">
            <a:off x="1619250" y="3370263"/>
            <a:ext cx="376238" cy="185737"/>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8163 w 367690"/>
              <a:gd name="connsiteY0" fmla="*/ 31040 h 186235"/>
              <a:gd name="connsiteX1" fmla="*/ 39203 w 367690"/>
              <a:gd name="connsiteY1" fmla="*/ 0 h 186235"/>
              <a:gd name="connsiteX2" fmla="*/ 336650 w 367690"/>
              <a:gd name="connsiteY2" fmla="*/ 0 h 186235"/>
              <a:gd name="connsiteX3" fmla="*/ 367690 w 367690"/>
              <a:gd name="connsiteY3" fmla="*/ 31040 h 186235"/>
              <a:gd name="connsiteX4" fmla="*/ 355895 w 367690"/>
              <a:gd name="connsiteY4" fmla="*/ 140235 h 186235"/>
              <a:gd name="connsiteX5" fmla="*/ 336650 w 367690"/>
              <a:gd name="connsiteY5" fmla="*/ 186235 h 186235"/>
              <a:gd name="connsiteX6" fmla="*/ 39203 w 367690"/>
              <a:gd name="connsiteY6" fmla="*/ 186235 h 186235"/>
              <a:gd name="connsiteX7" fmla="*/ 0 w 367690"/>
              <a:gd name="connsiteY7" fmla="*/ 152534 h 186235"/>
              <a:gd name="connsiteX8" fmla="*/ 8163 w 367690"/>
              <a:gd name="connsiteY8" fmla="*/ 31040 h 186235"/>
              <a:gd name="connsiteX0" fmla="*/ 0 w 369956"/>
              <a:gd name="connsiteY0" fmla="*/ 33197 h 186235"/>
              <a:gd name="connsiteX1" fmla="*/ 41469 w 369956"/>
              <a:gd name="connsiteY1" fmla="*/ 0 h 186235"/>
              <a:gd name="connsiteX2" fmla="*/ 338916 w 369956"/>
              <a:gd name="connsiteY2" fmla="*/ 0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69956"/>
              <a:gd name="connsiteY0" fmla="*/ 33197 h 186235"/>
              <a:gd name="connsiteX1" fmla="*/ 41469 w 369956"/>
              <a:gd name="connsiteY1" fmla="*/ 0 h 186235"/>
              <a:gd name="connsiteX2" fmla="*/ 284221 w 369956"/>
              <a:gd name="connsiteY2" fmla="*/ 3702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58161"/>
              <a:gd name="connsiteY0" fmla="*/ 33197 h 186235"/>
              <a:gd name="connsiteX1" fmla="*/ 41469 w 358161"/>
              <a:gd name="connsiteY1" fmla="*/ 0 h 186235"/>
              <a:gd name="connsiteX2" fmla="*/ 284221 w 358161"/>
              <a:gd name="connsiteY2" fmla="*/ 3702 h 186235"/>
              <a:gd name="connsiteX3" fmla="*/ 318893 w 358161"/>
              <a:gd name="connsiteY3" fmla="*/ 47040 h 186235"/>
              <a:gd name="connsiteX4" fmla="*/ 358161 w 358161"/>
              <a:gd name="connsiteY4" fmla="*/ 140235 h 186235"/>
              <a:gd name="connsiteX5" fmla="*/ 338916 w 358161"/>
              <a:gd name="connsiteY5" fmla="*/ 186235 h 186235"/>
              <a:gd name="connsiteX6" fmla="*/ 41469 w 358161"/>
              <a:gd name="connsiteY6" fmla="*/ 186235 h 186235"/>
              <a:gd name="connsiteX7" fmla="*/ 2266 w 358161"/>
              <a:gd name="connsiteY7" fmla="*/ 152534 h 186235"/>
              <a:gd name="connsiteX8" fmla="*/ 0 w 358161"/>
              <a:gd name="connsiteY8" fmla="*/ 33197 h 186235"/>
              <a:gd name="connsiteX0" fmla="*/ 0 w 344806"/>
              <a:gd name="connsiteY0" fmla="*/ 33197 h 186235"/>
              <a:gd name="connsiteX1" fmla="*/ 41469 w 344806"/>
              <a:gd name="connsiteY1" fmla="*/ 0 h 186235"/>
              <a:gd name="connsiteX2" fmla="*/ 284221 w 344806"/>
              <a:gd name="connsiteY2" fmla="*/ 3702 h 186235"/>
              <a:gd name="connsiteX3" fmla="*/ 318893 w 344806"/>
              <a:gd name="connsiteY3" fmla="*/ 47040 h 186235"/>
              <a:gd name="connsiteX4" fmla="*/ 330329 w 344806"/>
              <a:gd name="connsiteY4" fmla="*/ 131856 h 186235"/>
              <a:gd name="connsiteX5" fmla="*/ 338916 w 344806"/>
              <a:gd name="connsiteY5" fmla="*/ 186235 h 186235"/>
              <a:gd name="connsiteX6" fmla="*/ 41469 w 344806"/>
              <a:gd name="connsiteY6" fmla="*/ 186235 h 186235"/>
              <a:gd name="connsiteX7" fmla="*/ 2266 w 344806"/>
              <a:gd name="connsiteY7" fmla="*/ 152534 h 186235"/>
              <a:gd name="connsiteX8" fmla="*/ 0 w 344806"/>
              <a:gd name="connsiteY8" fmla="*/ 33197 h 186235"/>
              <a:gd name="connsiteX0" fmla="*/ 0 w 336895"/>
              <a:gd name="connsiteY0" fmla="*/ 33197 h 186235"/>
              <a:gd name="connsiteX1" fmla="*/ 41469 w 336895"/>
              <a:gd name="connsiteY1" fmla="*/ 0 h 186235"/>
              <a:gd name="connsiteX2" fmla="*/ 284221 w 336895"/>
              <a:gd name="connsiteY2" fmla="*/ 3702 h 186235"/>
              <a:gd name="connsiteX3" fmla="*/ 318893 w 336895"/>
              <a:gd name="connsiteY3" fmla="*/ 47040 h 186235"/>
              <a:gd name="connsiteX4" fmla="*/ 330329 w 336895"/>
              <a:gd name="connsiteY4" fmla="*/ 131856 h 186235"/>
              <a:gd name="connsiteX5" fmla="*/ 328883 w 336895"/>
              <a:gd name="connsiteY5" fmla="*/ 185049 h 186235"/>
              <a:gd name="connsiteX6" fmla="*/ 41469 w 336895"/>
              <a:gd name="connsiteY6" fmla="*/ 186235 h 186235"/>
              <a:gd name="connsiteX7" fmla="*/ 2266 w 336895"/>
              <a:gd name="connsiteY7" fmla="*/ 152534 h 186235"/>
              <a:gd name="connsiteX8" fmla="*/ 0 w 336895"/>
              <a:gd name="connsiteY8" fmla="*/ 33197 h 186235"/>
              <a:gd name="connsiteX0" fmla="*/ 0 w 330808"/>
              <a:gd name="connsiteY0" fmla="*/ 33197 h 186235"/>
              <a:gd name="connsiteX1" fmla="*/ 41469 w 330808"/>
              <a:gd name="connsiteY1" fmla="*/ 0 h 186235"/>
              <a:gd name="connsiteX2" fmla="*/ 284221 w 330808"/>
              <a:gd name="connsiteY2" fmla="*/ 3702 h 186235"/>
              <a:gd name="connsiteX3" fmla="*/ 318893 w 330808"/>
              <a:gd name="connsiteY3" fmla="*/ 47040 h 186235"/>
              <a:gd name="connsiteX4" fmla="*/ 330329 w 330808"/>
              <a:gd name="connsiteY4" fmla="*/ 131856 h 186235"/>
              <a:gd name="connsiteX5" fmla="*/ 317483 w 330808"/>
              <a:gd name="connsiteY5" fmla="*/ 166745 h 186235"/>
              <a:gd name="connsiteX6" fmla="*/ 41469 w 330808"/>
              <a:gd name="connsiteY6" fmla="*/ 186235 h 186235"/>
              <a:gd name="connsiteX7" fmla="*/ 2266 w 330808"/>
              <a:gd name="connsiteY7" fmla="*/ 152534 h 186235"/>
              <a:gd name="connsiteX8" fmla="*/ 0 w 330808"/>
              <a:gd name="connsiteY8" fmla="*/ 33197 h 186235"/>
              <a:gd name="connsiteX0" fmla="*/ 17279 w 348087"/>
              <a:gd name="connsiteY0" fmla="*/ 33197 h 186235"/>
              <a:gd name="connsiteX1" fmla="*/ 58748 w 348087"/>
              <a:gd name="connsiteY1" fmla="*/ 0 h 186235"/>
              <a:gd name="connsiteX2" fmla="*/ 301500 w 348087"/>
              <a:gd name="connsiteY2" fmla="*/ 3702 h 186235"/>
              <a:gd name="connsiteX3" fmla="*/ 336172 w 348087"/>
              <a:gd name="connsiteY3" fmla="*/ 47040 h 186235"/>
              <a:gd name="connsiteX4" fmla="*/ 347608 w 348087"/>
              <a:gd name="connsiteY4" fmla="*/ 131856 h 186235"/>
              <a:gd name="connsiteX5" fmla="*/ 334762 w 348087"/>
              <a:gd name="connsiteY5" fmla="*/ 166745 h 186235"/>
              <a:gd name="connsiteX6" fmla="*/ 58748 w 348087"/>
              <a:gd name="connsiteY6" fmla="*/ 186235 h 186235"/>
              <a:gd name="connsiteX7" fmla="*/ 22 w 348087"/>
              <a:gd name="connsiteY7" fmla="*/ 154640 h 186235"/>
              <a:gd name="connsiteX8" fmla="*/ 17279 w 348087"/>
              <a:gd name="connsiteY8" fmla="*/ 33197 h 186235"/>
              <a:gd name="connsiteX0" fmla="*/ 0 w 350331"/>
              <a:gd name="connsiteY0" fmla="*/ 35304 h 186235"/>
              <a:gd name="connsiteX1" fmla="*/ 60992 w 350331"/>
              <a:gd name="connsiteY1" fmla="*/ 0 h 186235"/>
              <a:gd name="connsiteX2" fmla="*/ 303744 w 350331"/>
              <a:gd name="connsiteY2" fmla="*/ 3702 h 186235"/>
              <a:gd name="connsiteX3" fmla="*/ 338416 w 350331"/>
              <a:gd name="connsiteY3" fmla="*/ 47040 h 186235"/>
              <a:gd name="connsiteX4" fmla="*/ 349852 w 350331"/>
              <a:gd name="connsiteY4" fmla="*/ 131856 h 186235"/>
              <a:gd name="connsiteX5" fmla="*/ 337006 w 350331"/>
              <a:gd name="connsiteY5" fmla="*/ 166745 h 186235"/>
              <a:gd name="connsiteX6" fmla="*/ 60992 w 350331"/>
              <a:gd name="connsiteY6" fmla="*/ 186235 h 186235"/>
              <a:gd name="connsiteX7" fmla="*/ 2266 w 350331"/>
              <a:gd name="connsiteY7" fmla="*/ 154640 h 186235"/>
              <a:gd name="connsiteX8" fmla="*/ 0 w 350331"/>
              <a:gd name="connsiteY8" fmla="*/ 35304 h 186235"/>
              <a:gd name="connsiteX0" fmla="*/ 0 w 361277"/>
              <a:gd name="connsiteY0" fmla="*/ 35304 h 186235"/>
              <a:gd name="connsiteX1" fmla="*/ 60992 w 361277"/>
              <a:gd name="connsiteY1" fmla="*/ 0 h 186235"/>
              <a:gd name="connsiteX2" fmla="*/ 303744 w 361277"/>
              <a:gd name="connsiteY2" fmla="*/ 3702 h 186235"/>
              <a:gd name="connsiteX3" fmla="*/ 361277 w 361277"/>
              <a:gd name="connsiteY3" fmla="*/ 38182 h 186235"/>
              <a:gd name="connsiteX4" fmla="*/ 349852 w 361277"/>
              <a:gd name="connsiteY4" fmla="*/ 131856 h 186235"/>
              <a:gd name="connsiteX5" fmla="*/ 337006 w 361277"/>
              <a:gd name="connsiteY5" fmla="*/ 166745 h 186235"/>
              <a:gd name="connsiteX6" fmla="*/ 60992 w 361277"/>
              <a:gd name="connsiteY6" fmla="*/ 186235 h 186235"/>
              <a:gd name="connsiteX7" fmla="*/ 2266 w 361277"/>
              <a:gd name="connsiteY7" fmla="*/ 154640 h 186235"/>
              <a:gd name="connsiteX8" fmla="*/ 0 w 361277"/>
              <a:gd name="connsiteY8" fmla="*/ 35304 h 186235"/>
              <a:gd name="connsiteX0" fmla="*/ 0 w 376778"/>
              <a:gd name="connsiteY0" fmla="*/ 35304 h 186235"/>
              <a:gd name="connsiteX1" fmla="*/ 60992 w 376778"/>
              <a:gd name="connsiteY1" fmla="*/ 0 h 186235"/>
              <a:gd name="connsiteX2" fmla="*/ 303744 w 376778"/>
              <a:gd name="connsiteY2" fmla="*/ 3702 h 186235"/>
              <a:gd name="connsiteX3" fmla="*/ 361277 w 376778"/>
              <a:gd name="connsiteY3" fmla="*/ 38182 h 186235"/>
              <a:gd name="connsiteX4" fmla="*/ 376778 w 376778"/>
              <a:gd name="connsiteY4" fmla="*/ 128369 h 186235"/>
              <a:gd name="connsiteX5" fmla="*/ 337006 w 376778"/>
              <a:gd name="connsiteY5" fmla="*/ 166745 h 186235"/>
              <a:gd name="connsiteX6" fmla="*/ 60992 w 376778"/>
              <a:gd name="connsiteY6" fmla="*/ 186235 h 186235"/>
              <a:gd name="connsiteX7" fmla="*/ 2266 w 376778"/>
              <a:gd name="connsiteY7" fmla="*/ 154640 h 186235"/>
              <a:gd name="connsiteX8" fmla="*/ 0 w 376778"/>
              <a:gd name="connsiteY8" fmla="*/ 35304 h 18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78" h="186235">
                <a:moveTo>
                  <a:pt x="0" y="35304"/>
                </a:moveTo>
                <a:cubicBezTo>
                  <a:pt x="0" y="18161"/>
                  <a:pt x="43849" y="0"/>
                  <a:pt x="60992" y="0"/>
                </a:cubicBezTo>
                <a:lnTo>
                  <a:pt x="303744" y="3702"/>
                </a:lnTo>
                <a:cubicBezTo>
                  <a:pt x="320887" y="3702"/>
                  <a:pt x="361277" y="21039"/>
                  <a:pt x="361277" y="38182"/>
                </a:cubicBezTo>
                <a:cubicBezTo>
                  <a:pt x="361277" y="79567"/>
                  <a:pt x="376778" y="86984"/>
                  <a:pt x="376778" y="128369"/>
                </a:cubicBezTo>
                <a:cubicBezTo>
                  <a:pt x="376778" y="145512"/>
                  <a:pt x="354149" y="166745"/>
                  <a:pt x="337006" y="166745"/>
                </a:cubicBezTo>
                <a:lnTo>
                  <a:pt x="60992" y="186235"/>
                </a:lnTo>
                <a:cubicBezTo>
                  <a:pt x="43849" y="186235"/>
                  <a:pt x="2266" y="171783"/>
                  <a:pt x="2266" y="154640"/>
                </a:cubicBezTo>
                <a:cubicBezTo>
                  <a:pt x="1511" y="114861"/>
                  <a:pt x="755" y="75083"/>
                  <a:pt x="0" y="3530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ed Rectangle 10"/>
          <p:cNvSpPr/>
          <p:nvPr/>
        </p:nvSpPr>
        <p:spPr>
          <a:xfrm rot="19005136">
            <a:off x="2987675" y="3362325"/>
            <a:ext cx="368300" cy="187325"/>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8163 w 367690"/>
              <a:gd name="connsiteY0" fmla="*/ 31040 h 186235"/>
              <a:gd name="connsiteX1" fmla="*/ 39203 w 367690"/>
              <a:gd name="connsiteY1" fmla="*/ 0 h 186235"/>
              <a:gd name="connsiteX2" fmla="*/ 336650 w 367690"/>
              <a:gd name="connsiteY2" fmla="*/ 0 h 186235"/>
              <a:gd name="connsiteX3" fmla="*/ 367690 w 367690"/>
              <a:gd name="connsiteY3" fmla="*/ 31040 h 186235"/>
              <a:gd name="connsiteX4" fmla="*/ 355895 w 367690"/>
              <a:gd name="connsiteY4" fmla="*/ 140235 h 186235"/>
              <a:gd name="connsiteX5" fmla="*/ 336650 w 367690"/>
              <a:gd name="connsiteY5" fmla="*/ 186235 h 186235"/>
              <a:gd name="connsiteX6" fmla="*/ 39203 w 367690"/>
              <a:gd name="connsiteY6" fmla="*/ 186235 h 186235"/>
              <a:gd name="connsiteX7" fmla="*/ 0 w 367690"/>
              <a:gd name="connsiteY7" fmla="*/ 152534 h 186235"/>
              <a:gd name="connsiteX8" fmla="*/ 8163 w 367690"/>
              <a:gd name="connsiteY8" fmla="*/ 31040 h 186235"/>
              <a:gd name="connsiteX0" fmla="*/ 0 w 369956"/>
              <a:gd name="connsiteY0" fmla="*/ 33197 h 186235"/>
              <a:gd name="connsiteX1" fmla="*/ 41469 w 369956"/>
              <a:gd name="connsiteY1" fmla="*/ 0 h 186235"/>
              <a:gd name="connsiteX2" fmla="*/ 338916 w 369956"/>
              <a:gd name="connsiteY2" fmla="*/ 0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69956"/>
              <a:gd name="connsiteY0" fmla="*/ 33197 h 186235"/>
              <a:gd name="connsiteX1" fmla="*/ 41469 w 369956"/>
              <a:gd name="connsiteY1" fmla="*/ 0 h 186235"/>
              <a:gd name="connsiteX2" fmla="*/ 284221 w 369956"/>
              <a:gd name="connsiteY2" fmla="*/ 3702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58161"/>
              <a:gd name="connsiteY0" fmla="*/ 33197 h 186235"/>
              <a:gd name="connsiteX1" fmla="*/ 41469 w 358161"/>
              <a:gd name="connsiteY1" fmla="*/ 0 h 186235"/>
              <a:gd name="connsiteX2" fmla="*/ 284221 w 358161"/>
              <a:gd name="connsiteY2" fmla="*/ 3702 h 186235"/>
              <a:gd name="connsiteX3" fmla="*/ 318893 w 358161"/>
              <a:gd name="connsiteY3" fmla="*/ 47040 h 186235"/>
              <a:gd name="connsiteX4" fmla="*/ 358161 w 358161"/>
              <a:gd name="connsiteY4" fmla="*/ 140235 h 186235"/>
              <a:gd name="connsiteX5" fmla="*/ 338916 w 358161"/>
              <a:gd name="connsiteY5" fmla="*/ 186235 h 186235"/>
              <a:gd name="connsiteX6" fmla="*/ 41469 w 358161"/>
              <a:gd name="connsiteY6" fmla="*/ 186235 h 186235"/>
              <a:gd name="connsiteX7" fmla="*/ 2266 w 358161"/>
              <a:gd name="connsiteY7" fmla="*/ 152534 h 186235"/>
              <a:gd name="connsiteX8" fmla="*/ 0 w 358161"/>
              <a:gd name="connsiteY8" fmla="*/ 33197 h 186235"/>
              <a:gd name="connsiteX0" fmla="*/ 0 w 344806"/>
              <a:gd name="connsiteY0" fmla="*/ 33197 h 186235"/>
              <a:gd name="connsiteX1" fmla="*/ 41469 w 344806"/>
              <a:gd name="connsiteY1" fmla="*/ 0 h 186235"/>
              <a:gd name="connsiteX2" fmla="*/ 284221 w 344806"/>
              <a:gd name="connsiteY2" fmla="*/ 3702 h 186235"/>
              <a:gd name="connsiteX3" fmla="*/ 318893 w 344806"/>
              <a:gd name="connsiteY3" fmla="*/ 47040 h 186235"/>
              <a:gd name="connsiteX4" fmla="*/ 330329 w 344806"/>
              <a:gd name="connsiteY4" fmla="*/ 131856 h 186235"/>
              <a:gd name="connsiteX5" fmla="*/ 338916 w 344806"/>
              <a:gd name="connsiteY5" fmla="*/ 186235 h 186235"/>
              <a:gd name="connsiteX6" fmla="*/ 41469 w 344806"/>
              <a:gd name="connsiteY6" fmla="*/ 186235 h 186235"/>
              <a:gd name="connsiteX7" fmla="*/ 2266 w 344806"/>
              <a:gd name="connsiteY7" fmla="*/ 152534 h 186235"/>
              <a:gd name="connsiteX8" fmla="*/ 0 w 344806"/>
              <a:gd name="connsiteY8" fmla="*/ 33197 h 186235"/>
              <a:gd name="connsiteX0" fmla="*/ 0 w 336895"/>
              <a:gd name="connsiteY0" fmla="*/ 33197 h 186235"/>
              <a:gd name="connsiteX1" fmla="*/ 41469 w 336895"/>
              <a:gd name="connsiteY1" fmla="*/ 0 h 186235"/>
              <a:gd name="connsiteX2" fmla="*/ 284221 w 336895"/>
              <a:gd name="connsiteY2" fmla="*/ 3702 h 186235"/>
              <a:gd name="connsiteX3" fmla="*/ 318893 w 336895"/>
              <a:gd name="connsiteY3" fmla="*/ 47040 h 186235"/>
              <a:gd name="connsiteX4" fmla="*/ 330329 w 336895"/>
              <a:gd name="connsiteY4" fmla="*/ 131856 h 186235"/>
              <a:gd name="connsiteX5" fmla="*/ 328883 w 336895"/>
              <a:gd name="connsiteY5" fmla="*/ 185049 h 186235"/>
              <a:gd name="connsiteX6" fmla="*/ 41469 w 336895"/>
              <a:gd name="connsiteY6" fmla="*/ 186235 h 186235"/>
              <a:gd name="connsiteX7" fmla="*/ 2266 w 336895"/>
              <a:gd name="connsiteY7" fmla="*/ 152534 h 186235"/>
              <a:gd name="connsiteX8" fmla="*/ 0 w 336895"/>
              <a:gd name="connsiteY8" fmla="*/ 33197 h 186235"/>
              <a:gd name="connsiteX0" fmla="*/ 0 w 330808"/>
              <a:gd name="connsiteY0" fmla="*/ 33197 h 186235"/>
              <a:gd name="connsiteX1" fmla="*/ 41469 w 330808"/>
              <a:gd name="connsiteY1" fmla="*/ 0 h 186235"/>
              <a:gd name="connsiteX2" fmla="*/ 284221 w 330808"/>
              <a:gd name="connsiteY2" fmla="*/ 3702 h 186235"/>
              <a:gd name="connsiteX3" fmla="*/ 318893 w 330808"/>
              <a:gd name="connsiteY3" fmla="*/ 47040 h 186235"/>
              <a:gd name="connsiteX4" fmla="*/ 330329 w 330808"/>
              <a:gd name="connsiteY4" fmla="*/ 131856 h 186235"/>
              <a:gd name="connsiteX5" fmla="*/ 317483 w 330808"/>
              <a:gd name="connsiteY5" fmla="*/ 166745 h 186235"/>
              <a:gd name="connsiteX6" fmla="*/ 41469 w 330808"/>
              <a:gd name="connsiteY6" fmla="*/ 186235 h 186235"/>
              <a:gd name="connsiteX7" fmla="*/ 2266 w 330808"/>
              <a:gd name="connsiteY7" fmla="*/ 152534 h 186235"/>
              <a:gd name="connsiteX8" fmla="*/ 0 w 330808"/>
              <a:gd name="connsiteY8" fmla="*/ 33197 h 186235"/>
              <a:gd name="connsiteX0" fmla="*/ 17279 w 348087"/>
              <a:gd name="connsiteY0" fmla="*/ 33197 h 186235"/>
              <a:gd name="connsiteX1" fmla="*/ 58748 w 348087"/>
              <a:gd name="connsiteY1" fmla="*/ 0 h 186235"/>
              <a:gd name="connsiteX2" fmla="*/ 301500 w 348087"/>
              <a:gd name="connsiteY2" fmla="*/ 3702 h 186235"/>
              <a:gd name="connsiteX3" fmla="*/ 336172 w 348087"/>
              <a:gd name="connsiteY3" fmla="*/ 47040 h 186235"/>
              <a:gd name="connsiteX4" fmla="*/ 347608 w 348087"/>
              <a:gd name="connsiteY4" fmla="*/ 131856 h 186235"/>
              <a:gd name="connsiteX5" fmla="*/ 334762 w 348087"/>
              <a:gd name="connsiteY5" fmla="*/ 166745 h 186235"/>
              <a:gd name="connsiteX6" fmla="*/ 58748 w 348087"/>
              <a:gd name="connsiteY6" fmla="*/ 186235 h 186235"/>
              <a:gd name="connsiteX7" fmla="*/ 22 w 348087"/>
              <a:gd name="connsiteY7" fmla="*/ 154640 h 186235"/>
              <a:gd name="connsiteX8" fmla="*/ 17279 w 348087"/>
              <a:gd name="connsiteY8" fmla="*/ 33197 h 186235"/>
              <a:gd name="connsiteX0" fmla="*/ 0 w 350331"/>
              <a:gd name="connsiteY0" fmla="*/ 35304 h 186235"/>
              <a:gd name="connsiteX1" fmla="*/ 60992 w 350331"/>
              <a:gd name="connsiteY1" fmla="*/ 0 h 186235"/>
              <a:gd name="connsiteX2" fmla="*/ 303744 w 350331"/>
              <a:gd name="connsiteY2" fmla="*/ 3702 h 186235"/>
              <a:gd name="connsiteX3" fmla="*/ 338416 w 350331"/>
              <a:gd name="connsiteY3" fmla="*/ 47040 h 186235"/>
              <a:gd name="connsiteX4" fmla="*/ 349852 w 350331"/>
              <a:gd name="connsiteY4" fmla="*/ 131856 h 186235"/>
              <a:gd name="connsiteX5" fmla="*/ 337006 w 350331"/>
              <a:gd name="connsiteY5" fmla="*/ 166745 h 186235"/>
              <a:gd name="connsiteX6" fmla="*/ 60992 w 350331"/>
              <a:gd name="connsiteY6" fmla="*/ 186235 h 186235"/>
              <a:gd name="connsiteX7" fmla="*/ 2266 w 350331"/>
              <a:gd name="connsiteY7" fmla="*/ 154640 h 186235"/>
              <a:gd name="connsiteX8" fmla="*/ 0 w 350331"/>
              <a:gd name="connsiteY8" fmla="*/ 35304 h 186235"/>
              <a:gd name="connsiteX0" fmla="*/ 0 w 361277"/>
              <a:gd name="connsiteY0" fmla="*/ 35304 h 186235"/>
              <a:gd name="connsiteX1" fmla="*/ 60992 w 361277"/>
              <a:gd name="connsiteY1" fmla="*/ 0 h 186235"/>
              <a:gd name="connsiteX2" fmla="*/ 303744 w 361277"/>
              <a:gd name="connsiteY2" fmla="*/ 3702 h 186235"/>
              <a:gd name="connsiteX3" fmla="*/ 361277 w 361277"/>
              <a:gd name="connsiteY3" fmla="*/ 38182 h 186235"/>
              <a:gd name="connsiteX4" fmla="*/ 349852 w 361277"/>
              <a:gd name="connsiteY4" fmla="*/ 131856 h 186235"/>
              <a:gd name="connsiteX5" fmla="*/ 337006 w 361277"/>
              <a:gd name="connsiteY5" fmla="*/ 166745 h 186235"/>
              <a:gd name="connsiteX6" fmla="*/ 60992 w 361277"/>
              <a:gd name="connsiteY6" fmla="*/ 186235 h 186235"/>
              <a:gd name="connsiteX7" fmla="*/ 2266 w 361277"/>
              <a:gd name="connsiteY7" fmla="*/ 154640 h 186235"/>
              <a:gd name="connsiteX8" fmla="*/ 0 w 361277"/>
              <a:gd name="connsiteY8" fmla="*/ 35304 h 186235"/>
              <a:gd name="connsiteX0" fmla="*/ 0 w 376778"/>
              <a:gd name="connsiteY0" fmla="*/ 35304 h 186235"/>
              <a:gd name="connsiteX1" fmla="*/ 60992 w 376778"/>
              <a:gd name="connsiteY1" fmla="*/ 0 h 186235"/>
              <a:gd name="connsiteX2" fmla="*/ 303744 w 376778"/>
              <a:gd name="connsiteY2" fmla="*/ 3702 h 186235"/>
              <a:gd name="connsiteX3" fmla="*/ 361277 w 376778"/>
              <a:gd name="connsiteY3" fmla="*/ 38182 h 186235"/>
              <a:gd name="connsiteX4" fmla="*/ 376778 w 376778"/>
              <a:gd name="connsiteY4" fmla="*/ 128369 h 186235"/>
              <a:gd name="connsiteX5" fmla="*/ 337006 w 376778"/>
              <a:gd name="connsiteY5" fmla="*/ 166745 h 186235"/>
              <a:gd name="connsiteX6" fmla="*/ 60992 w 376778"/>
              <a:gd name="connsiteY6" fmla="*/ 186235 h 186235"/>
              <a:gd name="connsiteX7" fmla="*/ 2266 w 376778"/>
              <a:gd name="connsiteY7" fmla="*/ 154640 h 186235"/>
              <a:gd name="connsiteX8" fmla="*/ 0 w 376778"/>
              <a:gd name="connsiteY8" fmla="*/ 35304 h 186235"/>
              <a:gd name="connsiteX0" fmla="*/ 0 w 364946"/>
              <a:gd name="connsiteY0" fmla="*/ 35304 h 186235"/>
              <a:gd name="connsiteX1" fmla="*/ 60992 w 364946"/>
              <a:gd name="connsiteY1" fmla="*/ 0 h 186235"/>
              <a:gd name="connsiteX2" fmla="*/ 303744 w 364946"/>
              <a:gd name="connsiteY2" fmla="*/ 3702 h 186235"/>
              <a:gd name="connsiteX3" fmla="*/ 361277 w 364946"/>
              <a:gd name="connsiteY3" fmla="*/ 38182 h 186235"/>
              <a:gd name="connsiteX4" fmla="*/ 364946 w 364946"/>
              <a:gd name="connsiteY4" fmla="*/ 127046 h 186235"/>
              <a:gd name="connsiteX5" fmla="*/ 337006 w 364946"/>
              <a:gd name="connsiteY5" fmla="*/ 166745 h 186235"/>
              <a:gd name="connsiteX6" fmla="*/ 60992 w 364946"/>
              <a:gd name="connsiteY6" fmla="*/ 186235 h 186235"/>
              <a:gd name="connsiteX7" fmla="*/ 2266 w 364946"/>
              <a:gd name="connsiteY7" fmla="*/ 154640 h 186235"/>
              <a:gd name="connsiteX8" fmla="*/ 0 w 364946"/>
              <a:gd name="connsiteY8" fmla="*/ 35304 h 186235"/>
              <a:gd name="connsiteX0" fmla="*/ 3023 w 367969"/>
              <a:gd name="connsiteY0" fmla="*/ 35304 h 186235"/>
              <a:gd name="connsiteX1" fmla="*/ 64015 w 367969"/>
              <a:gd name="connsiteY1" fmla="*/ 0 h 186235"/>
              <a:gd name="connsiteX2" fmla="*/ 306767 w 367969"/>
              <a:gd name="connsiteY2" fmla="*/ 3702 h 186235"/>
              <a:gd name="connsiteX3" fmla="*/ 364300 w 367969"/>
              <a:gd name="connsiteY3" fmla="*/ 38182 h 186235"/>
              <a:gd name="connsiteX4" fmla="*/ 367969 w 367969"/>
              <a:gd name="connsiteY4" fmla="*/ 127046 h 186235"/>
              <a:gd name="connsiteX5" fmla="*/ 340029 w 367969"/>
              <a:gd name="connsiteY5" fmla="*/ 166745 h 186235"/>
              <a:gd name="connsiteX6" fmla="*/ 64015 w 367969"/>
              <a:gd name="connsiteY6" fmla="*/ 186235 h 186235"/>
              <a:gd name="connsiteX7" fmla="*/ 86 w 367969"/>
              <a:gd name="connsiteY7" fmla="*/ 149745 h 186235"/>
              <a:gd name="connsiteX8" fmla="*/ 3023 w 367969"/>
              <a:gd name="connsiteY8" fmla="*/ 35304 h 18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969" h="186235">
                <a:moveTo>
                  <a:pt x="3023" y="35304"/>
                </a:moveTo>
                <a:cubicBezTo>
                  <a:pt x="3023" y="18161"/>
                  <a:pt x="46872" y="0"/>
                  <a:pt x="64015" y="0"/>
                </a:cubicBezTo>
                <a:lnTo>
                  <a:pt x="306767" y="3702"/>
                </a:lnTo>
                <a:cubicBezTo>
                  <a:pt x="323910" y="3702"/>
                  <a:pt x="364300" y="21039"/>
                  <a:pt x="364300" y="38182"/>
                </a:cubicBezTo>
                <a:cubicBezTo>
                  <a:pt x="364300" y="79567"/>
                  <a:pt x="367969" y="85661"/>
                  <a:pt x="367969" y="127046"/>
                </a:cubicBezTo>
                <a:cubicBezTo>
                  <a:pt x="367969" y="144189"/>
                  <a:pt x="357172" y="166745"/>
                  <a:pt x="340029" y="166745"/>
                </a:cubicBezTo>
                <a:lnTo>
                  <a:pt x="64015" y="186235"/>
                </a:lnTo>
                <a:cubicBezTo>
                  <a:pt x="46872" y="186235"/>
                  <a:pt x="86" y="166888"/>
                  <a:pt x="86" y="149745"/>
                </a:cubicBezTo>
                <a:cubicBezTo>
                  <a:pt x="-669" y="109966"/>
                  <a:pt x="3778" y="75083"/>
                  <a:pt x="3023" y="3530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ounded Rectangle 10"/>
          <p:cNvSpPr/>
          <p:nvPr/>
        </p:nvSpPr>
        <p:spPr>
          <a:xfrm rot="19005136">
            <a:off x="1893888" y="4086225"/>
            <a:ext cx="534987" cy="209550"/>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8163 w 367690"/>
              <a:gd name="connsiteY0" fmla="*/ 31040 h 186235"/>
              <a:gd name="connsiteX1" fmla="*/ 39203 w 367690"/>
              <a:gd name="connsiteY1" fmla="*/ 0 h 186235"/>
              <a:gd name="connsiteX2" fmla="*/ 336650 w 367690"/>
              <a:gd name="connsiteY2" fmla="*/ 0 h 186235"/>
              <a:gd name="connsiteX3" fmla="*/ 367690 w 367690"/>
              <a:gd name="connsiteY3" fmla="*/ 31040 h 186235"/>
              <a:gd name="connsiteX4" fmla="*/ 355895 w 367690"/>
              <a:gd name="connsiteY4" fmla="*/ 140235 h 186235"/>
              <a:gd name="connsiteX5" fmla="*/ 336650 w 367690"/>
              <a:gd name="connsiteY5" fmla="*/ 186235 h 186235"/>
              <a:gd name="connsiteX6" fmla="*/ 39203 w 367690"/>
              <a:gd name="connsiteY6" fmla="*/ 186235 h 186235"/>
              <a:gd name="connsiteX7" fmla="*/ 0 w 367690"/>
              <a:gd name="connsiteY7" fmla="*/ 152534 h 186235"/>
              <a:gd name="connsiteX8" fmla="*/ 8163 w 367690"/>
              <a:gd name="connsiteY8" fmla="*/ 31040 h 186235"/>
              <a:gd name="connsiteX0" fmla="*/ 0 w 369956"/>
              <a:gd name="connsiteY0" fmla="*/ 33197 h 186235"/>
              <a:gd name="connsiteX1" fmla="*/ 41469 w 369956"/>
              <a:gd name="connsiteY1" fmla="*/ 0 h 186235"/>
              <a:gd name="connsiteX2" fmla="*/ 338916 w 369956"/>
              <a:gd name="connsiteY2" fmla="*/ 0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69956"/>
              <a:gd name="connsiteY0" fmla="*/ 33197 h 186235"/>
              <a:gd name="connsiteX1" fmla="*/ 41469 w 369956"/>
              <a:gd name="connsiteY1" fmla="*/ 0 h 186235"/>
              <a:gd name="connsiteX2" fmla="*/ 284221 w 369956"/>
              <a:gd name="connsiteY2" fmla="*/ 3702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58161"/>
              <a:gd name="connsiteY0" fmla="*/ 33197 h 186235"/>
              <a:gd name="connsiteX1" fmla="*/ 41469 w 358161"/>
              <a:gd name="connsiteY1" fmla="*/ 0 h 186235"/>
              <a:gd name="connsiteX2" fmla="*/ 284221 w 358161"/>
              <a:gd name="connsiteY2" fmla="*/ 3702 h 186235"/>
              <a:gd name="connsiteX3" fmla="*/ 318893 w 358161"/>
              <a:gd name="connsiteY3" fmla="*/ 47040 h 186235"/>
              <a:gd name="connsiteX4" fmla="*/ 358161 w 358161"/>
              <a:gd name="connsiteY4" fmla="*/ 140235 h 186235"/>
              <a:gd name="connsiteX5" fmla="*/ 338916 w 358161"/>
              <a:gd name="connsiteY5" fmla="*/ 186235 h 186235"/>
              <a:gd name="connsiteX6" fmla="*/ 41469 w 358161"/>
              <a:gd name="connsiteY6" fmla="*/ 186235 h 186235"/>
              <a:gd name="connsiteX7" fmla="*/ 2266 w 358161"/>
              <a:gd name="connsiteY7" fmla="*/ 152534 h 186235"/>
              <a:gd name="connsiteX8" fmla="*/ 0 w 358161"/>
              <a:gd name="connsiteY8" fmla="*/ 33197 h 186235"/>
              <a:gd name="connsiteX0" fmla="*/ 0 w 344806"/>
              <a:gd name="connsiteY0" fmla="*/ 33197 h 186235"/>
              <a:gd name="connsiteX1" fmla="*/ 41469 w 344806"/>
              <a:gd name="connsiteY1" fmla="*/ 0 h 186235"/>
              <a:gd name="connsiteX2" fmla="*/ 284221 w 344806"/>
              <a:gd name="connsiteY2" fmla="*/ 3702 h 186235"/>
              <a:gd name="connsiteX3" fmla="*/ 318893 w 344806"/>
              <a:gd name="connsiteY3" fmla="*/ 47040 h 186235"/>
              <a:gd name="connsiteX4" fmla="*/ 330329 w 344806"/>
              <a:gd name="connsiteY4" fmla="*/ 131856 h 186235"/>
              <a:gd name="connsiteX5" fmla="*/ 338916 w 344806"/>
              <a:gd name="connsiteY5" fmla="*/ 186235 h 186235"/>
              <a:gd name="connsiteX6" fmla="*/ 41469 w 344806"/>
              <a:gd name="connsiteY6" fmla="*/ 186235 h 186235"/>
              <a:gd name="connsiteX7" fmla="*/ 2266 w 344806"/>
              <a:gd name="connsiteY7" fmla="*/ 152534 h 186235"/>
              <a:gd name="connsiteX8" fmla="*/ 0 w 344806"/>
              <a:gd name="connsiteY8" fmla="*/ 33197 h 186235"/>
              <a:gd name="connsiteX0" fmla="*/ 0 w 336895"/>
              <a:gd name="connsiteY0" fmla="*/ 33197 h 186235"/>
              <a:gd name="connsiteX1" fmla="*/ 41469 w 336895"/>
              <a:gd name="connsiteY1" fmla="*/ 0 h 186235"/>
              <a:gd name="connsiteX2" fmla="*/ 284221 w 336895"/>
              <a:gd name="connsiteY2" fmla="*/ 3702 h 186235"/>
              <a:gd name="connsiteX3" fmla="*/ 318893 w 336895"/>
              <a:gd name="connsiteY3" fmla="*/ 47040 h 186235"/>
              <a:gd name="connsiteX4" fmla="*/ 330329 w 336895"/>
              <a:gd name="connsiteY4" fmla="*/ 131856 h 186235"/>
              <a:gd name="connsiteX5" fmla="*/ 328883 w 336895"/>
              <a:gd name="connsiteY5" fmla="*/ 185049 h 186235"/>
              <a:gd name="connsiteX6" fmla="*/ 41469 w 336895"/>
              <a:gd name="connsiteY6" fmla="*/ 186235 h 186235"/>
              <a:gd name="connsiteX7" fmla="*/ 2266 w 336895"/>
              <a:gd name="connsiteY7" fmla="*/ 152534 h 186235"/>
              <a:gd name="connsiteX8" fmla="*/ 0 w 336895"/>
              <a:gd name="connsiteY8" fmla="*/ 33197 h 186235"/>
              <a:gd name="connsiteX0" fmla="*/ 0 w 330808"/>
              <a:gd name="connsiteY0" fmla="*/ 33197 h 186235"/>
              <a:gd name="connsiteX1" fmla="*/ 41469 w 330808"/>
              <a:gd name="connsiteY1" fmla="*/ 0 h 186235"/>
              <a:gd name="connsiteX2" fmla="*/ 284221 w 330808"/>
              <a:gd name="connsiteY2" fmla="*/ 3702 h 186235"/>
              <a:gd name="connsiteX3" fmla="*/ 318893 w 330808"/>
              <a:gd name="connsiteY3" fmla="*/ 47040 h 186235"/>
              <a:gd name="connsiteX4" fmla="*/ 330329 w 330808"/>
              <a:gd name="connsiteY4" fmla="*/ 131856 h 186235"/>
              <a:gd name="connsiteX5" fmla="*/ 317483 w 330808"/>
              <a:gd name="connsiteY5" fmla="*/ 166745 h 186235"/>
              <a:gd name="connsiteX6" fmla="*/ 41469 w 330808"/>
              <a:gd name="connsiteY6" fmla="*/ 186235 h 186235"/>
              <a:gd name="connsiteX7" fmla="*/ 2266 w 330808"/>
              <a:gd name="connsiteY7" fmla="*/ 152534 h 186235"/>
              <a:gd name="connsiteX8" fmla="*/ 0 w 330808"/>
              <a:gd name="connsiteY8" fmla="*/ 33197 h 186235"/>
              <a:gd name="connsiteX0" fmla="*/ 17279 w 348087"/>
              <a:gd name="connsiteY0" fmla="*/ 33197 h 186235"/>
              <a:gd name="connsiteX1" fmla="*/ 58748 w 348087"/>
              <a:gd name="connsiteY1" fmla="*/ 0 h 186235"/>
              <a:gd name="connsiteX2" fmla="*/ 301500 w 348087"/>
              <a:gd name="connsiteY2" fmla="*/ 3702 h 186235"/>
              <a:gd name="connsiteX3" fmla="*/ 336172 w 348087"/>
              <a:gd name="connsiteY3" fmla="*/ 47040 h 186235"/>
              <a:gd name="connsiteX4" fmla="*/ 347608 w 348087"/>
              <a:gd name="connsiteY4" fmla="*/ 131856 h 186235"/>
              <a:gd name="connsiteX5" fmla="*/ 334762 w 348087"/>
              <a:gd name="connsiteY5" fmla="*/ 166745 h 186235"/>
              <a:gd name="connsiteX6" fmla="*/ 58748 w 348087"/>
              <a:gd name="connsiteY6" fmla="*/ 186235 h 186235"/>
              <a:gd name="connsiteX7" fmla="*/ 22 w 348087"/>
              <a:gd name="connsiteY7" fmla="*/ 154640 h 186235"/>
              <a:gd name="connsiteX8" fmla="*/ 17279 w 348087"/>
              <a:gd name="connsiteY8" fmla="*/ 33197 h 186235"/>
              <a:gd name="connsiteX0" fmla="*/ 0 w 350331"/>
              <a:gd name="connsiteY0" fmla="*/ 35304 h 186235"/>
              <a:gd name="connsiteX1" fmla="*/ 60992 w 350331"/>
              <a:gd name="connsiteY1" fmla="*/ 0 h 186235"/>
              <a:gd name="connsiteX2" fmla="*/ 303744 w 350331"/>
              <a:gd name="connsiteY2" fmla="*/ 3702 h 186235"/>
              <a:gd name="connsiteX3" fmla="*/ 338416 w 350331"/>
              <a:gd name="connsiteY3" fmla="*/ 47040 h 186235"/>
              <a:gd name="connsiteX4" fmla="*/ 349852 w 350331"/>
              <a:gd name="connsiteY4" fmla="*/ 131856 h 186235"/>
              <a:gd name="connsiteX5" fmla="*/ 337006 w 350331"/>
              <a:gd name="connsiteY5" fmla="*/ 166745 h 186235"/>
              <a:gd name="connsiteX6" fmla="*/ 60992 w 350331"/>
              <a:gd name="connsiteY6" fmla="*/ 186235 h 186235"/>
              <a:gd name="connsiteX7" fmla="*/ 2266 w 350331"/>
              <a:gd name="connsiteY7" fmla="*/ 154640 h 186235"/>
              <a:gd name="connsiteX8" fmla="*/ 0 w 350331"/>
              <a:gd name="connsiteY8" fmla="*/ 35304 h 186235"/>
              <a:gd name="connsiteX0" fmla="*/ 0 w 361277"/>
              <a:gd name="connsiteY0" fmla="*/ 35304 h 186235"/>
              <a:gd name="connsiteX1" fmla="*/ 60992 w 361277"/>
              <a:gd name="connsiteY1" fmla="*/ 0 h 186235"/>
              <a:gd name="connsiteX2" fmla="*/ 303744 w 361277"/>
              <a:gd name="connsiteY2" fmla="*/ 3702 h 186235"/>
              <a:gd name="connsiteX3" fmla="*/ 361277 w 361277"/>
              <a:gd name="connsiteY3" fmla="*/ 38182 h 186235"/>
              <a:gd name="connsiteX4" fmla="*/ 349852 w 361277"/>
              <a:gd name="connsiteY4" fmla="*/ 131856 h 186235"/>
              <a:gd name="connsiteX5" fmla="*/ 337006 w 361277"/>
              <a:gd name="connsiteY5" fmla="*/ 166745 h 186235"/>
              <a:gd name="connsiteX6" fmla="*/ 60992 w 361277"/>
              <a:gd name="connsiteY6" fmla="*/ 186235 h 186235"/>
              <a:gd name="connsiteX7" fmla="*/ 2266 w 361277"/>
              <a:gd name="connsiteY7" fmla="*/ 154640 h 186235"/>
              <a:gd name="connsiteX8" fmla="*/ 0 w 361277"/>
              <a:gd name="connsiteY8" fmla="*/ 35304 h 186235"/>
              <a:gd name="connsiteX0" fmla="*/ 0 w 376778"/>
              <a:gd name="connsiteY0" fmla="*/ 35304 h 186235"/>
              <a:gd name="connsiteX1" fmla="*/ 60992 w 376778"/>
              <a:gd name="connsiteY1" fmla="*/ 0 h 186235"/>
              <a:gd name="connsiteX2" fmla="*/ 303744 w 376778"/>
              <a:gd name="connsiteY2" fmla="*/ 3702 h 186235"/>
              <a:gd name="connsiteX3" fmla="*/ 361277 w 376778"/>
              <a:gd name="connsiteY3" fmla="*/ 38182 h 186235"/>
              <a:gd name="connsiteX4" fmla="*/ 376778 w 376778"/>
              <a:gd name="connsiteY4" fmla="*/ 128369 h 186235"/>
              <a:gd name="connsiteX5" fmla="*/ 337006 w 376778"/>
              <a:gd name="connsiteY5" fmla="*/ 166745 h 186235"/>
              <a:gd name="connsiteX6" fmla="*/ 60992 w 376778"/>
              <a:gd name="connsiteY6" fmla="*/ 186235 h 186235"/>
              <a:gd name="connsiteX7" fmla="*/ 2266 w 376778"/>
              <a:gd name="connsiteY7" fmla="*/ 154640 h 186235"/>
              <a:gd name="connsiteX8" fmla="*/ 0 w 376778"/>
              <a:gd name="connsiteY8" fmla="*/ 35304 h 186235"/>
              <a:gd name="connsiteX0" fmla="*/ 0 w 364946"/>
              <a:gd name="connsiteY0" fmla="*/ 35304 h 186235"/>
              <a:gd name="connsiteX1" fmla="*/ 60992 w 364946"/>
              <a:gd name="connsiteY1" fmla="*/ 0 h 186235"/>
              <a:gd name="connsiteX2" fmla="*/ 303744 w 364946"/>
              <a:gd name="connsiteY2" fmla="*/ 3702 h 186235"/>
              <a:gd name="connsiteX3" fmla="*/ 361277 w 364946"/>
              <a:gd name="connsiteY3" fmla="*/ 38182 h 186235"/>
              <a:gd name="connsiteX4" fmla="*/ 364946 w 364946"/>
              <a:gd name="connsiteY4" fmla="*/ 127046 h 186235"/>
              <a:gd name="connsiteX5" fmla="*/ 337006 w 364946"/>
              <a:gd name="connsiteY5" fmla="*/ 166745 h 186235"/>
              <a:gd name="connsiteX6" fmla="*/ 60992 w 364946"/>
              <a:gd name="connsiteY6" fmla="*/ 186235 h 186235"/>
              <a:gd name="connsiteX7" fmla="*/ 2266 w 364946"/>
              <a:gd name="connsiteY7" fmla="*/ 154640 h 186235"/>
              <a:gd name="connsiteX8" fmla="*/ 0 w 364946"/>
              <a:gd name="connsiteY8" fmla="*/ 35304 h 186235"/>
              <a:gd name="connsiteX0" fmla="*/ 3023 w 367969"/>
              <a:gd name="connsiteY0" fmla="*/ 35304 h 186235"/>
              <a:gd name="connsiteX1" fmla="*/ 64015 w 367969"/>
              <a:gd name="connsiteY1" fmla="*/ 0 h 186235"/>
              <a:gd name="connsiteX2" fmla="*/ 306767 w 367969"/>
              <a:gd name="connsiteY2" fmla="*/ 3702 h 186235"/>
              <a:gd name="connsiteX3" fmla="*/ 364300 w 367969"/>
              <a:gd name="connsiteY3" fmla="*/ 38182 h 186235"/>
              <a:gd name="connsiteX4" fmla="*/ 367969 w 367969"/>
              <a:gd name="connsiteY4" fmla="*/ 127046 h 186235"/>
              <a:gd name="connsiteX5" fmla="*/ 340029 w 367969"/>
              <a:gd name="connsiteY5" fmla="*/ 166745 h 186235"/>
              <a:gd name="connsiteX6" fmla="*/ 64015 w 367969"/>
              <a:gd name="connsiteY6" fmla="*/ 186235 h 186235"/>
              <a:gd name="connsiteX7" fmla="*/ 86 w 367969"/>
              <a:gd name="connsiteY7" fmla="*/ 149745 h 186235"/>
              <a:gd name="connsiteX8" fmla="*/ 3023 w 367969"/>
              <a:gd name="connsiteY8" fmla="*/ 35304 h 186235"/>
              <a:gd name="connsiteX0" fmla="*/ 3023 w 472684"/>
              <a:gd name="connsiteY0" fmla="*/ 35304 h 208222"/>
              <a:gd name="connsiteX1" fmla="*/ 64015 w 472684"/>
              <a:gd name="connsiteY1" fmla="*/ 0 h 208222"/>
              <a:gd name="connsiteX2" fmla="*/ 306767 w 472684"/>
              <a:gd name="connsiteY2" fmla="*/ 3702 h 208222"/>
              <a:gd name="connsiteX3" fmla="*/ 364300 w 472684"/>
              <a:gd name="connsiteY3" fmla="*/ 38182 h 208222"/>
              <a:gd name="connsiteX4" fmla="*/ 367969 w 472684"/>
              <a:gd name="connsiteY4" fmla="*/ 127046 h 208222"/>
              <a:gd name="connsiteX5" fmla="*/ 471011 w 472684"/>
              <a:gd name="connsiteY5" fmla="*/ 208222 h 208222"/>
              <a:gd name="connsiteX6" fmla="*/ 64015 w 472684"/>
              <a:gd name="connsiteY6" fmla="*/ 186235 h 208222"/>
              <a:gd name="connsiteX7" fmla="*/ 86 w 472684"/>
              <a:gd name="connsiteY7" fmla="*/ 149745 h 208222"/>
              <a:gd name="connsiteX8" fmla="*/ 3023 w 472684"/>
              <a:gd name="connsiteY8" fmla="*/ 35304 h 208222"/>
              <a:gd name="connsiteX0" fmla="*/ 3023 w 497218"/>
              <a:gd name="connsiteY0" fmla="*/ 35304 h 208222"/>
              <a:gd name="connsiteX1" fmla="*/ 64015 w 497218"/>
              <a:gd name="connsiteY1" fmla="*/ 0 h 208222"/>
              <a:gd name="connsiteX2" fmla="*/ 306767 w 497218"/>
              <a:gd name="connsiteY2" fmla="*/ 3702 h 208222"/>
              <a:gd name="connsiteX3" fmla="*/ 364300 w 497218"/>
              <a:gd name="connsiteY3" fmla="*/ 38182 h 208222"/>
              <a:gd name="connsiteX4" fmla="*/ 497218 w 497218"/>
              <a:gd name="connsiteY4" fmla="*/ 166892 h 208222"/>
              <a:gd name="connsiteX5" fmla="*/ 471011 w 497218"/>
              <a:gd name="connsiteY5" fmla="*/ 208222 h 208222"/>
              <a:gd name="connsiteX6" fmla="*/ 64015 w 497218"/>
              <a:gd name="connsiteY6" fmla="*/ 186235 h 208222"/>
              <a:gd name="connsiteX7" fmla="*/ 86 w 497218"/>
              <a:gd name="connsiteY7" fmla="*/ 149745 h 208222"/>
              <a:gd name="connsiteX8" fmla="*/ 3023 w 497218"/>
              <a:gd name="connsiteY8" fmla="*/ 35304 h 208222"/>
              <a:gd name="connsiteX0" fmla="*/ 3023 w 501809"/>
              <a:gd name="connsiteY0" fmla="*/ 35304 h 208222"/>
              <a:gd name="connsiteX1" fmla="*/ 64015 w 501809"/>
              <a:gd name="connsiteY1" fmla="*/ 0 h 208222"/>
              <a:gd name="connsiteX2" fmla="*/ 306767 w 501809"/>
              <a:gd name="connsiteY2" fmla="*/ 3702 h 208222"/>
              <a:gd name="connsiteX3" fmla="*/ 501809 w 501809"/>
              <a:gd name="connsiteY3" fmla="*/ 72720 h 208222"/>
              <a:gd name="connsiteX4" fmla="*/ 497218 w 501809"/>
              <a:gd name="connsiteY4" fmla="*/ 166892 h 208222"/>
              <a:gd name="connsiteX5" fmla="*/ 471011 w 501809"/>
              <a:gd name="connsiteY5" fmla="*/ 208222 h 208222"/>
              <a:gd name="connsiteX6" fmla="*/ 64015 w 501809"/>
              <a:gd name="connsiteY6" fmla="*/ 186235 h 208222"/>
              <a:gd name="connsiteX7" fmla="*/ 86 w 501809"/>
              <a:gd name="connsiteY7" fmla="*/ 149745 h 208222"/>
              <a:gd name="connsiteX8" fmla="*/ 3023 w 501809"/>
              <a:gd name="connsiteY8" fmla="*/ 35304 h 208222"/>
              <a:gd name="connsiteX0" fmla="*/ 3023 w 501809"/>
              <a:gd name="connsiteY0" fmla="*/ 35304 h 208222"/>
              <a:gd name="connsiteX1" fmla="*/ 64015 w 501809"/>
              <a:gd name="connsiteY1" fmla="*/ 0 h 208222"/>
              <a:gd name="connsiteX2" fmla="*/ 453961 w 501809"/>
              <a:gd name="connsiteY2" fmla="*/ 24468 h 208222"/>
              <a:gd name="connsiteX3" fmla="*/ 501809 w 501809"/>
              <a:gd name="connsiteY3" fmla="*/ 72720 h 208222"/>
              <a:gd name="connsiteX4" fmla="*/ 497218 w 501809"/>
              <a:gd name="connsiteY4" fmla="*/ 166892 h 208222"/>
              <a:gd name="connsiteX5" fmla="*/ 471011 w 501809"/>
              <a:gd name="connsiteY5" fmla="*/ 208222 h 208222"/>
              <a:gd name="connsiteX6" fmla="*/ 64015 w 501809"/>
              <a:gd name="connsiteY6" fmla="*/ 186235 h 208222"/>
              <a:gd name="connsiteX7" fmla="*/ 86 w 501809"/>
              <a:gd name="connsiteY7" fmla="*/ 149745 h 208222"/>
              <a:gd name="connsiteX8" fmla="*/ 3023 w 501809"/>
              <a:gd name="connsiteY8" fmla="*/ 35304 h 208222"/>
              <a:gd name="connsiteX0" fmla="*/ 0 w 512456"/>
              <a:gd name="connsiteY0" fmla="*/ 28984 h 208222"/>
              <a:gd name="connsiteX1" fmla="*/ 74662 w 512456"/>
              <a:gd name="connsiteY1" fmla="*/ 0 h 208222"/>
              <a:gd name="connsiteX2" fmla="*/ 464608 w 512456"/>
              <a:gd name="connsiteY2" fmla="*/ 24468 h 208222"/>
              <a:gd name="connsiteX3" fmla="*/ 512456 w 512456"/>
              <a:gd name="connsiteY3" fmla="*/ 72720 h 208222"/>
              <a:gd name="connsiteX4" fmla="*/ 507865 w 512456"/>
              <a:gd name="connsiteY4" fmla="*/ 166892 h 208222"/>
              <a:gd name="connsiteX5" fmla="*/ 481658 w 512456"/>
              <a:gd name="connsiteY5" fmla="*/ 208222 h 208222"/>
              <a:gd name="connsiteX6" fmla="*/ 74662 w 512456"/>
              <a:gd name="connsiteY6" fmla="*/ 186235 h 208222"/>
              <a:gd name="connsiteX7" fmla="*/ 10733 w 512456"/>
              <a:gd name="connsiteY7" fmla="*/ 149745 h 208222"/>
              <a:gd name="connsiteX8" fmla="*/ 0 w 512456"/>
              <a:gd name="connsiteY8" fmla="*/ 28984 h 208222"/>
              <a:gd name="connsiteX0" fmla="*/ 23253 w 535709"/>
              <a:gd name="connsiteY0" fmla="*/ 28984 h 208222"/>
              <a:gd name="connsiteX1" fmla="*/ 97915 w 535709"/>
              <a:gd name="connsiteY1" fmla="*/ 0 h 208222"/>
              <a:gd name="connsiteX2" fmla="*/ 487861 w 535709"/>
              <a:gd name="connsiteY2" fmla="*/ 24468 h 208222"/>
              <a:gd name="connsiteX3" fmla="*/ 535709 w 535709"/>
              <a:gd name="connsiteY3" fmla="*/ 72720 h 208222"/>
              <a:gd name="connsiteX4" fmla="*/ 531118 w 535709"/>
              <a:gd name="connsiteY4" fmla="*/ 166892 h 208222"/>
              <a:gd name="connsiteX5" fmla="*/ 504911 w 535709"/>
              <a:gd name="connsiteY5" fmla="*/ 208222 h 208222"/>
              <a:gd name="connsiteX6" fmla="*/ 97915 w 535709"/>
              <a:gd name="connsiteY6" fmla="*/ 186235 h 208222"/>
              <a:gd name="connsiteX7" fmla="*/ 16 w 535709"/>
              <a:gd name="connsiteY7" fmla="*/ 140676 h 208222"/>
              <a:gd name="connsiteX8" fmla="*/ 23253 w 535709"/>
              <a:gd name="connsiteY8" fmla="*/ 28984 h 208222"/>
              <a:gd name="connsiteX0" fmla="*/ 23237 w 535693"/>
              <a:gd name="connsiteY0" fmla="*/ 28984 h 208222"/>
              <a:gd name="connsiteX1" fmla="*/ 97899 w 535693"/>
              <a:gd name="connsiteY1" fmla="*/ 0 h 208222"/>
              <a:gd name="connsiteX2" fmla="*/ 487845 w 535693"/>
              <a:gd name="connsiteY2" fmla="*/ 24468 h 208222"/>
              <a:gd name="connsiteX3" fmla="*/ 535693 w 535693"/>
              <a:gd name="connsiteY3" fmla="*/ 72720 h 208222"/>
              <a:gd name="connsiteX4" fmla="*/ 531102 w 535693"/>
              <a:gd name="connsiteY4" fmla="*/ 166892 h 208222"/>
              <a:gd name="connsiteX5" fmla="*/ 504895 w 535693"/>
              <a:gd name="connsiteY5" fmla="*/ 208222 h 208222"/>
              <a:gd name="connsiteX6" fmla="*/ 97899 w 535693"/>
              <a:gd name="connsiteY6" fmla="*/ 186235 h 208222"/>
              <a:gd name="connsiteX7" fmla="*/ 0 w 535693"/>
              <a:gd name="connsiteY7" fmla="*/ 140676 h 208222"/>
              <a:gd name="connsiteX8" fmla="*/ 23237 w 535693"/>
              <a:gd name="connsiteY8" fmla="*/ 28984 h 20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693" h="208222">
                <a:moveTo>
                  <a:pt x="23237" y="28984"/>
                </a:moveTo>
                <a:cubicBezTo>
                  <a:pt x="23237" y="11841"/>
                  <a:pt x="80756" y="0"/>
                  <a:pt x="97899" y="0"/>
                </a:cubicBezTo>
                <a:lnTo>
                  <a:pt x="487845" y="24468"/>
                </a:lnTo>
                <a:cubicBezTo>
                  <a:pt x="504988" y="24468"/>
                  <a:pt x="535693" y="55577"/>
                  <a:pt x="535693" y="72720"/>
                </a:cubicBezTo>
                <a:cubicBezTo>
                  <a:pt x="535693" y="114105"/>
                  <a:pt x="531102" y="125507"/>
                  <a:pt x="531102" y="166892"/>
                </a:cubicBezTo>
                <a:cubicBezTo>
                  <a:pt x="531102" y="184035"/>
                  <a:pt x="522038" y="208222"/>
                  <a:pt x="504895" y="208222"/>
                </a:cubicBezTo>
                <a:lnTo>
                  <a:pt x="97899" y="186235"/>
                </a:lnTo>
                <a:cubicBezTo>
                  <a:pt x="80756" y="186235"/>
                  <a:pt x="0" y="157819"/>
                  <a:pt x="0" y="140676"/>
                </a:cubicBezTo>
                <a:cubicBezTo>
                  <a:pt x="7609" y="98957"/>
                  <a:pt x="23992" y="68763"/>
                  <a:pt x="23237" y="2898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ounded Rectangle 10"/>
          <p:cNvSpPr/>
          <p:nvPr/>
        </p:nvSpPr>
        <p:spPr>
          <a:xfrm rot="19005136">
            <a:off x="3381375" y="3900488"/>
            <a:ext cx="544513" cy="211137"/>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8163 w 367690"/>
              <a:gd name="connsiteY0" fmla="*/ 31040 h 186235"/>
              <a:gd name="connsiteX1" fmla="*/ 39203 w 367690"/>
              <a:gd name="connsiteY1" fmla="*/ 0 h 186235"/>
              <a:gd name="connsiteX2" fmla="*/ 336650 w 367690"/>
              <a:gd name="connsiteY2" fmla="*/ 0 h 186235"/>
              <a:gd name="connsiteX3" fmla="*/ 367690 w 367690"/>
              <a:gd name="connsiteY3" fmla="*/ 31040 h 186235"/>
              <a:gd name="connsiteX4" fmla="*/ 355895 w 367690"/>
              <a:gd name="connsiteY4" fmla="*/ 140235 h 186235"/>
              <a:gd name="connsiteX5" fmla="*/ 336650 w 367690"/>
              <a:gd name="connsiteY5" fmla="*/ 186235 h 186235"/>
              <a:gd name="connsiteX6" fmla="*/ 39203 w 367690"/>
              <a:gd name="connsiteY6" fmla="*/ 186235 h 186235"/>
              <a:gd name="connsiteX7" fmla="*/ 0 w 367690"/>
              <a:gd name="connsiteY7" fmla="*/ 152534 h 186235"/>
              <a:gd name="connsiteX8" fmla="*/ 8163 w 367690"/>
              <a:gd name="connsiteY8" fmla="*/ 31040 h 186235"/>
              <a:gd name="connsiteX0" fmla="*/ 0 w 369956"/>
              <a:gd name="connsiteY0" fmla="*/ 33197 h 186235"/>
              <a:gd name="connsiteX1" fmla="*/ 41469 w 369956"/>
              <a:gd name="connsiteY1" fmla="*/ 0 h 186235"/>
              <a:gd name="connsiteX2" fmla="*/ 338916 w 369956"/>
              <a:gd name="connsiteY2" fmla="*/ 0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69956"/>
              <a:gd name="connsiteY0" fmla="*/ 33197 h 186235"/>
              <a:gd name="connsiteX1" fmla="*/ 41469 w 369956"/>
              <a:gd name="connsiteY1" fmla="*/ 0 h 186235"/>
              <a:gd name="connsiteX2" fmla="*/ 284221 w 369956"/>
              <a:gd name="connsiteY2" fmla="*/ 3702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58161"/>
              <a:gd name="connsiteY0" fmla="*/ 33197 h 186235"/>
              <a:gd name="connsiteX1" fmla="*/ 41469 w 358161"/>
              <a:gd name="connsiteY1" fmla="*/ 0 h 186235"/>
              <a:gd name="connsiteX2" fmla="*/ 284221 w 358161"/>
              <a:gd name="connsiteY2" fmla="*/ 3702 h 186235"/>
              <a:gd name="connsiteX3" fmla="*/ 318893 w 358161"/>
              <a:gd name="connsiteY3" fmla="*/ 47040 h 186235"/>
              <a:gd name="connsiteX4" fmla="*/ 358161 w 358161"/>
              <a:gd name="connsiteY4" fmla="*/ 140235 h 186235"/>
              <a:gd name="connsiteX5" fmla="*/ 338916 w 358161"/>
              <a:gd name="connsiteY5" fmla="*/ 186235 h 186235"/>
              <a:gd name="connsiteX6" fmla="*/ 41469 w 358161"/>
              <a:gd name="connsiteY6" fmla="*/ 186235 h 186235"/>
              <a:gd name="connsiteX7" fmla="*/ 2266 w 358161"/>
              <a:gd name="connsiteY7" fmla="*/ 152534 h 186235"/>
              <a:gd name="connsiteX8" fmla="*/ 0 w 358161"/>
              <a:gd name="connsiteY8" fmla="*/ 33197 h 186235"/>
              <a:gd name="connsiteX0" fmla="*/ 0 w 344806"/>
              <a:gd name="connsiteY0" fmla="*/ 33197 h 186235"/>
              <a:gd name="connsiteX1" fmla="*/ 41469 w 344806"/>
              <a:gd name="connsiteY1" fmla="*/ 0 h 186235"/>
              <a:gd name="connsiteX2" fmla="*/ 284221 w 344806"/>
              <a:gd name="connsiteY2" fmla="*/ 3702 h 186235"/>
              <a:gd name="connsiteX3" fmla="*/ 318893 w 344806"/>
              <a:gd name="connsiteY3" fmla="*/ 47040 h 186235"/>
              <a:gd name="connsiteX4" fmla="*/ 330329 w 344806"/>
              <a:gd name="connsiteY4" fmla="*/ 131856 h 186235"/>
              <a:gd name="connsiteX5" fmla="*/ 338916 w 344806"/>
              <a:gd name="connsiteY5" fmla="*/ 186235 h 186235"/>
              <a:gd name="connsiteX6" fmla="*/ 41469 w 344806"/>
              <a:gd name="connsiteY6" fmla="*/ 186235 h 186235"/>
              <a:gd name="connsiteX7" fmla="*/ 2266 w 344806"/>
              <a:gd name="connsiteY7" fmla="*/ 152534 h 186235"/>
              <a:gd name="connsiteX8" fmla="*/ 0 w 344806"/>
              <a:gd name="connsiteY8" fmla="*/ 33197 h 186235"/>
              <a:gd name="connsiteX0" fmla="*/ 0 w 336895"/>
              <a:gd name="connsiteY0" fmla="*/ 33197 h 186235"/>
              <a:gd name="connsiteX1" fmla="*/ 41469 w 336895"/>
              <a:gd name="connsiteY1" fmla="*/ 0 h 186235"/>
              <a:gd name="connsiteX2" fmla="*/ 284221 w 336895"/>
              <a:gd name="connsiteY2" fmla="*/ 3702 h 186235"/>
              <a:gd name="connsiteX3" fmla="*/ 318893 w 336895"/>
              <a:gd name="connsiteY3" fmla="*/ 47040 h 186235"/>
              <a:gd name="connsiteX4" fmla="*/ 330329 w 336895"/>
              <a:gd name="connsiteY4" fmla="*/ 131856 h 186235"/>
              <a:gd name="connsiteX5" fmla="*/ 328883 w 336895"/>
              <a:gd name="connsiteY5" fmla="*/ 185049 h 186235"/>
              <a:gd name="connsiteX6" fmla="*/ 41469 w 336895"/>
              <a:gd name="connsiteY6" fmla="*/ 186235 h 186235"/>
              <a:gd name="connsiteX7" fmla="*/ 2266 w 336895"/>
              <a:gd name="connsiteY7" fmla="*/ 152534 h 186235"/>
              <a:gd name="connsiteX8" fmla="*/ 0 w 336895"/>
              <a:gd name="connsiteY8" fmla="*/ 33197 h 186235"/>
              <a:gd name="connsiteX0" fmla="*/ 0 w 330808"/>
              <a:gd name="connsiteY0" fmla="*/ 33197 h 186235"/>
              <a:gd name="connsiteX1" fmla="*/ 41469 w 330808"/>
              <a:gd name="connsiteY1" fmla="*/ 0 h 186235"/>
              <a:gd name="connsiteX2" fmla="*/ 284221 w 330808"/>
              <a:gd name="connsiteY2" fmla="*/ 3702 h 186235"/>
              <a:gd name="connsiteX3" fmla="*/ 318893 w 330808"/>
              <a:gd name="connsiteY3" fmla="*/ 47040 h 186235"/>
              <a:gd name="connsiteX4" fmla="*/ 330329 w 330808"/>
              <a:gd name="connsiteY4" fmla="*/ 131856 h 186235"/>
              <a:gd name="connsiteX5" fmla="*/ 317483 w 330808"/>
              <a:gd name="connsiteY5" fmla="*/ 166745 h 186235"/>
              <a:gd name="connsiteX6" fmla="*/ 41469 w 330808"/>
              <a:gd name="connsiteY6" fmla="*/ 186235 h 186235"/>
              <a:gd name="connsiteX7" fmla="*/ 2266 w 330808"/>
              <a:gd name="connsiteY7" fmla="*/ 152534 h 186235"/>
              <a:gd name="connsiteX8" fmla="*/ 0 w 330808"/>
              <a:gd name="connsiteY8" fmla="*/ 33197 h 186235"/>
              <a:gd name="connsiteX0" fmla="*/ 17279 w 348087"/>
              <a:gd name="connsiteY0" fmla="*/ 33197 h 186235"/>
              <a:gd name="connsiteX1" fmla="*/ 58748 w 348087"/>
              <a:gd name="connsiteY1" fmla="*/ 0 h 186235"/>
              <a:gd name="connsiteX2" fmla="*/ 301500 w 348087"/>
              <a:gd name="connsiteY2" fmla="*/ 3702 h 186235"/>
              <a:gd name="connsiteX3" fmla="*/ 336172 w 348087"/>
              <a:gd name="connsiteY3" fmla="*/ 47040 h 186235"/>
              <a:gd name="connsiteX4" fmla="*/ 347608 w 348087"/>
              <a:gd name="connsiteY4" fmla="*/ 131856 h 186235"/>
              <a:gd name="connsiteX5" fmla="*/ 334762 w 348087"/>
              <a:gd name="connsiteY5" fmla="*/ 166745 h 186235"/>
              <a:gd name="connsiteX6" fmla="*/ 58748 w 348087"/>
              <a:gd name="connsiteY6" fmla="*/ 186235 h 186235"/>
              <a:gd name="connsiteX7" fmla="*/ 22 w 348087"/>
              <a:gd name="connsiteY7" fmla="*/ 154640 h 186235"/>
              <a:gd name="connsiteX8" fmla="*/ 17279 w 348087"/>
              <a:gd name="connsiteY8" fmla="*/ 33197 h 186235"/>
              <a:gd name="connsiteX0" fmla="*/ 0 w 350331"/>
              <a:gd name="connsiteY0" fmla="*/ 35304 h 186235"/>
              <a:gd name="connsiteX1" fmla="*/ 60992 w 350331"/>
              <a:gd name="connsiteY1" fmla="*/ 0 h 186235"/>
              <a:gd name="connsiteX2" fmla="*/ 303744 w 350331"/>
              <a:gd name="connsiteY2" fmla="*/ 3702 h 186235"/>
              <a:gd name="connsiteX3" fmla="*/ 338416 w 350331"/>
              <a:gd name="connsiteY3" fmla="*/ 47040 h 186235"/>
              <a:gd name="connsiteX4" fmla="*/ 349852 w 350331"/>
              <a:gd name="connsiteY4" fmla="*/ 131856 h 186235"/>
              <a:gd name="connsiteX5" fmla="*/ 337006 w 350331"/>
              <a:gd name="connsiteY5" fmla="*/ 166745 h 186235"/>
              <a:gd name="connsiteX6" fmla="*/ 60992 w 350331"/>
              <a:gd name="connsiteY6" fmla="*/ 186235 h 186235"/>
              <a:gd name="connsiteX7" fmla="*/ 2266 w 350331"/>
              <a:gd name="connsiteY7" fmla="*/ 154640 h 186235"/>
              <a:gd name="connsiteX8" fmla="*/ 0 w 350331"/>
              <a:gd name="connsiteY8" fmla="*/ 35304 h 186235"/>
              <a:gd name="connsiteX0" fmla="*/ 0 w 361277"/>
              <a:gd name="connsiteY0" fmla="*/ 35304 h 186235"/>
              <a:gd name="connsiteX1" fmla="*/ 60992 w 361277"/>
              <a:gd name="connsiteY1" fmla="*/ 0 h 186235"/>
              <a:gd name="connsiteX2" fmla="*/ 303744 w 361277"/>
              <a:gd name="connsiteY2" fmla="*/ 3702 h 186235"/>
              <a:gd name="connsiteX3" fmla="*/ 361277 w 361277"/>
              <a:gd name="connsiteY3" fmla="*/ 38182 h 186235"/>
              <a:gd name="connsiteX4" fmla="*/ 349852 w 361277"/>
              <a:gd name="connsiteY4" fmla="*/ 131856 h 186235"/>
              <a:gd name="connsiteX5" fmla="*/ 337006 w 361277"/>
              <a:gd name="connsiteY5" fmla="*/ 166745 h 186235"/>
              <a:gd name="connsiteX6" fmla="*/ 60992 w 361277"/>
              <a:gd name="connsiteY6" fmla="*/ 186235 h 186235"/>
              <a:gd name="connsiteX7" fmla="*/ 2266 w 361277"/>
              <a:gd name="connsiteY7" fmla="*/ 154640 h 186235"/>
              <a:gd name="connsiteX8" fmla="*/ 0 w 361277"/>
              <a:gd name="connsiteY8" fmla="*/ 35304 h 186235"/>
              <a:gd name="connsiteX0" fmla="*/ 0 w 376778"/>
              <a:gd name="connsiteY0" fmla="*/ 35304 h 186235"/>
              <a:gd name="connsiteX1" fmla="*/ 60992 w 376778"/>
              <a:gd name="connsiteY1" fmla="*/ 0 h 186235"/>
              <a:gd name="connsiteX2" fmla="*/ 303744 w 376778"/>
              <a:gd name="connsiteY2" fmla="*/ 3702 h 186235"/>
              <a:gd name="connsiteX3" fmla="*/ 361277 w 376778"/>
              <a:gd name="connsiteY3" fmla="*/ 38182 h 186235"/>
              <a:gd name="connsiteX4" fmla="*/ 376778 w 376778"/>
              <a:gd name="connsiteY4" fmla="*/ 128369 h 186235"/>
              <a:gd name="connsiteX5" fmla="*/ 337006 w 376778"/>
              <a:gd name="connsiteY5" fmla="*/ 166745 h 186235"/>
              <a:gd name="connsiteX6" fmla="*/ 60992 w 376778"/>
              <a:gd name="connsiteY6" fmla="*/ 186235 h 186235"/>
              <a:gd name="connsiteX7" fmla="*/ 2266 w 376778"/>
              <a:gd name="connsiteY7" fmla="*/ 154640 h 186235"/>
              <a:gd name="connsiteX8" fmla="*/ 0 w 376778"/>
              <a:gd name="connsiteY8" fmla="*/ 35304 h 186235"/>
              <a:gd name="connsiteX0" fmla="*/ 0 w 364946"/>
              <a:gd name="connsiteY0" fmla="*/ 35304 h 186235"/>
              <a:gd name="connsiteX1" fmla="*/ 60992 w 364946"/>
              <a:gd name="connsiteY1" fmla="*/ 0 h 186235"/>
              <a:gd name="connsiteX2" fmla="*/ 303744 w 364946"/>
              <a:gd name="connsiteY2" fmla="*/ 3702 h 186235"/>
              <a:gd name="connsiteX3" fmla="*/ 361277 w 364946"/>
              <a:gd name="connsiteY3" fmla="*/ 38182 h 186235"/>
              <a:gd name="connsiteX4" fmla="*/ 364946 w 364946"/>
              <a:gd name="connsiteY4" fmla="*/ 127046 h 186235"/>
              <a:gd name="connsiteX5" fmla="*/ 337006 w 364946"/>
              <a:gd name="connsiteY5" fmla="*/ 166745 h 186235"/>
              <a:gd name="connsiteX6" fmla="*/ 60992 w 364946"/>
              <a:gd name="connsiteY6" fmla="*/ 186235 h 186235"/>
              <a:gd name="connsiteX7" fmla="*/ 2266 w 364946"/>
              <a:gd name="connsiteY7" fmla="*/ 154640 h 186235"/>
              <a:gd name="connsiteX8" fmla="*/ 0 w 364946"/>
              <a:gd name="connsiteY8" fmla="*/ 35304 h 186235"/>
              <a:gd name="connsiteX0" fmla="*/ 3023 w 367969"/>
              <a:gd name="connsiteY0" fmla="*/ 35304 h 186235"/>
              <a:gd name="connsiteX1" fmla="*/ 64015 w 367969"/>
              <a:gd name="connsiteY1" fmla="*/ 0 h 186235"/>
              <a:gd name="connsiteX2" fmla="*/ 306767 w 367969"/>
              <a:gd name="connsiteY2" fmla="*/ 3702 h 186235"/>
              <a:gd name="connsiteX3" fmla="*/ 364300 w 367969"/>
              <a:gd name="connsiteY3" fmla="*/ 38182 h 186235"/>
              <a:gd name="connsiteX4" fmla="*/ 367969 w 367969"/>
              <a:gd name="connsiteY4" fmla="*/ 127046 h 186235"/>
              <a:gd name="connsiteX5" fmla="*/ 340029 w 367969"/>
              <a:gd name="connsiteY5" fmla="*/ 166745 h 186235"/>
              <a:gd name="connsiteX6" fmla="*/ 64015 w 367969"/>
              <a:gd name="connsiteY6" fmla="*/ 186235 h 186235"/>
              <a:gd name="connsiteX7" fmla="*/ 86 w 367969"/>
              <a:gd name="connsiteY7" fmla="*/ 149745 h 186235"/>
              <a:gd name="connsiteX8" fmla="*/ 3023 w 367969"/>
              <a:gd name="connsiteY8" fmla="*/ 35304 h 186235"/>
              <a:gd name="connsiteX0" fmla="*/ 3023 w 472684"/>
              <a:gd name="connsiteY0" fmla="*/ 35304 h 208222"/>
              <a:gd name="connsiteX1" fmla="*/ 64015 w 472684"/>
              <a:gd name="connsiteY1" fmla="*/ 0 h 208222"/>
              <a:gd name="connsiteX2" fmla="*/ 306767 w 472684"/>
              <a:gd name="connsiteY2" fmla="*/ 3702 h 208222"/>
              <a:gd name="connsiteX3" fmla="*/ 364300 w 472684"/>
              <a:gd name="connsiteY3" fmla="*/ 38182 h 208222"/>
              <a:gd name="connsiteX4" fmla="*/ 367969 w 472684"/>
              <a:gd name="connsiteY4" fmla="*/ 127046 h 208222"/>
              <a:gd name="connsiteX5" fmla="*/ 471011 w 472684"/>
              <a:gd name="connsiteY5" fmla="*/ 208222 h 208222"/>
              <a:gd name="connsiteX6" fmla="*/ 64015 w 472684"/>
              <a:gd name="connsiteY6" fmla="*/ 186235 h 208222"/>
              <a:gd name="connsiteX7" fmla="*/ 86 w 472684"/>
              <a:gd name="connsiteY7" fmla="*/ 149745 h 208222"/>
              <a:gd name="connsiteX8" fmla="*/ 3023 w 472684"/>
              <a:gd name="connsiteY8" fmla="*/ 35304 h 208222"/>
              <a:gd name="connsiteX0" fmla="*/ 3023 w 497218"/>
              <a:gd name="connsiteY0" fmla="*/ 35304 h 208222"/>
              <a:gd name="connsiteX1" fmla="*/ 64015 w 497218"/>
              <a:gd name="connsiteY1" fmla="*/ 0 h 208222"/>
              <a:gd name="connsiteX2" fmla="*/ 306767 w 497218"/>
              <a:gd name="connsiteY2" fmla="*/ 3702 h 208222"/>
              <a:gd name="connsiteX3" fmla="*/ 364300 w 497218"/>
              <a:gd name="connsiteY3" fmla="*/ 38182 h 208222"/>
              <a:gd name="connsiteX4" fmla="*/ 497218 w 497218"/>
              <a:gd name="connsiteY4" fmla="*/ 166892 h 208222"/>
              <a:gd name="connsiteX5" fmla="*/ 471011 w 497218"/>
              <a:gd name="connsiteY5" fmla="*/ 208222 h 208222"/>
              <a:gd name="connsiteX6" fmla="*/ 64015 w 497218"/>
              <a:gd name="connsiteY6" fmla="*/ 186235 h 208222"/>
              <a:gd name="connsiteX7" fmla="*/ 86 w 497218"/>
              <a:gd name="connsiteY7" fmla="*/ 149745 h 208222"/>
              <a:gd name="connsiteX8" fmla="*/ 3023 w 497218"/>
              <a:gd name="connsiteY8" fmla="*/ 35304 h 208222"/>
              <a:gd name="connsiteX0" fmla="*/ 3023 w 501809"/>
              <a:gd name="connsiteY0" fmla="*/ 35304 h 208222"/>
              <a:gd name="connsiteX1" fmla="*/ 64015 w 501809"/>
              <a:gd name="connsiteY1" fmla="*/ 0 h 208222"/>
              <a:gd name="connsiteX2" fmla="*/ 306767 w 501809"/>
              <a:gd name="connsiteY2" fmla="*/ 3702 h 208222"/>
              <a:gd name="connsiteX3" fmla="*/ 501809 w 501809"/>
              <a:gd name="connsiteY3" fmla="*/ 72720 h 208222"/>
              <a:gd name="connsiteX4" fmla="*/ 497218 w 501809"/>
              <a:gd name="connsiteY4" fmla="*/ 166892 h 208222"/>
              <a:gd name="connsiteX5" fmla="*/ 471011 w 501809"/>
              <a:gd name="connsiteY5" fmla="*/ 208222 h 208222"/>
              <a:gd name="connsiteX6" fmla="*/ 64015 w 501809"/>
              <a:gd name="connsiteY6" fmla="*/ 186235 h 208222"/>
              <a:gd name="connsiteX7" fmla="*/ 86 w 501809"/>
              <a:gd name="connsiteY7" fmla="*/ 149745 h 208222"/>
              <a:gd name="connsiteX8" fmla="*/ 3023 w 501809"/>
              <a:gd name="connsiteY8" fmla="*/ 35304 h 208222"/>
              <a:gd name="connsiteX0" fmla="*/ 3023 w 501809"/>
              <a:gd name="connsiteY0" fmla="*/ 35304 h 208222"/>
              <a:gd name="connsiteX1" fmla="*/ 64015 w 501809"/>
              <a:gd name="connsiteY1" fmla="*/ 0 h 208222"/>
              <a:gd name="connsiteX2" fmla="*/ 453961 w 501809"/>
              <a:gd name="connsiteY2" fmla="*/ 24468 h 208222"/>
              <a:gd name="connsiteX3" fmla="*/ 501809 w 501809"/>
              <a:gd name="connsiteY3" fmla="*/ 72720 h 208222"/>
              <a:gd name="connsiteX4" fmla="*/ 497218 w 501809"/>
              <a:gd name="connsiteY4" fmla="*/ 166892 h 208222"/>
              <a:gd name="connsiteX5" fmla="*/ 471011 w 501809"/>
              <a:gd name="connsiteY5" fmla="*/ 208222 h 208222"/>
              <a:gd name="connsiteX6" fmla="*/ 64015 w 501809"/>
              <a:gd name="connsiteY6" fmla="*/ 186235 h 208222"/>
              <a:gd name="connsiteX7" fmla="*/ 86 w 501809"/>
              <a:gd name="connsiteY7" fmla="*/ 149745 h 208222"/>
              <a:gd name="connsiteX8" fmla="*/ 3023 w 501809"/>
              <a:gd name="connsiteY8" fmla="*/ 35304 h 208222"/>
              <a:gd name="connsiteX0" fmla="*/ 0 w 512456"/>
              <a:gd name="connsiteY0" fmla="*/ 28984 h 208222"/>
              <a:gd name="connsiteX1" fmla="*/ 74662 w 512456"/>
              <a:gd name="connsiteY1" fmla="*/ 0 h 208222"/>
              <a:gd name="connsiteX2" fmla="*/ 464608 w 512456"/>
              <a:gd name="connsiteY2" fmla="*/ 24468 h 208222"/>
              <a:gd name="connsiteX3" fmla="*/ 512456 w 512456"/>
              <a:gd name="connsiteY3" fmla="*/ 72720 h 208222"/>
              <a:gd name="connsiteX4" fmla="*/ 507865 w 512456"/>
              <a:gd name="connsiteY4" fmla="*/ 166892 h 208222"/>
              <a:gd name="connsiteX5" fmla="*/ 481658 w 512456"/>
              <a:gd name="connsiteY5" fmla="*/ 208222 h 208222"/>
              <a:gd name="connsiteX6" fmla="*/ 74662 w 512456"/>
              <a:gd name="connsiteY6" fmla="*/ 186235 h 208222"/>
              <a:gd name="connsiteX7" fmla="*/ 10733 w 512456"/>
              <a:gd name="connsiteY7" fmla="*/ 149745 h 208222"/>
              <a:gd name="connsiteX8" fmla="*/ 0 w 512456"/>
              <a:gd name="connsiteY8" fmla="*/ 28984 h 208222"/>
              <a:gd name="connsiteX0" fmla="*/ 23253 w 535709"/>
              <a:gd name="connsiteY0" fmla="*/ 28984 h 208222"/>
              <a:gd name="connsiteX1" fmla="*/ 97915 w 535709"/>
              <a:gd name="connsiteY1" fmla="*/ 0 h 208222"/>
              <a:gd name="connsiteX2" fmla="*/ 487861 w 535709"/>
              <a:gd name="connsiteY2" fmla="*/ 24468 h 208222"/>
              <a:gd name="connsiteX3" fmla="*/ 535709 w 535709"/>
              <a:gd name="connsiteY3" fmla="*/ 72720 h 208222"/>
              <a:gd name="connsiteX4" fmla="*/ 531118 w 535709"/>
              <a:gd name="connsiteY4" fmla="*/ 166892 h 208222"/>
              <a:gd name="connsiteX5" fmla="*/ 504911 w 535709"/>
              <a:gd name="connsiteY5" fmla="*/ 208222 h 208222"/>
              <a:gd name="connsiteX6" fmla="*/ 97915 w 535709"/>
              <a:gd name="connsiteY6" fmla="*/ 186235 h 208222"/>
              <a:gd name="connsiteX7" fmla="*/ 16 w 535709"/>
              <a:gd name="connsiteY7" fmla="*/ 140676 h 208222"/>
              <a:gd name="connsiteX8" fmla="*/ 23253 w 535709"/>
              <a:gd name="connsiteY8" fmla="*/ 28984 h 208222"/>
              <a:gd name="connsiteX0" fmla="*/ 23237 w 535693"/>
              <a:gd name="connsiteY0" fmla="*/ 28984 h 208222"/>
              <a:gd name="connsiteX1" fmla="*/ 97899 w 535693"/>
              <a:gd name="connsiteY1" fmla="*/ 0 h 208222"/>
              <a:gd name="connsiteX2" fmla="*/ 487845 w 535693"/>
              <a:gd name="connsiteY2" fmla="*/ 24468 h 208222"/>
              <a:gd name="connsiteX3" fmla="*/ 535693 w 535693"/>
              <a:gd name="connsiteY3" fmla="*/ 72720 h 208222"/>
              <a:gd name="connsiteX4" fmla="*/ 531102 w 535693"/>
              <a:gd name="connsiteY4" fmla="*/ 166892 h 208222"/>
              <a:gd name="connsiteX5" fmla="*/ 504895 w 535693"/>
              <a:gd name="connsiteY5" fmla="*/ 208222 h 208222"/>
              <a:gd name="connsiteX6" fmla="*/ 97899 w 535693"/>
              <a:gd name="connsiteY6" fmla="*/ 186235 h 208222"/>
              <a:gd name="connsiteX7" fmla="*/ 0 w 535693"/>
              <a:gd name="connsiteY7" fmla="*/ 140676 h 208222"/>
              <a:gd name="connsiteX8" fmla="*/ 23237 w 535693"/>
              <a:gd name="connsiteY8" fmla="*/ 28984 h 208222"/>
              <a:gd name="connsiteX0" fmla="*/ 48533 w 560989"/>
              <a:gd name="connsiteY0" fmla="*/ 28984 h 208222"/>
              <a:gd name="connsiteX1" fmla="*/ 123195 w 560989"/>
              <a:gd name="connsiteY1" fmla="*/ 0 h 208222"/>
              <a:gd name="connsiteX2" fmla="*/ 513141 w 560989"/>
              <a:gd name="connsiteY2" fmla="*/ 24468 h 208222"/>
              <a:gd name="connsiteX3" fmla="*/ 560989 w 560989"/>
              <a:gd name="connsiteY3" fmla="*/ 72720 h 208222"/>
              <a:gd name="connsiteX4" fmla="*/ 556398 w 560989"/>
              <a:gd name="connsiteY4" fmla="*/ 166892 h 208222"/>
              <a:gd name="connsiteX5" fmla="*/ 530191 w 560989"/>
              <a:gd name="connsiteY5" fmla="*/ 208222 h 208222"/>
              <a:gd name="connsiteX6" fmla="*/ 123195 w 560989"/>
              <a:gd name="connsiteY6" fmla="*/ 186235 h 208222"/>
              <a:gd name="connsiteX7" fmla="*/ 0 w 560989"/>
              <a:gd name="connsiteY7" fmla="*/ 139765 h 208222"/>
              <a:gd name="connsiteX8" fmla="*/ 48533 w 560989"/>
              <a:gd name="connsiteY8" fmla="*/ 28984 h 208222"/>
              <a:gd name="connsiteX0" fmla="*/ 8141 w 560989"/>
              <a:gd name="connsiteY0" fmla="*/ 30220 h 208222"/>
              <a:gd name="connsiteX1" fmla="*/ 123195 w 560989"/>
              <a:gd name="connsiteY1" fmla="*/ 0 h 208222"/>
              <a:gd name="connsiteX2" fmla="*/ 513141 w 560989"/>
              <a:gd name="connsiteY2" fmla="*/ 24468 h 208222"/>
              <a:gd name="connsiteX3" fmla="*/ 560989 w 560989"/>
              <a:gd name="connsiteY3" fmla="*/ 72720 h 208222"/>
              <a:gd name="connsiteX4" fmla="*/ 556398 w 560989"/>
              <a:gd name="connsiteY4" fmla="*/ 166892 h 208222"/>
              <a:gd name="connsiteX5" fmla="*/ 530191 w 560989"/>
              <a:gd name="connsiteY5" fmla="*/ 208222 h 208222"/>
              <a:gd name="connsiteX6" fmla="*/ 123195 w 560989"/>
              <a:gd name="connsiteY6" fmla="*/ 186235 h 208222"/>
              <a:gd name="connsiteX7" fmla="*/ 0 w 560989"/>
              <a:gd name="connsiteY7" fmla="*/ 139765 h 208222"/>
              <a:gd name="connsiteX8" fmla="*/ 8141 w 560989"/>
              <a:gd name="connsiteY8" fmla="*/ 30220 h 208222"/>
              <a:gd name="connsiteX0" fmla="*/ 8141 w 560989"/>
              <a:gd name="connsiteY0" fmla="*/ 30220 h 208222"/>
              <a:gd name="connsiteX1" fmla="*/ 123195 w 560989"/>
              <a:gd name="connsiteY1" fmla="*/ 0 h 208222"/>
              <a:gd name="connsiteX2" fmla="*/ 513141 w 560989"/>
              <a:gd name="connsiteY2" fmla="*/ 24468 h 208222"/>
              <a:gd name="connsiteX3" fmla="*/ 560989 w 560989"/>
              <a:gd name="connsiteY3" fmla="*/ 72720 h 208222"/>
              <a:gd name="connsiteX4" fmla="*/ 556398 w 560989"/>
              <a:gd name="connsiteY4" fmla="*/ 166892 h 208222"/>
              <a:gd name="connsiteX5" fmla="*/ 530191 w 560989"/>
              <a:gd name="connsiteY5" fmla="*/ 208222 h 208222"/>
              <a:gd name="connsiteX6" fmla="*/ 123195 w 560989"/>
              <a:gd name="connsiteY6" fmla="*/ 186235 h 208222"/>
              <a:gd name="connsiteX7" fmla="*/ 0 w 560989"/>
              <a:gd name="connsiteY7" fmla="*/ 139765 h 208222"/>
              <a:gd name="connsiteX8" fmla="*/ 8141 w 560989"/>
              <a:gd name="connsiteY8" fmla="*/ 30220 h 208222"/>
              <a:gd name="connsiteX0" fmla="*/ 8141 w 560989"/>
              <a:gd name="connsiteY0" fmla="*/ 33700 h 211702"/>
              <a:gd name="connsiteX1" fmla="*/ 54076 w 560989"/>
              <a:gd name="connsiteY1" fmla="*/ 3960 h 211702"/>
              <a:gd name="connsiteX2" fmla="*/ 123195 w 560989"/>
              <a:gd name="connsiteY2" fmla="*/ 3480 h 211702"/>
              <a:gd name="connsiteX3" fmla="*/ 513141 w 560989"/>
              <a:gd name="connsiteY3" fmla="*/ 27948 h 211702"/>
              <a:gd name="connsiteX4" fmla="*/ 560989 w 560989"/>
              <a:gd name="connsiteY4" fmla="*/ 76200 h 211702"/>
              <a:gd name="connsiteX5" fmla="*/ 556398 w 560989"/>
              <a:gd name="connsiteY5" fmla="*/ 170372 h 211702"/>
              <a:gd name="connsiteX6" fmla="*/ 530191 w 560989"/>
              <a:gd name="connsiteY6" fmla="*/ 211702 h 211702"/>
              <a:gd name="connsiteX7" fmla="*/ 123195 w 560989"/>
              <a:gd name="connsiteY7" fmla="*/ 189715 h 211702"/>
              <a:gd name="connsiteX8" fmla="*/ 0 w 560989"/>
              <a:gd name="connsiteY8" fmla="*/ 143245 h 211702"/>
              <a:gd name="connsiteX9" fmla="*/ 8141 w 560989"/>
              <a:gd name="connsiteY9" fmla="*/ 33700 h 211702"/>
              <a:gd name="connsiteX0" fmla="*/ 8141 w 560989"/>
              <a:gd name="connsiteY0" fmla="*/ 33700 h 211702"/>
              <a:gd name="connsiteX1" fmla="*/ 54076 w 560989"/>
              <a:gd name="connsiteY1" fmla="*/ 3960 h 211702"/>
              <a:gd name="connsiteX2" fmla="*/ 123195 w 560989"/>
              <a:gd name="connsiteY2" fmla="*/ 3480 h 211702"/>
              <a:gd name="connsiteX3" fmla="*/ 474380 w 560989"/>
              <a:gd name="connsiteY3" fmla="*/ 27449 h 211702"/>
              <a:gd name="connsiteX4" fmla="*/ 560989 w 560989"/>
              <a:gd name="connsiteY4" fmla="*/ 76200 h 211702"/>
              <a:gd name="connsiteX5" fmla="*/ 556398 w 560989"/>
              <a:gd name="connsiteY5" fmla="*/ 170372 h 211702"/>
              <a:gd name="connsiteX6" fmla="*/ 530191 w 560989"/>
              <a:gd name="connsiteY6" fmla="*/ 211702 h 211702"/>
              <a:gd name="connsiteX7" fmla="*/ 123195 w 560989"/>
              <a:gd name="connsiteY7" fmla="*/ 189715 h 211702"/>
              <a:gd name="connsiteX8" fmla="*/ 0 w 560989"/>
              <a:gd name="connsiteY8" fmla="*/ 143245 h 211702"/>
              <a:gd name="connsiteX9" fmla="*/ 8141 w 560989"/>
              <a:gd name="connsiteY9" fmla="*/ 33700 h 211702"/>
              <a:gd name="connsiteX0" fmla="*/ 8141 w 556398"/>
              <a:gd name="connsiteY0" fmla="*/ 33700 h 211702"/>
              <a:gd name="connsiteX1" fmla="*/ 54076 w 556398"/>
              <a:gd name="connsiteY1" fmla="*/ 3960 h 211702"/>
              <a:gd name="connsiteX2" fmla="*/ 123195 w 556398"/>
              <a:gd name="connsiteY2" fmla="*/ 3480 h 211702"/>
              <a:gd name="connsiteX3" fmla="*/ 474380 w 556398"/>
              <a:gd name="connsiteY3" fmla="*/ 27449 h 211702"/>
              <a:gd name="connsiteX4" fmla="*/ 543849 w 556398"/>
              <a:gd name="connsiteY4" fmla="*/ 66617 h 211702"/>
              <a:gd name="connsiteX5" fmla="*/ 556398 w 556398"/>
              <a:gd name="connsiteY5" fmla="*/ 170372 h 211702"/>
              <a:gd name="connsiteX6" fmla="*/ 530191 w 556398"/>
              <a:gd name="connsiteY6" fmla="*/ 211702 h 211702"/>
              <a:gd name="connsiteX7" fmla="*/ 123195 w 556398"/>
              <a:gd name="connsiteY7" fmla="*/ 189715 h 211702"/>
              <a:gd name="connsiteX8" fmla="*/ 0 w 556398"/>
              <a:gd name="connsiteY8" fmla="*/ 143245 h 211702"/>
              <a:gd name="connsiteX9" fmla="*/ 8141 w 556398"/>
              <a:gd name="connsiteY9" fmla="*/ 33700 h 211702"/>
              <a:gd name="connsiteX0" fmla="*/ 8141 w 544642"/>
              <a:gd name="connsiteY0" fmla="*/ 33700 h 211702"/>
              <a:gd name="connsiteX1" fmla="*/ 54076 w 544642"/>
              <a:gd name="connsiteY1" fmla="*/ 3960 h 211702"/>
              <a:gd name="connsiteX2" fmla="*/ 123195 w 544642"/>
              <a:gd name="connsiteY2" fmla="*/ 3480 h 211702"/>
              <a:gd name="connsiteX3" fmla="*/ 474380 w 544642"/>
              <a:gd name="connsiteY3" fmla="*/ 27449 h 211702"/>
              <a:gd name="connsiteX4" fmla="*/ 543849 w 544642"/>
              <a:gd name="connsiteY4" fmla="*/ 66617 h 211702"/>
              <a:gd name="connsiteX5" fmla="*/ 544462 w 544642"/>
              <a:gd name="connsiteY5" fmla="*/ 165684 h 211702"/>
              <a:gd name="connsiteX6" fmla="*/ 530191 w 544642"/>
              <a:gd name="connsiteY6" fmla="*/ 211702 h 211702"/>
              <a:gd name="connsiteX7" fmla="*/ 123195 w 544642"/>
              <a:gd name="connsiteY7" fmla="*/ 189715 h 211702"/>
              <a:gd name="connsiteX8" fmla="*/ 0 w 544642"/>
              <a:gd name="connsiteY8" fmla="*/ 143245 h 211702"/>
              <a:gd name="connsiteX9" fmla="*/ 8141 w 544642"/>
              <a:gd name="connsiteY9" fmla="*/ 33700 h 211702"/>
              <a:gd name="connsiteX0" fmla="*/ 8141 w 544642"/>
              <a:gd name="connsiteY0" fmla="*/ 33700 h 211702"/>
              <a:gd name="connsiteX1" fmla="*/ 54076 w 544642"/>
              <a:gd name="connsiteY1" fmla="*/ 3960 h 211702"/>
              <a:gd name="connsiteX2" fmla="*/ 123195 w 544642"/>
              <a:gd name="connsiteY2" fmla="*/ 3480 h 211702"/>
              <a:gd name="connsiteX3" fmla="*/ 474380 w 544642"/>
              <a:gd name="connsiteY3" fmla="*/ 27449 h 211702"/>
              <a:gd name="connsiteX4" fmla="*/ 543849 w 544642"/>
              <a:gd name="connsiteY4" fmla="*/ 66617 h 211702"/>
              <a:gd name="connsiteX5" fmla="*/ 544462 w 544642"/>
              <a:gd name="connsiteY5" fmla="*/ 165684 h 211702"/>
              <a:gd name="connsiteX6" fmla="*/ 530191 w 544642"/>
              <a:gd name="connsiteY6" fmla="*/ 211702 h 211702"/>
              <a:gd name="connsiteX7" fmla="*/ 513345 w 544642"/>
              <a:gd name="connsiteY7" fmla="*/ 203852 h 211702"/>
              <a:gd name="connsiteX8" fmla="*/ 123195 w 544642"/>
              <a:gd name="connsiteY8" fmla="*/ 189715 h 211702"/>
              <a:gd name="connsiteX9" fmla="*/ 0 w 544642"/>
              <a:gd name="connsiteY9" fmla="*/ 143245 h 211702"/>
              <a:gd name="connsiteX10" fmla="*/ 8141 w 544642"/>
              <a:gd name="connsiteY10" fmla="*/ 33700 h 211702"/>
              <a:gd name="connsiteX0" fmla="*/ 8141 w 544642"/>
              <a:gd name="connsiteY0" fmla="*/ 33700 h 211702"/>
              <a:gd name="connsiteX1" fmla="*/ 54076 w 544642"/>
              <a:gd name="connsiteY1" fmla="*/ 3960 h 211702"/>
              <a:gd name="connsiteX2" fmla="*/ 123195 w 544642"/>
              <a:gd name="connsiteY2" fmla="*/ 3480 h 211702"/>
              <a:gd name="connsiteX3" fmla="*/ 474380 w 544642"/>
              <a:gd name="connsiteY3" fmla="*/ 27449 h 211702"/>
              <a:gd name="connsiteX4" fmla="*/ 543849 w 544642"/>
              <a:gd name="connsiteY4" fmla="*/ 66617 h 211702"/>
              <a:gd name="connsiteX5" fmla="*/ 544462 w 544642"/>
              <a:gd name="connsiteY5" fmla="*/ 165684 h 211702"/>
              <a:gd name="connsiteX6" fmla="*/ 530191 w 544642"/>
              <a:gd name="connsiteY6" fmla="*/ 211702 h 211702"/>
              <a:gd name="connsiteX7" fmla="*/ 469689 w 544642"/>
              <a:gd name="connsiteY7" fmla="*/ 208557 h 211702"/>
              <a:gd name="connsiteX8" fmla="*/ 123195 w 544642"/>
              <a:gd name="connsiteY8" fmla="*/ 189715 h 211702"/>
              <a:gd name="connsiteX9" fmla="*/ 0 w 544642"/>
              <a:gd name="connsiteY9" fmla="*/ 143245 h 211702"/>
              <a:gd name="connsiteX10" fmla="*/ 8141 w 544642"/>
              <a:gd name="connsiteY10" fmla="*/ 33700 h 21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642" h="211702">
                <a:moveTo>
                  <a:pt x="8141" y="33700"/>
                </a:moveTo>
                <a:cubicBezTo>
                  <a:pt x="27235" y="9616"/>
                  <a:pt x="34901" y="8997"/>
                  <a:pt x="54076" y="3960"/>
                </a:cubicBezTo>
                <a:cubicBezTo>
                  <a:pt x="73251" y="-1077"/>
                  <a:pt x="56765" y="-1388"/>
                  <a:pt x="123195" y="3480"/>
                </a:cubicBezTo>
                <a:lnTo>
                  <a:pt x="474380" y="27449"/>
                </a:lnTo>
                <a:cubicBezTo>
                  <a:pt x="491523" y="27449"/>
                  <a:pt x="543849" y="49474"/>
                  <a:pt x="543849" y="66617"/>
                </a:cubicBezTo>
                <a:cubicBezTo>
                  <a:pt x="543849" y="108002"/>
                  <a:pt x="544462" y="124299"/>
                  <a:pt x="544462" y="165684"/>
                </a:cubicBezTo>
                <a:cubicBezTo>
                  <a:pt x="544462" y="182827"/>
                  <a:pt x="547334" y="211702"/>
                  <a:pt x="530191" y="211702"/>
                </a:cubicBezTo>
                <a:lnTo>
                  <a:pt x="469689" y="208557"/>
                </a:lnTo>
                <a:lnTo>
                  <a:pt x="123195" y="189715"/>
                </a:lnTo>
                <a:cubicBezTo>
                  <a:pt x="106052" y="189715"/>
                  <a:pt x="0" y="160388"/>
                  <a:pt x="0" y="143245"/>
                </a:cubicBezTo>
                <a:cubicBezTo>
                  <a:pt x="7609" y="101526"/>
                  <a:pt x="2267" y="77050"/>
                  <a:pt x="8141" y="3370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10"/>
          <p:cNvSpPr/>
          <p:nvPr/>
        </p:nvSpPr>
        <p:spPr>
          <a:xfrm rot="19005136">
            <a:off x="2289175" y="4627563"/>
            <a:ext cx="595313" cy="207962"/>
          </a:xfrm>
          <a:custGeom>
            <a:avLst/>
            <a:gdLst>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59527 w 359527"/>
              <a:gd name="connsiteY4" fmla="*/ 15519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0 w 359527"/>
              <a:gd name="connsiteY0" fmla="*/ 31040 h 186235"/>
              <a:gd name="connsiteX1" fmla="*/ 31040 w 359527"/>
              <a:gd name="connsiteY1" fmla="*/ 0 h 186235"/>
              <a:gd name="connsiteX2" fmla="*/ 328487 w 359527"/>
              <a:gd name="connsiteY2" fmla="*/ 0 h 186235"/>
              <a:gd name="connsiteX3" fmla="*/ 359527 w 359527"/>
              <a:gd name="connsiteY3" fmla="*/ 31040 h 186235"/>
              <a:gd name="connsiteX4" fmla="*/ 347732 w 359527"/>
              <a:gd name="connsiteY4" fmla="*/ 140235 h 186235"/>
              <a:gd name="connsiteX5" fmla="*/ 328487 w 359527"/>
              <a:gd name="connsiteY5" fmla="*/ 186235 h 186235"/>
              <a:gd name="connsiteX6" fmla="*/ 31040 w 359527"/>
              <a:gd name="connsiteY6" fmla="*/ 186235 h 186235"/>
              <a:gd name="connsiteX7" fmla="*/ 0 w 359527"/>
              <a:gd name="connsiteY7" fmla="*/ 155195 h 186235"/>
              <a:gd name="connsiteX8" fmla="*/ 0 w 359527"/>
              <a:gd name="connsiteY8" fmla="*/ 31040 h 186235"/>
              <a:gd name="connsiteX0" fmla="*/ 8163 w 367690"/>
              <a:gd name="connsiteY0" fmla="*/ 31040 h 186235"/>
              <a:gd name="connsiteX1" fmla="*/ 39203 w 367690"/>
              <a:gd name="connsiteY1" fmla="*/ 0 h 186235"/>
              <a:gd name="connsiteX2" fmla="*/ 336650 w 367690"/>
              <a:gd name="connsiteY2" fmla="*/ 0 h 186235"/>
              <a:gd name="connsiteX3" fmla="*/ 367690 w 367690"/>
              <a:gd name="connsiteY3" fmla="*/ 31040 h 186235"/>
              <a:gd name="connsiteX4" fmla="*/ 355895 w 367690"/>
              <a:gd name="connsiteY4" fmla="*/ 140235 h 186235"/>
              <a:gd name="connsiteX5" fmla="*/ 336650 w 367690"/>
              <a:gd name="connsiteY5" fmla="*/ 186235 h 186235"/>
              <a:gd name="connsiteX6" fmla="*/ 39203 w 367690"/>
              <a:gd name="connsiteY6" fmla="*/ 186235 h 186235"/>
              <a:gd name="connsiteX7" fmla="*/ 0 w 367690"/>
              <a:gd name="connsiteY7" fmla="*/ 152534 h 186235"/>
              <a:gd name="connsiteX8" fmla="*/ 8163 w 367690"/>
              <a:gd name="connsiteY8" fmla="*/ 31040 h 186235"/>
              <a:gd name="connsiteX0" fmla="*/ 0 w 369956"/>
              <a:gd name="connsiteY0" fmla="*/ 33197 h 186235"/>
              <a:gd name="connsiteX1" fmla="*/ 41469 w 369956"/>
              <a:gd name="connsiteY1" fmla="*/ 0 h 186235"/>
              <a:gd name="connsiteX2" fmla="*/ 338916 w 369956"/>
              <a:gd name="connsiteY2" fmla="*/ 0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69956"/>
              <a:gd name="connsiteY0" fmla="*/ 33197 h 186235"/>
              <a:gd name="connsiteX1" fmla="*/ 41469 w 369956"/>
              <a:gd name="connsiteY1" fmla="*/ 0 h 186235"/>
              <a:gd name="connsiteX2" fmla="*/ 284221 w 369956"/>
              <a:gd name="connsiteY2" fmla="*/ 3702 h 186235"/>
              <a:gd name="connsiteX3" fmla="*/ 369956 w 369956"/>
              <a:gd name="connsiteY3" fmla="*/ 31040 h 186235"/>
              <a:gd name="connsiteX4" fmla="*/ 358161 w 369956"/>
              <a:gd name="connsiteY4" fmla="*/ 140235 h 186235"/>
              <a:gd name="connsiteX5" fmla="*/ 338916 w 369956"/>
              <a:gd name="connsiteY5" fmla="*/ 186235 h 186235"/>
              <a:gd name="connsiteX6" fmla="*/ 41469 w 369956"/>
              <a:gd name="connsiteY6" fmla="*/ 186235 h 186235"/>
              <a:gd name="connsiteX7" fmla="*/ 2266 w 369956"/>
              <a:gd name="connsiteY7" fmla="*/ 152534 h 186235"/>
              <a:gd name="connsiteX8" fmla="*/ 0 w 369956"/>
              <a:gd name="connsiteY8" fmla="*/ 33197 h 186235"/>
              <a:gd name="connsiteX0" fmla="*/ 0 w 358161"/>
              <a:gd name="connsiteY0" fmla="*/ 33197 h 186235"/>
              <a:gd name="connsiteX1" fmla="*/ 41469 w 358161"/>
              <a:gd name="connsiteY1" fmla="*/ 0 h 186235"/>
              <a:gd name="connsiteX2" fmla="*/ 284221 w 358161"/>
              <a:gd name="connsiteY2" fmla="*/ 3702 h 186235"/>
              <a:gd name="connsiteX3" fmla="*/ 318893 w 358161"/>
              <a:gd name="connsiteY3" fmla="*/ 47040 h 186235"/>
              <a:gd name="connsiteX4" fmla="*/ 358161 w 358161"/>
              <a:gd name="connsiteY4" fmla="*/ 140235 h 186235"/>
              <a:gd name="connsiteX5" fmla="*/ 338916 w 358161"/>
              <a:gd name="connsiteY5" fmla="*/ 186235 h 186235"/>
              <a:gd name="connsiteX6" fmla="*/ 41469 w 358161"/>
              <a:gd name="connsiteY6" fmla="*/ 186235 h 186235"/>
              <a:gd name="connsiteX7" fmla="*/ 2266 w 358161"/>
              <a:gd name="connsiteY7" fmla="*/ 152534 h 186235"/>
              <a:gd name="connsiteX8" fmla="*/ 0 w 358161"/>
              <a:gd name="connsiteY8" fmla="*/ 33197 h 186235"/>
              <a:gd name="connsiteX0" fmla="*/ 0 w 344806"/>
              <a:gd name="connsiteY0" fmla="*/ 33197 h 186235"/>
              <a:gd name="connsiteX1" fmla="*/ 41469 w 344806"/>
              <a:gd name="connsiteY1" fmla="*/ 0 h 186235"/>
              <a:gd name="connsiteX2" fmla="*/ 284221 w 344806"/>
              <a:gd name="connsiteY2" fmla="*/ 3702 h 186235"/>
              <a:gd name="connsiteX3" fmla="*/ 318893 w 344806"/>
              <a:gd name="connsiteY3" fmla="*/ 47040 h 186235"/>
              <a:gd name="connsiteX4" fmla="*/ 330329 w 344806"/>
              <a:gd name="connsiteY4" fmla="*/ 131856 h 186235"/>
              <a:gd name="connsiteX5" fmla="*/ 338916 w 344806"/>
              <a:gd name="connsiteY5" fmla="*/ 186235 h 186235"/>
              <a:gd name="connsiteX6" fmla="*/ 41469 w 344806"/>
              <a:gd name="connsiteY6" fmla="*/ 186235 h 186235"/>
              <a:gd name="connsiteX7" fmla="*/ 2266 w 344806"/>
              <a:gd name="connsiteY7" fmla="*/ 152534 h 186235"/>
              <a:gd name="connsiteX8" fmla="*/ 0 w 344806"/>
              <a:gd name="connsiteY8" fmla="*/ 33197 h 186235"/>
              <a:gd name="connsiteX0" fmla="*/ 0 w 336895"/>
              <a:gd name="connsiteY0" fmla="*/ 33197 h 186235"/>
              <a:gd name="connsiteX1" fmla="*/ 41469 w 336895"/>
              <a:gd name="connsiteY1" fmla="*/ 0 h 186235"/>
              <a:gd name="connsiteX2" fmla="*/ 284221 w 336895"/>
              <a:gd name="connsiteY2" fmla="*/ 3702 h 186235"/>
              <a:gd name="connsiteX3" fmla="*/ 318893 w 336895"/>
              <a:gd name="connsiteY3" fmla="*/ 47040 h 186235"/>
              <a:gd name="connsiteX4" fmla="*/ 330329 w 336895"/>
              <a:gd name="connsiteY4" fmla="*/ 131856 h 186235"/>
              <a:gd name="connsiteX5" fmla="*/ 328883 w 336895"/>
              <a:gd name="connsiteY5" fmla="*/ 185049 h 186235"/>
              <a:gd name="connsiteX6" fmla="*/ 41469 w 336895"/>
              <a:gd name="connsiteY6" fmla="*/ 186235 h 186235"/>
              <a:gd name="connsiteX7" fmla="*/ 2266 w 336895"/>
              <a:gd name="connsiteY7" fmla="*/ 152534 h 186235"/>
              <a:gd name="connsiteX8" fmla="*/ 0 w 336895"/>
              <a:gd name="connsiteY8" fmla="*/ 33197 h 186235"/>
              <a:gd name="connsiteX0" fmla="*/ 0 w 330808"/>
              <a:gd name="connsiteY0" fmla="*/ 33197 h 186235"/>
              <a:gd name="connsiteX1" fmla="*/ 41469 w 330808"/>
              <a:gd name="connsiteY1" fmla="*/ 0 h 186235"/>
              <a:gd name="connsiteX2" fmla="*/ 284221 w 330808"/>
              <a:gd name="connsiteY2" fmla="*/ 3702 h 186235"/>
              <a:gd name="connsiteX3" fmla="*/ 318893 w 330808"/>
              <a:gd name="connsiteY3" fmla="*/ 47040 h 186235"/>
              <a:gd name="connsiteX4" fmla="*/ 330329 w 330808"/>
              <a:gd name="connsiteY4" fmla="*/ 131856 h 186235"/>
              <a:gd name="connsiteX5" fmla="*/ 317483 w 330808"/>
              <a:gd name="connsiteY5" fmla="*/ 166745 h 186235"/>
              <a:gd name="connsiteX6" fmla="*/ 41469 w 330808"/>
              <a:gd name="connsiteY6" fmla="*/ 186235 h 186235"/>
              <a:gd name="connsiteX7" fmla="*/ 2266 w 330808"/>
              <a:gd name="connsiteY7" fmla="*/ 152534 h 186235"/>
              <a:gd name="connsiteX8" fmla="*/ 0 w 330808"/>
              <a:gd name="connsiteY8" fmla="*/ 33197 h 186235"/>
              <a:gd name="connsiteX0" fmla="*/ 17279 w 348087"/>
              <a:gd name="connsiteY0" fmla="*/ 33197 h 186235"/>
              <a:gd name="connsiteX1" fmla="*/ 58748 w 348087"/>
              <a:gd name="connsiteY1" fmla="*/ 0 h 186235"/>
              <a:gd name="connsiteX2" fmla="*/ 301500 w 348087"/>
              <a:gd name="connsiteY2" fmla="*/ 3702 h 186235"/>
              <a:gd name="connsiteX3" fmla="*/ 336172 w 348087"/>
              <a:gd name="connsiteY3" fmla="*/ 47040 h 186235"/>
              <a:gd name="connsiteX4" fmla="*/ 347608 w 348087"/>
              <a:gd name="connsiteY4" fmla="*/ 131856 h 186235"/>
              <a:gd name="connsiteX5" fmla="*/ 334762 w 348087"/>
              <a:gd name="connsiteY5" fmla="*/ 166745 h 186235"/>
              <a:gd name="connsiteX6" fmla="*/ 58748 w 348087"/>
              <a:gd name="connsiteY6" fmla="*/ 186235 h 186235"/>
              <a:gd name="connsiteX7" fmla="*/ 22 w 348087"/>
              <a:gd name="connsiteY7" fmla="*/ 154640 h 186235"/>
              <a:gd name="connsiteX8" fmla="*/ 17279 w 348087"/>
              <a:gd name="connsiteY8" fmla="*/ 33197 h 186235"/>
              <a:gd name="connsiteX0" fmla="*/ 0 w 350331"/>
              <a:gd name="connsiteY0" fmla="*/ 35304 h 186235"/>
              <a:gd name="connsiteX1" fmla="*/ 60992 w 350331"/>
              <a:gd name="connsiteY1" fmla="*/ 0 h 186235"/>
              <a:gd name="connsiteX2" fmla="*/ 303744 w 350331"/>
              <a:gd name="connsiteY2" fmla="*/ 3702 h 186235"/>
              <a:gd name="connsiteX3" fmla="*/ 338416 w 350331"/>
              <a:gd name="connsiteY3" fmla="*/ 47040 h 186235"/>
              <a:gd name="connsiteX4" fmla="*/ 349852 w 350331"/>
              <a:gd name="connsiteY4" fmla="*/ 131856 h 186235"/>
              <a:gd name="connsiteX5" fmla="*/ 337006 w 350331"/>
              <a:gd name="connsiteY5" fmla="*/ 166745 h 186235"/>
              <a:gd name="connsiteX6" fmla="*/ 60992 w 350331"/>
              <a:gd name="connsiteY6" fmla="*/ 186235 h 186235"/>
              <a:gd name="connsiteX7" fmla="*/ 2266 w 350331"/>
              <a:gd name="connsiteY7" fmla="*/ 154640 h 186235"/>
              <a:gd name="connsiteX8" fmla="*/ 0 w 350331"/>
              <a:gd name="connsiteY8" fmla="*/ 35304 h 186235"/>
              <a:gd name="connsiteX0" fmla="*/ 0 w 361277"/>
              <a:gd name="connsiteY0" fmla="*/ 35304 h 186235"/>
              <a:gd name="connsiteX1" fmla="*/ 60992 w 361277"/>
              <a:gd name="connsiteY1" fmla="*/ 0 h 186235"/>
              <a:gd name="connsiteX2" fmla="*/ 303744 w 361277"/>
              <a:gd name="connsiteY2" fmla="*/ 3702 h 186235"/>
              <a:gd name="connsiteX3" fmla="*/ 361277 w 361277"/>
              <a:gd name="connsiteY3" fmla="*/ 38182 h 186235"/>
              <a:gd name="connsiteX4" fmla="*/ 349852 w 361277"/>
              <a:gd name="connsiteY4" fmla="*/ 131856 h 186235"/>
              <a:gd name="connsiteX5" fmla="*/ 337006 w 361277"/>
              <a:gd name="connsiteY5" fmla="*/ 166745 h 186235"/>
              <a:gd name="connsiteX6" fmla="*/ 60992 w 361277"/>
              <a:gd name="connsiteY6" fmla="*/ 186235 h 186235"/>
              <a:gd name="connsiteX7" fmla="*/ 2266 w 361277"/>
              <a:gd name="connsiteY7" fmla="*/ 154640 h 186235"/>
              <a:gd name="connsiteX8" fmla="*/ 0 w 361277"/>
              <a:gd name="connsiteY8" fmla="*/ 35304 h 186235"/>
              <a:gd name="connsiteX0" fmla="*/ 0 w 376778"/>
              <a:gd name="connsiteY0" fmla="*/ 35304 h 186235"/>
              <a:gd name="connsiteX1" fmla="*/ 60992 w 376778"/>
              <a:gd name="connsiteY1" fmla="*/ 0 h 186235"/>
              <a:gd name="connsiteX2" fmla="*/ 303744 w 376778"/>
              <a:gd name="connsiteY2" fmla="*/ 3702 h 186235"/>
              <a:gd name="connsiteX3" fmla="*/ 361277 w 376778"/>
              <a:gd name="connsiteY3" fmla="*/ 38182 h 186235"/>
              <a:gd name="connsiteX4" fmla="*/ 376778 w 376778"/>
              <a:gd name="connsiteY4" fmla="*/ 128369 h 186235"/>
              <a:gd name="connsiteX5" fmla="*/ 337006 w 376778"/>
              <a:gd name="connsiteY5" fmla="*/ 166745 h 186235"/>
              <a:gd name="connsiteX6" fmla="*/ 60992 w 376778"/>
              <a:gd name="connsiteY6" fmla="*/ 186235 h 186235"/>
              <a:gd name="connsiteX7" fmla="*/ 2266 w 376778"/>
              <a:gd name="connsiteY7" fmla="*/ 154640 h 186235"/>
              <a:gd name="connsiteX8" fmla="*/ 0 w 376778"/>
              <a:gd name="connsiteY8" fmla="*/ 35304 h 186235"/>
              <a:gd name="connsiteX0" fmla="*/ 0 w 364946"/>
              <a:gd name="connsiteY0" fmla="*/ 35304 h 186235"/>
              <a:gd name="connsiteX1" fmla="*/ 60992 w 364946"/>
              <a:gd name="connsiteY1" fmla="*/ 0 h 186235"/>
              <a:gd name="connsiteX2" fmla="*/ 303744 w 364946"/>
              <a:gd name="connsiteY2" fmla="*/ 3702 h 186235"/>
              <a:gd name="connsiteX3" fmla="*/ 361277 w 364946"/>
              <a:gd name="connsiteY3" fmla="*/ 38182 h 186235"/>
              <a:gd name="connsiteX4" fmla="*/ 364946 w 364946"/>
              <a:gd name="connsiteY4" fmla="*/ 127046 h 186235"/>
              <a:gd name="connsiteX5" fmla="*/ 337006 w 364946"/>
              <a:gd name="connsiteY5" fmla="*/ 166745 h 186235"/>
              <a:gd name="connsiteX6" fmla="*/ 60992 w 364946"/>
              <a:gd name="connsiteY6" fmla="*/ 186235 h 186235"/>
              <a:gd name="connsiteX7" fmla="*/ 2266 w 364946"/>
              <a:gd name="connsiteY7" fmla="*/ 154640 h 186235"/>
              <a:gd name="connsiteX8" fmla="*/ 0 w 364946"/>
              <a:gd name="connsiteY8" fmla="*/ 35304 h 186235"/>
              <a:gd name="connsiteX0" fmla="*/ 3023 w 367969"/>
              <a:gd name="connsiteY0" fmla="*/ 35304 h 186235"/>
              <a:gd name="connsiteX1" fmla="*/ 64015 w 367969"/>
              <a:gd name="connsiteY1" fmla="*/ 0 h 186235"/>
              <a:gd name="connsiteX2" fmla="*/ 306767 w 367969"/>
              <a:gd name="connsiteY2" fmla="*/ 3702 h 186235"/>
              <a:gd name="connsiteX3" fmla="*/ 364300 w 367969"/>
              <a:gd name="connsiteY3" fmla="*/ 38182 h 186235"/>
              <a:gd name="connsiteX4" fmla="*/ 367969 w 367969"/>
              <a:gd name="connsiteY4" fmla="*/ 127046 h 186235"/>
              <a:gd name="connsiteX5" fmla="*/ 340029 w 367969"/>
              <a:gd name="connsiteY5" fmla="*/ 166745 h 186235"/>
              <a:gd name="connsiteX6" fmla="*/ 64015 w 367969"/>
              <a:gd name="connsiteY6" fmla="*/ 186235 h 186235"/>
              <a:gd name="connsiteX7" fmla="*/ 86 w 367969"/>
              <a:gd name="connsiteY7" fmla="*/ 149745 h 186235"/>
              <a:gd name="connsiteX8" fmla="*/ 3023 w 367969"/>
              <a:gd name="connsiteY8" fmla="*/ 35304 h 186235"/>
              <a:gd name="connsiteX0" fmla="*/ 3023 w 472684"/>
              <a:gd name="connsiteY0" fmla="*/ 35304 h 208222"/>
              <a:gd name="connsiteX1" fmla="*/ 64015 w 472684"/>
              <a:gd name="connsiteY1" fmla="*/ 0 h 208222"/>
              <a:gd name="connsiteX2" fmla="*/ 306767 w 472684"/>
              <a:gd name="connsiteY2" fmla="*/ 3702 h 208222"/>
              <a:gd name="connsiteX3" fmla="*/ 364300 w 472684"/>
              <a:gd name="connsiteY3" fmla="*/ 38182 h 208222"/>
              <a:gd name="connsiteX4" fmla="*/ 367969 w 472684"/>
              <a:gd name="connsiteY4" fmla="*/ 127046 h 208222"/>
              <a:gd name="connsiteX5" fmla="*/ 471011 w 472684"/>
              <a:gd name="connsiteY5" fmla="*/ 208222 h 208222"/>
              <a:gd name="connsiteX6" fmla="*/ 64015 w 472684"/>
              <a:gd name="connsiteY6" fmla="*/ 186235 h 208222"/>
              <a:gd name="connsiteX7" fmla="*/ 86 w 472684"/>
              <a:gd name="connsiteY7" fmla="*/ 149745 h 208222"/>
              <a:gd name="connsiteX8" fmla="*/ 3023 w 472684"/>
              <a:gd name="connsiteY8" fmla="*/ 35304 h 208222"/>
              <a:gd name="connsiteX0" fmla="*/ 3023 w 497218"/>
              <a:gd name="connsiteY0" fmla="*/ 35304 h 208222"/>
              <a:gd name="connsiteX1" fmla="*/ 64015 w 497218"/>
              <a:gd name="connsiteY1" fmla="*/ 0 h 208222"/>
              <a:gd name="connsiteX2" fmla="*/ 306767 w 497218"/>
              <a:gd name="connsiteY2" fmla="*/ 3702 h 208222"/>
              <a:gd name="connsiteX3" fmla="*/ 364300 w 497218"/>
              <a:gd name="connsiteY3" fmla="*/ 38182 h 208222"/>
              <a:gd name="connsiteX4" fmla="*/ 497218 w 497218"/>
              <a:gd name="connsiteY4" fmla="*/ 166892 h 208222"/>
              <a:gd name="connsiteX5" fmla="*/ 471011 w 497218"/>
              <a:gd name="connsiteY5" fmla="*/ 208222 h 208222"/>
              <a:gd name="connsiteX6" fmla="*/ 64015 w 497218"/>
              <a:gd name="connsiteY6" fmla="*/ 186235 h 208222"/>
              <a:gd name="connsiteX7" fmla="*/ 86 w 497218"/>
              <a:gd name="connsiteY7" fmla="*/ 149745 h 208222"/>
              <a:gd name="connsiteX8" fmla="*/ 3023 w 497218"/>
              <a:gd name="connsiteY8" fmla="*/ 35304 h 208222"/>
              <a:gd name="connsiteX0" fmla="*/ 3023 w 501809"/>
              <a:gd name="connsiteY0" fmla="*/ 35304 h 208222"/>
              <a:gd name="connsiteX1" fmla="*/ 64015 w 501809"/>
              <a:gd name="connsiteY1" fmla="*/ 0 h 208222"/>
              <a:gd name="connsiteX2" fmla="*/ 306767 w 501809"/>
              <a:gd name="connsiteY2" fmla="*/ 3702 h 208222"/>
              <a:gd name="connsiteX3" fmla="*/ 501809 w 501809"/>
              <a:gd name="connsiteY3" fmla="*/ 72720 h 208222"/>
              <a:gd name="connsiteX4" fmla="*/ 497218 w 501809"/>
              <a:gd name="connsiteY4" fmla="*/ 166892 h 208222"/>
              <a:gd name="connsiteX5" fmla="*/ 471011 w 501809"/>
              <a:gd name="connsiteY5" fmla="*/ 208222 h 208222"/>
              <a:gd name="connsiteX6" fmla="*/ 64015 w 501809"/>
              <a:gd name="connsiteY6" fmla="*/ 186235 h 208222"/>
              <a:gd name="connsiteX7" fmla="*/ 86 w 501809"/>
              <a:gd name="connsiteY7" fmla="*/ 149745 h 208222"/>
              <a:gd name="connsiteX8" fmla="*/ 3023 w 501809"/>
              <a:gd name="connsiteY8" fmla="*/ 35304 h 208222"/>
              <a:gd name="connsiteX0" fmla="*/ 3023 w 501809"/>
              <a:gd name="connsiteY0" fmla="*/ 35304 h 208222"/>
              <a:gd name="connsiteX1" fmla="*/ 64015 w 501809"/>
              <a:gd name="connsiteY1" fmla="*/ 0 h 208222"/>
              <a:gd name="connsiteX2" fmla="*/ 453961 w 501809"/>
              <a:gd name="connsiteY2" fmla="*/ 24468 h 208222"/>
              <a:gd name="connsiteX3" fmla="*/ 501809 w 501809"/>
              <a:gd name="connsiteY3" fmla="*/ 72720 h 208222"/>
              <a:gd name="connsiteX4" fmla="*/ 497218 w 501809"/>
              <a:gd name="connsiteY4" fmla="*/ 166892 h 208222"/>
              <a:gd name="connsiteX5" fmla="*/ 471011 w 501809"/>
              <a:gd name="connsiteY5" fmla="*/ 208222 h 208222"/>
              <a:gd name="connsiteX6" fmla="*/ 64015 w 501809"/>
              <a:gd name="connsiteY6" fmla="*/ 186235 h 208222"/>
              <a:gd name="connsiteX7" fmla="*/ 86 w 501809"/>
              <a:gd name="connsiteY7" fmla="*/ 149745 h 208222"/>
              <a:gd name="connsiteX8" fmla="*/ 3023 w 501809"/>
              <a:gd name="connsiteY8" fmla="*/ 35304 h 208222"/>
              <a:gd name="connsiteX0" fmla="*/ 0 w 512456"/>
              <a:gd name="connsiteY0" fmla="*/ 28984 h 208222"/>
              <a:gd name="connsiteX1" fmla="*/ 74662 w 512456"/>
              <a:gd name="connsiteY1" fmla="*/ 0 h 208222"/>
              <a:gd name="connsiteX2" fmla="*/ 464608 w 512456"/>
              <a:gd name="connsiteY2" fmla="*/ 24468 h 208222"/>
              <a:gd name="connsiteX3" fmla="*/ 512456 w 512456"/>
              <a:gd name="connsiteY3" fmla="*/ 72720 h 208222"/>
              <a:gd name="connsiteX4" fmla="*/ 507865 w 512456"/>
              <a:gd name="connsiteY4" fmla="*/ 166892 h 208222"/>
              <a:gd name="connsiteX5" fmla="*/ 481658 w 512456"/>
              <a:gd name="connsiteY5" fmla="*/ 208222 h 208222"/>
              <a:gd name="connsiteX6" fmla="*/ 74662 w 512456"/>
              <a:gd name="connsiteY6" fmla="*/ 186235 h 208222"/>
              <a:gd name="connsiteX7" fmla="*/ 10733 w 512456"/>
              <a:gd name="connsiteY7" fmla="*/ 149745 h 208222"/>
              <a:gd name="connsiteX8" fmla="*/ 0 w 512456"/>
              <a:gd name="connsiteY8" fmla="*/ 28984 h 208222"/>
              <a:gd name="connsiteX0" fmla="*/ 23253 w 535709"/>
              <a:gd name="connsiteY0" fmla="*/ 28984 h 208222"/>
              <a:gd name="connsiteX1" fmla="*/ 97915 w 535709"/>
              <a:gd name="connsiteY1" fmla="*/ 0 h 208222"/>
              <a:gd name="connsiteX2" fmla="*/ 487861 w 535709"/>
              <a:gd name="connsiteY2" fmla="*/ 24468 h 208222"/>
              <a:gd name="connsiteX3" fmla="*/ 535709 w 535709"/>
              <a:gd name="connsiteY3" fmla="*/ 72720 h 208222"/>
              <a:gd name="connsiteX4" fmla="*/ 531118 w 535709"/>
              <a:gd name="connsiteY4" fmla="*/ 166892 h 208222"/>
              <a:gd name="connsiteX5" fmla="*/ 504911 w 535709"/>
              <a:gd name="connsiteY5" fmla="*/ 208222 h 208222"/>
              <a:gd name="connsiteX6" fmla="*/ 97915 w 535709"/>
              <a:gd name="connsiteY6" fmla="*/ 186235 h 208222"/>
              <a:gd name="connsiteX7" fmla="*/ 16 w 535709"/>
              <a:gd name="connsiteY7" fmla="*/ 140676 h 208222"/>
              <a:gd name="connsiteX8" fmla="*/ 23253 w 535709"/>
              <a:gd name="connsiteY8" fmla="*/ 28984 h 208222"/>
              <a:gd name="connsiteX0" fmla="*/ 23237 w 535693"/>
              <a:gd name="connsiteY0" fmla="*/ 28984 h 208222"/>
              <a:gd name="connsiteX1" fmla="*/ 97899 w 535693"/>
              <a:gd name="connsiteY1" fmla="*/ 0 h 208222"/>
              <a:gd name="connsiteX2" fmla="*/ 487845 w 535693"/>
              <a:gd name="connsiteY2" fmla="*/ 24468 h 208222"/>
              <a:gd name="connsiteX3" fmla="*/ 535693 w 535693"/>
              <a:gd name="connsiteY3" fmla="*/ 72720 h 208222"/>
              <a:gd name="connsiteX4" fmla="*/ 531102 w 535693"/>
              <a:gd name="connsiteY4" fmla="*/ 166892 h 208222"/>
              <a:gd name="connsiteX5" fmla="*/ 504895 w 535693"/>
              <a:gd name="connsiteY5" fmla="*/ 208222 h 208222"/>
              <a:gd name="connsiteX6" fmla="*/ 97899 w 535693"/>
              <a:gd name="connsiteY6" fmla="*/ 186235 h 208222"/>
              <a:gd name="connsiteX7" fmla="*/ 0 w 535693"/>
              <a:gd name="connsiteY7" fmla="*/ 140676 h 208222"/>
              <a:gd name="connsiteX8" fmla="*/ 23237 w 535693"/>
              <a:gd name="connsiteY8" fmla="*/ 28984 h 208222"/>
              <a:gd name="connsiteX0" fmla="*/ 48533 w 560989"/>
              <a:gd name="connsiteY0" fmla="*/ 28984 h 208222"/>
              <a:gd name="connsiteX1" fmla="*/ 123195 w 560989"/>
              <a:gd name="connsiteY1" fmla="*/ 0 h 208222"/>
              <a:gd name="connsiteX2" fmla="*/ 513141 w 560989"/>
              <a:gd name="connsiteY2" fmla="*/ 24468 h 208222"/>
              <a:gd name="connsiteX3" fmla="*/ 560989 w 560989"/>
              <a:gd name="connsiteY3" fmla="*/ 72720 h 208222"/>
              <a:gd name="connsiteX4" fmla="*/ 556398 w 560989"/>
              <a:gd name="connsiteY4" fmla="*/ 166892 h 208222"/>
              <a:gd name="connsiteX5" fmla="*/ 530191 w 560989"/>
              <a:gd name="connsiteY5" fmla="*/ 208222 h 208222"/>
              <a:gd name="connsiteX6" fmla="*/ 123195 w 560989"/>
              <a:gd name="connsiteY6" fmla="*/ 186235 h 208222"/>
              <a:gd name="connsiteX7" fmla="*/ 0 w 560989"/>
              <a:gd name="connsiteY7" fmla="*/ 139765 h 208222"/>
              <a:gd name="connsiteX8" fmla="*/ 48533 w 560989"/>
              <a:gd name="connsiteY8" fmla="*/ 28984 h 208222"/>
              <a:gd name="connsiteX0" fmla="*/ 8141 w 560989"/>
              <a:gd name="connsiteY0" fmla="*/ 30220 h 208222"/>
              <a:gd name="connsiteX1" fmla="*/ 123195 w 560989"/>
              <a:gd name="connsiteY1" fmla="*/ 0 h 208222"/>
              <a:gd name="connsiteX2" fmla="*/ 513141 w 560989"/>
              <a:gd name="connsiteY2" fmla="*/ 24468 h 208222"/>
              <a:gd name="connsiteX3" fmla="*/ 560989 w 560989"/>
              <a:gd name="connsiteY3" fmla="*/ 72720 h 208222"/>
              <a:gd name="connsiteX4" fmla="*/ 556398 w 560989"/>
              <a:gd name="connsiteY4" fmla="*/ 166892 h 208222"/>
              <a:gd name="connsiteX5" fmla="*/ 530191 w 560989"/>
              <a:gd name="connsiteY5" fmla="*/ 208222 h 208222"/>
              <a:gd name="connsiteX6" fmla="*/ 123195 w 560989"/>
              <a:gd name="connsiteY6" fmla="*/ 186235 h 208222"/>
              <a:gd name="connsiteX7" fmla="*/ 0 w 560989"/>
              <a:gd name="connsiteY7" fmla="*/ 139765 h 208222"/>
              <a:gd name="connsiteX8" fmla="*/ 8141 w 560989"/>
              <a:gd name="connsiteY8" fmla="*/ 30220 h 208222"/>
              <a:gd name="connsiteX0" fmla="*/ 8141 w 560989"/>
              <a:gd name="connsiteY0" fmla="*/ 30220 h 208222"/>
              <a:gd name="connsiteX1" fmla="*/ 123195 w 560989"/>
              <a:gd name="connsiteY1" fmla="*/ 0 h 208222"/>
              <a:gd name="connsiteX2" fmla="*/ 513141 w 560989"/>
              <a:gd name="connsiteY2" fmla="*/ 24468 h 208222"/>
              <a:gd name="connsiteX3" fmla="*/ 560989 w 560989"/>
              <a:gd name="connsiteY3" fmla="*/ 72720 h 208222"/>
              <a:gd name="connsiteX4" fmla="*/ 556398 w 560989"/>
              <a:gd name="connsiteY4" fmla="*/ 166892 h 208222"/>
              <a:gd name="connsiteX5" fmla="*/ 530191 w 560989"/>
              <a:gd name="connsiteY5" fmla="*/ 208222 h 208222"/>
              <a:gd name="connsiteX6" fmla="*/ 123195 w 560989"/>
              <a:gd name="connsiteY6" fmla="*/ 186235 h 208222"/>
              <a:gd name="connsiteX7" fmla="*/ 0 w 560989"/>
              <a:gd name="connsiteY7" fmla="*/ 139765 h 208222"/>
              <a:gd name="connsiteX8" fmla="*/ 8141 w 560989"/>
              <a:gd name="connsiteY8" fmla="*/ 30220 h 208222"/>
              <a:gd name="connsiteX0" fmla="*/ 8141 w 560989"/>
              <a:gd name="connsiteY0" fmla="*/ 33700 h 211702"/>
              <a:gd name="connsiteX1" fmla="*/ 54076 w 560989"/>
              <a:gd name="connsiteY1" fmla="*/ 3960 h 211702"/>
              <a:gd name="connsiteX2" fmla="*/ 123195 w 560989"/>
              <a:gd name="connsiteY2" fmla="*/ 3480 h 211702"/>
              <a:gd name="connsiteX3" fmla="*/ 513141 w 560989"/>
              <a:gd name="connsiteY3" fmla="*/ 27948 h 211702"/>
              <a:gd name="connsiteX4" fmla="*/ 560989 w 560989"/>
              <a:gd name="connsiteY4" fmla="*/ 76200 h 211702"/>
              <a:gd name="connsiteX5" fmla="*/ 556398 w 560989"/>
              <a:gd name="connsiteY5" fmla="*/ 170372 h 211702"/>
              <a:gd name="connsiteX6" fmla="*/ 530191 w 560989"/>
              <a:gd name="connsiteY6" fmla="*/ 211702 h 211702"/>
              <a:gd name="connsiteX7" fmla="*/ 123195 w 560989"/>
              <a:gd name="connsiteY7" fmla="*/ 189715 h 211702"/>
              <a:gd name="connsiteX8" fmla="*/ 0 w 560989"/>
              <a:gd name="connsiteY8" fmla="*/ 143245 h 211702"/>
              <a:gd name="connsiteX9" fmla="*/ 8141 w 560989"/>
              <a:gd name="connsiteY9" fmla="*/ 33700 h 211702"/>
              <a:gd name="connsiteX0" fmla="*/ 8141 w 560989"/>
              <a:gd name="connsiteY0" fmla="*/ 33700 h 211702"/>
              <a:gd name="connsiteX1" fmla="*/ 54076 w 560989"/>
              <a:gd name="connsiteY1" fmla="*/ 3960 h 211702"/>
              <a:gd name="connsiteX2" fmla="*/ 123195 w 560989"/>
              <a:gd name="connsiteY2" fmla="*/ 3480 h 211702"/>
              <a:gd name="connsiteX3" fmla="*/ 474380 w 560989"/>
              <a:gd name="connsiteY3" fmla="*/ 27449 h 211702"/>
              <a:gd name="connsiteX4" fmla="*/ 560989 w 560989"/>
              <a:gd name="connsiteY4" fmla="*/ 76200 h 211702"/>
              <a:gd name="connsiteX5" fmla="*/ 556398 w 560989"/>
              <a:gd name="connsiteY5" fmla="*/ 170372 h 211702"/>
              <a:gd name="connsiteX6" fmla="*/ 530191 w 560989"/>
              <a:gd name="connsiteY6" fmla="*/ 211702 h 211702"/>
              <a:gd name="connsiteX7" fmla="*/ 123195 w 560989"/>
              <a:gd name="connsiteY7" fmla="*/ 189715 h 211702"/>
              <a:gd name="connsiteX8" fmla="*/ 0 w 560989"/>
              <a:gd name="connsiteY8" fmla="*/ 143245 h 211702"/>
              <a:gd name="connsiteX9" fmla="*/ 8141 w 560989"/>
              <a:gd name="connsiteY9" fmla="*/ 33700 h 211702"/>
              <a:gd name="connsiteX0" fmla="*/ 8141 w 556398"/>
              <a:gd name="connsiteY0" fmla="*/ 33700 h 211702"/>
              <a:gd name="connsiteX1" fmla="*/ 54076 w 556398"/>
              <a:gd name="connsiteY1" fmla="*/ 3960 h 211702"/>
              <a:gd name="connsiteX2" fmla="*/ 123195 w 556398"/>
              <a:gd name="connsiteY2" fmla="*/ 3480 h 211702"/>
              <a:gd name="connsiteX3" fmla="*/ 474380 w 556398"/>
              <a:gd name="connsiteY3" fmla="*/ 27449 h 211702"/>
              <a:gd name="connsiteX4" fmla="*/ 543849 w 556398"/>
              <a:gd name="connsiteY4" fmla="*/ 66617 h 211702"/>
              <a:gd name="connsiteX5" fmla="*/ 556398 w 556398"/>
              <a:gd name="connsiteY5" fmla="*/ 170372 h 211702"/>
              <a:gd name="connsiteX6" fmla="*/ 530191 w 556398"/>
              <a:gd name="connsiteY6" fmla="*/ 211702 h 211702"/>
              <a:gd name="connsiteX7" fmla="*/ 123195 w 556398"/>
              <a:gd name="connsiteY7" fmla="*/ 189715 h 211702"/>
              <a:gd name="connsiteX8" fmla="*/ 0 w 556398"/>
              <a:gd name="connsiteY8" fmla="*/ 143245 h 211702"/>
              <a:gd name="connsiteX9" fmla="*/ 8141 w 556398"/>
              <a:gd name="connsiteY9" fmla="*/ 33700 h 211702"/>
              <a:gd name="connsiteX0" fmla="*/ 8141 w 544642"/>
              <a:gd name="connsiteY0" fmla="*/ 33700 h 211702"/>
              <a:gd name="connsiteX1" fmla="*/ 54076 w 544642"/>
              <a:gd name="connsiteY1" fmla="*/ 3960 h 211702"/>
              <a:gd name="connsiteX2" fmla="*/ 123195 w 544642"/>
              <a:gd name="connsiteY2" fmla="*/ 3480 h 211702"/>
              <a:gd name="connsiteX3" fmla="*/ 474380 w 544642"/>
              <a:gd name="connsiteY3" fmla="*/ 27449 h 211702"/>
              <a:gd name="connsiteX4" fmla="*/ 543849 w 544642"/>
              <a:gd name="connsiteY4" fmla="*/ 66617 h 211702"/>
              <a:gd name="connsiteX5" fmla="*/ 544462 w 544642"/>
              <a:gd name="connsiteY5" fmla="*/ 165684 h 211702"/>
              <a:gd name="connsiteX6" fmla="*/ 530191 w 544642"/>
              <a:gd name="connsiteY6" fmla="*/ 211702 h 211702"/>
              <a:gd name="connsiteX7" fmla="*/ 123195 w 544642"/>
              <a:gd name="connsiteY7" fmla="*/ 189715 h 211702"/>
              <a:gd name="connsiteX8" fmla="*/ 0 w 544642"/>
              <a:gd name="connsiteY8" fmla="*/ 143245 h 211702"/>
              <a:gd name="connsiteX9" fmla="*/ 8141 w 544642"/>
              <a:gd name="connsiteY9" fmla="*/ 33700 h 211702"/>
              <a:gd name="connsiteX0" fmla="*/ 8141 w 544642"/>
              <a:gd name="connsiteY0" fmla="*/ 33700 h 211702"/>
              <a:gd name="connsiteX1" fmla="*/ 54076 w 544642"/>
              <a:gd name="connsiteY1" fmla="*/ 3960 h 211702"/>
              <a:gd name="connsiteX2" fmla="*/ 123195 w 544642"/>
              <a:gd name="connsiteY2" fmla="*/ 3480 h 211702"/>
              <a:gd name="connsiteX3" fmla="*/ 474380 w 544642"/>
              <a:gd name="connsiteY3" fmla="*/ 27449 h 211702"/>
              <a:gd name="connsiteX4" fmla="*/ 543849 w 544642"/>
              <a:gd name="connsiteY4" fmla="*/ 66617 h 211702"/>
              <a:gd name="connsiteX5" fmla="*/ 544462 w 544642"/>
              <a:gd name="connsiteY5" fmla="*/ 165684 h 211702"/>
              <a:gd name="connsiteX6" fmla="*/ 530191 w 544642"/>
              <a:gd name="connsiteY6" fmla="*/ 211702 h 211702"/>
              <a:gd name="connsiteX7" fmla="*/ 513345 w 544642"/>
              <a:gd name="connsiteY7" fmla="*/ 203852 h 211702"/>
              <a:gd name="connsiteX8" fmla="*/ 123195 w 544642"/>
              <a:gd name="connsiteY8" fmla="*/ 189715 h 211702"/>
              <a:gd name="connsiteX9" fmla="*/ 0 w 544642"/>
              <a:gd name="connsiteY9" fmla="*/ 143245 h 211702"/>
              <a:gd name="connsiteX10" fmla="*/ 8141 w 544642"/>
              <a:gd name="connsiteY10" fmla="*/ 33700 h 211702"/>
              <a:gd name="connsiteX0" fmla="*/ 8141 w 544642"/>
              <a:gd name="connsiteY0" fmla="*/ 33700 h 211702"/>
              <a:gd name="connsiteX1" fmla="*/ 54076 w 544642"/>
              <a:gd name="connsiteY1" fmla="*/ 3960 h 211702"/>
              <a:gd name="connsiteX2" fmla="*/ 123195 w 544642"/>
              <a:gd name="connsiteY2" fmla="*/ 3480 h 211702"/>
              <a:gd name="connsiteX3" fmla="*/ 474380 w 544642"/>
              <a:gd name="connsiteY3" fmla="*/ 27449 h 211702"/>
              <a:gd name="connsiteX4" fmla="*/ 543849 w 544642"/>
              <a:gd name="connsiteY4" fmla="*/ 66617 h 211702"/>
              <a:gd name="connsiteX5" fmla="*/ 544462 w 544642"/>
              <a:gd name="connsiteY5" fmla="*/ 165684 h 211702"/>
              <a:gd name="connsiteX6" fmla="*/ 530191 w 544642"/>
              <a:gd name="connsiteY6" fmla="*/ 211702 h 211702"/>
              <a:gd name="connsiteX7" fmla="*/ 469689 w 544642"/>
              <a:gd name="connsiteY7" fmla="*/ 208557 h 211702"/>
              <a:gd name="connsiteX8" fmla="*/ 123195 w 544642"/>
              <a:gd name="connsiteY8" fmla="*/ 189715 h 211702"/>
              <a:gd name="connsiteX9" fmla="*/ 0 w 544642"/>
              <a:gd name="connsiteY9" fmla="*/ 143245 h 211702"/>
              <a:gd name="connsiteX10" fmla="*/ 8141 w 544642"/>
              <a:gd name="connsiteY10" fmla="*/ 33700 h 211702"/>
              <a:gd name="connsiteX0" fmla="*/ 8141 w 602903"/>
              <a:gd name="connsiteY0" fmla="*/ 33700 h 211702"/>
              <a:gd name="connsiteX1" fmla="*/ 54076 w 602903"/>
              <a:gd name="connsiteY1" fmla="*/ 3960 h 211702"/>
              <a:gd name="connsiteX2" fmla="*/ 123195 w 602903"/>
              <a:gd name="connsiteY2" fmla="*/ 3480 h 211702"/>
              <a:gd name="connsiteX3" fmla="*/ 474380 w 602903"/>
              <a:gd name="connsiteY3" fmla="*/ 27449 h 211702"/>
              <a:gd name="connsiteX4" fmla="*/ 543849 w 602903"/>
              <a:gd name="connsiteY4" fmla="*/ 66617 h 211702"/>
              <a:gd name="connsiteX5" fmla="*/ 602903 w 602903"/>
              <a:gd name="connsiteY5" fmla="*/ 148734 h 211702"/>
              <a:gd name="connsiteX6" fmla="*/ 530191 w 602903"/>
              <a:gd name="connsiteY6" fmla="*/ 211702 h 211702"/>
              <a:gd name="connsiteX7" fmla="*/ 469689 w 602903"/>
              <a:gd name="connsiteY7" fmla="*/ 208557 h 211702"/>
              <a:gd name="connsiteX8" fmla="*/ 123195 w 602903"/>
              <a:gd name="connsiteY8" fmla="*/ 189715 h 211702"/>
              <a:gd name="connsiteX9" fmla="*/ 0 w 602903"/>
              <a:gd name="connsiteY9" fmla="*/ 143245 h 211702"/>
              <a:gd name="connsiteX10" fmla="*/ 8141 w 602903"/>
              <a:gd name="connsiteY10" fmla="*/ 33700 h 211702"/>
              <a:gd name="connsiteX0" fmla="*/ 8141 w 602903"/>
              <a:gd name="connsiteY0" fmla="*/ 33700 h 215361"/>
              <a:gd name="connsiteX1" fmla="*/ 54076 w 602903"/>
              <a:gd name="connsiteY1" fmla="*/ 3960 h 215361"/>
              <a:gd name="connsiteX2" fmla="*/ 123195 w 602903"/>
              <a:gd name="connsiteY2" fmla="*/ 3480 h 215361"/>
              <a:gd name="connsiteX3" fmla="*/ 474380 w 602903"/>
              <a:gd name="connsiteY3" fmla="*/ 27449 h 215361"/>
              <a:gd name="connsiteX4" fmla="*/ 543849 w 602903"/>
              <a:gd name="connsiteY4" fmla="*/ 66617 h 215361"/>
              <a:gd name="connsiteX5" fmla="*/ 602903 w 602903"/>
              <a:gd name="connsiteY5" fmla="*/ 148734 h 215361"/>
              <a:gd name="connsiteX6" fmla="*/ 575787 w 602903"/>
              <a:gd name="connsiteY6" fmla="*/ 215361 h 215361"/>
              <a:gd name="connsiteX7" fmla="*/ 469689 w 602903"/>
              <a:gd name="connsiteY7" fmla="*/ 208557 h 215361"/>
              <a:gd name="connsiteX8" fmla="*/ 123195 w 602903"/>
              <a:gd name="connsiteY8" fmla="*/ 189715 h 215361"/>
              <a:gd name="connsiteX9" fmla="*/ 0 w 602903"/>
              <a:gd name="connsiteY9" fmla="*/ 143245 h 215361"/>
              <a:gd name="connsiteX10" fmla="*/ 8141 w 602903"/>
              <a:gd name="connsiteY10" fmla="*/ 33700 h 215361"/>
              <a:gd name="connsiteX0" fmla="*/ 8141 w 604128"/>
              <a:gd name="connsiteY0" fmla="*/ 33700 h 215361"/>
              <a:gd name="connsiteX1" fmla="*/ 54076 w 604128"/>
              <a:gd name="connsiteY1" fmla="*/ 3960 h 215361"/>
              <a:gd name="connsiteX2" fmla="*/ 123195 w 604128"/>
              <a:gd name="connsiteY2" fmla="*/ 3480 h 215361"/>
              <a:gd name="connsiteX3" fmla="*/ 474380 w 604128"/>
              <a:gd name="connsiteY3" fmla="*/ 27449 h 215361"/>
              <a:gd name="connsiteX4" fmla="*/ 604128 w 604128"/>
              <a:gd name="connsiteY4" fmla="*/ 54666 h 215361"/>
              <a:gd name="connsiteX5" fmla="*/ 602903 w 604128"/>
              <a:gd name="connsiteY5" fmla="*/ 148734 h 215361"/>
              <a:gd name="connsiteX6" fmla="*/ 575787 w 604128"/>
              <a:gd name="connsiteY6" fmla="*/ 215361 h 215361"/>
              <a:gd name="connsiteX7" fmla="*/ 469689 w 604128"/>
              <a:gd name="connsiteY7" fmla="*/ 208557 h 215361"/>
              <a:gd name="connsiteX8" fmla="*/ 123195 w 604128"/>
              <a:gd name="connsiteY8" fmla="*/ 189715 h 215361"/>
              <a:gd name="connsiteX9" fmla="*/ 0 w 604128"/>
              <a:gd name="connsiteY9" fmla="*/ 143245 h 215361"/>
              <a:gd name="connsiteX10" fmla="*/ 8141 w 604128"/>
              <a:gd name="connsiteY10" fmla="*/ 33700 h 215361"/>
              <a:gd name="connsiteX0" fmla="*/ 8141 w 604128"/>
              <a:gd name="connsiteY0" fmla="*/ 33700 h 215361"/>
              <a:gd name="connsiteX1" fmla="*/ 54076 w 604128"/>
              <a:gd name="connsiteY1" fmla="*/ 3960 h 215361"/>
              <a:gd name="connsiteX2" fmla="*/ 123195 w 604128"/>
              <a:gd name="connsiteY2" fmla="*/ 3480 h 215361"/>
              <a:gd name="connsiteX3" fmla="*/ 557105 w 604128"/>
              <a:gd name="connsiteY3" fmla="*/ 33341 h 215361"/>
              <a:gd name="connsiteX4" fmla="*/ 604128 w 604128"/>
              <a:gd name="connsiteY4" fmla="*/ 54666 h 215361"/>
              <a:gd name="connsiteX5" fmla="*/ 602903 w 604128"/>
              <a:gd name="connsiteY5" fmla="*/ 148734 h 215361"/>
              <a:gd name="connsiteX6" fmla="*/ 575787 w 604128"/>
              <a:gd name="connsiteY6" fmla="*/ 215361 h 215361"/>
              <a:gd name="connsiteX7" fmla="*/ 469689 w 604128"/>
              <a:gd name="connsiteY7" fmla="*/ 208557 h 215361"/>
              <a:gd name="connsiteX8" fmla="*/ 123195 w 604128"/>
              <a:gd name="connsiteY8" fmla="*/ 189715 h 215361"/>
              <a:gd name="connsiteX9" fmla="*/ 0 w 604128"/>
              <a:gd name="connsiteY9" fmla="*/ 143245 h 215361"/>
              <a:gd name="connsiteX10" fmla="*/ 8141 w 604128"/>
              <a:gd name="connsiteY10" fmla="*/ 33700 h 215361"/>
              <a:gd name="connsiteX0" fmla="*/ 8141 w 604128"/>
              <a:gd name="connsiteY0" fmla="*/ 32030 h 213691"/>
              <a:gd name="connsiteX1" fmla="*/ 54076 w 604128"/>
              <a:gd name="connsiteY1" fmla="*/ 2290 h 213691"/>
              <a:gd name="connsiteX2" fmla="*/ 197454 w 604128"/>
              <a:gd name="connsiteY2" fmla="*/ 6277 h 213691"/>
              <a:gd name="connsiteX3" fmla="*/ 557105 w 604128"/>
              <a:gd name="connsiteY3" fmla="*/ 31671 h 213691"/>
              <a:gd name="connsiteX4" fmla="*/ 604128 w 604128"/>
              <a:gd name="connsiteY4" fmla="*/ 52996 h 213691"/>
              <a:gd name="connsiteX5" fmla="*/ 602903 w 604128"/>
              <a:gd name="connsiteY5" fmla="*/ 147064 h 213691"/>
              <a:gd name="connsiteX6" fmla="*/ 575787 w 604128"/>
              <a:gd name="connsiteY6" fmla="*/ 213691 h 213691"/>
              <a:gd name="connsiteX7" fmla="*/ 469689 w 604128"/>
              <a:gd name="connsiteY7" fmla="*/ 206887 h 213691"/>
              <a:gd name="connsiteX8" fmla="*/ 123195 w 604128"/>
              <a:gd name="connsiteY8" fmla="*/ 188045 h 213691"/>
              <a:gd name="connsiteX9" fmla="*/ 0 w 604128"/>
              <a:gd name="connsiteY9" fmla="*/ 141575 h 213691"/>
              <a:gd name="connsiteX10" fmla="*/ 8141 w 604128"/>
              <a:gd name="connsiteY10" fmla="*/ 32030 h 213691"/>
              <a:gd name="connsiteX0" fmla="*/ 21708 w 604128"/>
              <a:gd name="connsiteY0" fmla="*/ 34984 h 213691"/>
              <a:gd name="connsiteX1" fmla="*/ 54076 w 604128"/>
              <a:gd name="connsiteY1" fmla="*/ 2290 h 213691"/>
              <a:gd name="connsiteX2" fmla="*/ 197454 w 604128"/>
              <a:gd name="connsiteY2" fmla="*/ 6277 h 213691"/>
              <a:gd name="connsiteX3" fmla="*/ 557105 w 604128"/>
              <a:gd name="connsiteY3" fmla="*/ 31671 h 213691"/>
              <a:gd name="connsiteX4" fmla="*/ 604128 w 604128"/>
              <a:gd name="connsiteY4" fmla="*/ 52996 h 213691"/>
              <a:gd name="connsiteX5" fmla="*/ 602903 w 604128"/>
              <a:gd name="connsiteY5" fmla="*/ 147064 h 213691"/>
              <a:gd name="connsiteX6" fmla="*/ 575787 w 604128"/>
              <a:gd name="connsiteY6" fmla="*/ 213691 h 213691"/>
              <a:gd name="connsiteX7" fmla="*/ 469689 w 604128"/>
              <a:gd name="connsiteY7" fmla="*/ 206887 h 213691"/>
              <a:gd name="connsiteX8" fmla="*/ 123195 w 604128"/>
              <a:gd name="connsiteY8" fmla="*/ 188045 h 213691"/>
              <a:gd name="connsiteX9" fmla="*/ 0 w 604128"/>
              <a:gd name="connsiteY9" fmla="*/ 141575 h 213691"/>
              <a:gd name="connsiteX10" fmla="*/ 21708 w 604128"/>
              <a:gd name="connsiteY10" fmla="*/ 34984 h 213691"/>
              <a:gd name="connsiteX0" fmla="*/ 13447 w 595867"/>
              <a:gd name="connsiteY0" fmla="*/ 34984 h 213691"/>
              <a:gd name="connsiteX1" fmla="*/ 45815 w 595867"/>
              <a:gd name="connsiteY1" fmla="*/ 2290 h 213691"/>
              <a:gd name="connsiteX2" fmla="*/ 189193 w 595867"/>
              <a:gd name="connsiteY2" fmla="*/ 6277 h 213691"/>
              <a:gd name="connsiteX3" fmla="*/ 548844 w 595867"/>
              <a:gd name="connsiteY3" fmla="*/ 31671 h 213691"/>
              <a:gd name="connsiteX4" fmla="*/ 595867 w 595867"/>
              <a:gd name="connsiteY4" fmla="*/ 52996 h 213691"/>
              <a:gd name="connsiteX5" fmla="*/ 594642 w 595867"/>
              <a:gd name="connsiteY5" fmla="*/ 147064 h 213691"/>
              <a:gd name="connsiteX6" fmla="*/ 567526 w 595867"/>
              <a:gd name="connsiteY6" fmla="*/ 213691 h 213691"/>
              <a:gd name="connsiteX7" fmla="*/ 461428 w 595867"/>
              <a:gd name="connsiteY7" fmla="*/ 206887 h 213691"/>
              <a:gd name="connsiteX8" fmla="*/ 114934 w 595867"/>
              <a:gd name="connsiteY8" fmla="*/ 188045 h 213691"/>
              <a:gd name="connsiteX9" fmla="*/ 0 w 595867"/>
              <a:gd name="connsiteY9" fmla="*/ 136270 h 213691"/>
              <a:gd name="connsiteX10" fmla="*/ 13447 w 595867"/>
              <a:gd name="connsiteY10" fmla="*/ 34984 h 213691"/>
              <a:gd name="connsiteX0" fmla="*/ 13447 w 595867"/>
              <a:gd name="connsiteY0" fmla="*/ 34984 h 213691"/>
              <a:gd name="connsiteX1" fmla="*/ 45815 w 595867"/>
              <a:gd name="connsiteY1" fmla="*/ 2290 h 213691"/>
              <a:gd name="connsiteX2" fmla="*/ 189193 w 595867"/>
              <a:gd name="connsiteY2" fmla="*/ 6277 h 213691"/>
              <a:gd name="connsiteX3" fmla="*/ 548844 w 595867"/>
              <a:gd name="connsiteY3" fmla="*/ 31671 h 213691"/>
              <a:gd name="connsiteX4" fmla="*/ 595867 w 595867"/>
              <a:gd name="connsiteY4" fmla="*/ 52996 h 213691"/>
              <a:gd name="connsiteX5" fmla="*/ 594642 w 595867"/>
              <a:gd name="connsiteY5" fmla="*/ 147064 h 213691"/>
              <a:gd name="connsiteX6" fmla="*/ 567526 w 595867"/>
              <a:gd name="connsiteY6" fmla="*/ 213691 h 213691"/>
              <a:gd name="connsiteX7" fmla="*/ 461428 w 595867"/>
              <a:gd name="connsiteY7" fmla="*/ 206887 h 213691"/>
              <a:gd name="connsiteX8" fmla="*/ 60666 w 595867"/>
              <a:gd name="connsiteY8" fmla="*/ 176228 h 213691"/>
              <a:gd name="connsiteX9" fmla="*/ 0 w 595867"/>
              <a:gd name="connsiteY9" fmla="*/ 136270 h 213691"/>
              <a:gd name="connsiteX10" fmla="*/ 13447 w 595867"/>
              <a:gd name="connsiteY10" fmla="*/ 34984 h 213691"/>
              <a:gd name="connsiteX0" fmla="*/ 6612 w 589032"/>
              <a:gd name="connsiteY0" fmla="*/ 34984 h 213691"/>
              <a:gd name="connsiteX1" fmla="*/ 38980 w 589032"/>
              <a:gd name="connsiteY1" fmla="*/ 2290 h 213691"/>
              <a:gd name="connsiteX2" fmla="*/ 182358 w 589032"/>
              <a:gd name="connsiteY2" fmla="*/ 6277 h 213691"/>
              <a:gd name="connsiteX3" fmla="*/ 542009 w 589032"/>
              <a:gd name="connsiteY3" fmla="*/ 31671 h 213691"/>
              <a:gd name="connsiteX4" fmla="*/ 589032 w 589032"/>
              <a:gd name="connsiteY4" fmla="*/ 52996 h 213691"/>
              <a:gd name="connsiteX5" fmla="*/ 587807 w 589032"/>
              <a:gd name="connsiteY5" fmla="*/ 147064 h 213691"/>
              <a:gd name="connsiteX6" fmla="*/ 560691 w 589032"/>
              <a:gd name="connsiteY6" fmla="*/ 213691 h 213691"/>
              <a:gd name="connsiteX7" fmla="*/ 454593 w 589032"/>
              <a:gd name="connsiteY7" fmla="*/ 206887 h 213691"/>
              <a:gd name="connsiteX8" fmla="*/ 53831 w 589032"/>
              <a:gd name="connsiteY8" fmla="*/ 176228 h 213691"/>
              <a:gd name="connsiteX9" fmla="*/ 0 w 589032"/>
              <a:gd name="connsiteY9" fmla="*/ 139430 h 213691"/>
              <a:gd name="connsiteX10" fmla="*/ 6612 w 589032"/>
              <a:gd name="connsiteY10" fmla="*/ 34984 h 213691"/>
              <a:gd name="connsiteX0" fmla="*/ 6612 w 595970"/>
              <a:gd name="connsiteY0" fmla="*/ 34984 h 213691"/>
              <a:gd name="connsiteX1" fmla="*/ 38980 w 595970"/>
              <a:gd name="connsiteY1" fmla="*/ 2290 h 213691"/>
              <a:gd name="connsiteX2" fmla="*/ 182358 w 595970"/>
              <a:gd name="connsiteY2" fmla="*/ 6277 h 213691"/>
              <a:gd name="connsiteX3" fmla="*/ 542009 w 595970"/>
              <a:gd name="connsiteY3" fmla="*/ 31671 h 213691"/>
              <a:gd name="connsiteX4" fmla="*/ 595970 w 595970"/>
              <a:gd name="connsiteY4" fmla="*/ 59522 h 213691"/>
              <a:gd name="connsiteX5" fmla="*/ 587807 w 595970"/>
              <a:gd name="connsiteY5" fmla="*/ 147064 h 213691"/>
              <a:gd name="connsiteX6" fmla="*/ 560691 w 595970"/>
              <a:gd name="connsiteY6" fmla="*/ 213691 h 213691"/>
              <a:gd name="connsiteX7" fmla="*/ 454593 w 595970"/>
              <a:gd name="connsiteY7" fmla="*/ 206887 h 213691"/>
              <a:gd name="connsiteX8" fmla="*/ 53831 w 595970"/>
              <a:gd name="connsiteY8" fmla="*/ 176228 h 213691"/>
              <a:gd name="connsiteX9" fmla="*/ 0 w 595970"/>
              <a:gd name="connsiteY9" fmla="*/ 139430 h 213691"/>
              <a:gd name="connsiteX10" fmla="*/ 6612 w 595970"/>
              <a:gd name="connsiteY10" fmla="*/ 34984 h 213691"/>
              <a:gd name="connsiteX0" fmla="*/ 6612 w 595970"/>
              <a:gd name="connsiteY0" fmla="*/ 34984 h 208384"/>
              <a:gd name="connsiteX1" fmla="*/ 38980 w 595970"/>
              <a:gd name="connsiteY1" fmla="*/ 2290 h 208384"/>
              <a:gd name="connsiteX2" fmla="*/ 182358 w 595970"/>
              <a:gd name="connsiteY2" fmla="*/ 6277 h 208384"/>
              <a:gd name="connsiteX3" fmla="*/ 542009 w 595970"/>
              <a:gd name="connsiteY3" fmla="*/ 31671 h 208384"/>
              <a:gd name="connsiteX4" fmla="*/ 595970 w 595970"/>
              <a:gd name="connsiteY4" fmla="*/ 59522 h 208384"/>
              <a:gd name="connsiteX5" fmla="*/ 587807 w 595970"/>
              <a:gd name="connsiteY5" fmla="*/ 147064 h 208384"/>
              <a:gd name="connsiteX6" fmla="*/ 568952 w 595970"/>
              <a:gd name="connsiteY6" fmla="*/ 208384 h 208384"/>
              <a:gd name="connsiteX7" fmla="*/ 454593 w 595970"/>
              <a:gd name="connsiteY7" fmla="*/ 206887 h 208384"/>
              <a:gd name="connsiteX8" fmla="*/ 53831 w 595970"/>
              <a:gd name="connsiteY8" fmla="*/ 176228 h 208384"/>
              <a:gd name="connsiteX9" fmla="*/ 0 w 595970"/>
              <a:gd name="connsiteY9" fmla="*/ 139430 h 208384"/>
              <a:gd name="connsiteX10" fmla="*/ 6612 w 595970"/>
              <a:gd name="connsiteY10" fmla="*/ 34984 h 20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970" h="208384">
                <a:moveTo>
                  <a:pt x="6612" y="34984"/>
                </a:moveTo>
                <a:cubicBezTo>
                  <a:pt x="25706" y="10900"/>
                  <a:pt x="19805" y="7327"/>
                  <a:pt x="38980" y="2290"/>
                </a:cubicBezTo>
                <a:cubicBezTo>
                  <a:pt x="58155" y="-2747"/>
                  <a:pt x="115928" y="1409"/>
                  <a:pt x="182358" y="6277"/>
                </a:cubicBezTo>
                <a:lnTo>
                  <a:pt x="542009" y="31671"/>
                </a:lnTo>
                <a:cubicBezTo>
                  <a:pt x="559152" y="31671"/>
                  <a:pt x="595970" y="42379"/>
                  <a:pt x="595970" y="59522"/>
                </a:cubicBezTo>
                <a:cubicBezTo>
                  <a:pt x="595970" y="100907"/>
                  <a:pt x="587807" y="105679"/>
                  <a:pt x="587807" y="147064"/>
                </a:cubicBezTo>
                <a:cubicBezTo>
                  <a:pt x="587807" y="164207"/>
                  <a:pt x="586095" y="208384"/>
                  <a:pt x="568952" y="208384"/>
                </a:cubicBezTo>
                <a:lnTo>
                  <a:pt x="454593" y="206887"/>
                </a:lnTo>
                <a:lnTo>
                  <a:pt x="53831" y="176228"/>
                </a:lnTo>
                <a:cubicBezTo>
                  <a:pt x="36688" y="176228"/>
                  <a:pt x="0" y="156573"/>
                  <a:pt x="0" y="139430"/>
                </a:cubicBezTo>
                <a:cubicBezTo>
                  <a:pt x="7609" y="97711"/>
                  <a:pt x="738" y="78334"/>
                  <a:pt x="6612" y="34984"/>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6" name="TextBox 9"/>
          <p:cNvSpPr txBox="1">
            <a:spLocks noChangeArrowheads="1"/>
          </p:cNvSpPr>
          <p:nvPr/>
        </p:nvSpPr>
        <p:spPr bwMode="auto">
          <a:xfrm>
            <a:off x="76200" y="3698611"/>
            <a:ext cx="848465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en-US" sz="2400" b="1" dirty="0"/>
              <a:t>Genes:</a:t>
            </a:r>
          </a:p>
          <a:p>
            <a:pPr marL="342900" indent="-342900" eaLnBrk="1" hangingPunct="1">
              <a:buFont typeface="Arial" panose="020B0604020202020204" pitchFamily="34" charset="0"/>
              <a:buChar char="•"/>
            </a:pPr>
            <a:r>
              <a:rPr lang="en-US" sz="2400" b="1" dirty="0" smtClean="0"/>
              <a:t>The basic units of heredity.</a:t>
            </a:r>
          </a:p>
          <a:p>
            <a:pPr marL="342900" indent="-342900" eaLnBrk="1" hangingPunct="1">
              <a:buFont typeface="Arial" panose="020B0604020202020204" pitchFamily="34" charset="0"/>
              <a:buChar char="•"/>
            </a:pPr>
            <a:r>
              <a:rPr lang="en-US" sz="2400" b="1" dirty="0" smtClean="0"/>
              <a:t>They </a:t>
            </a:r>
            <a:r>
              <a:rPr lang="en-US" sz="2400" b="1" dirty="0"/>
              <a:t>are located on specific regions of chromosomes, contained in DNA.</a:t>
            </a:r>
          </a:p>
          <a:p>
            <a:pPr marL="342900" indent="-342900" eaLnBrk="1" hangingPunct="1">
              <a:buFont typeface="Arial" panose="020B0604020202020204" pitchFamily="34" charset="0"/>
              <a:buChar char="•"/>
            </a:pPr>
            <a:r>
              <a:rPr lang="en-US" sz="2400" b="1" dirty="0"/>
              <a:t>There are </a:t>
            </a:r>
            <a:r>
              <a:rPr lang="en-US" sz="2400" b="1" dirty="0" smtClean="0"/>
              <a:t>tens of thousands </a:t>
            </a:r>
            <a:r>
              <a:rPr lang="en-US" sz="2400" b="1" dirty="0"/>
              <a:t>of genes “written” into each of the 23 chromosomes in our cells. </a:t>
            </a:r>
          </a:p>
          <a:p>
            <a:pPr marL="342900" indent="-342900" eaLnBrk="1" hangingPunct="1">
              <a:buFont typeface="Arial" panose="020B0604020202020204" pitchFamily="34" charset="0"/>
              <a:buChar char="•"/>
            </a:pPr>
            <a:r>
              <a:rPr lang="en-US" sz="2400" b="1" dirty="0"/>
              <a:t>They come from the original genes given to us from mom &amp; dad.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3"/>
          <p:cNvSpPr>
            <a:spLocks noGrp="1" noChangeArrowheads="1"/>
          </p:cNvSpPr>
          <p:nvPr>
            <p:ph idx="1"/>
          </p:nvPr>
        </p:nvSpPr>
        <p:spPr>
          <a:xfrm>
            <a:off x="1524000" y="1457166"/>
            <a:ext cx="7543800" cy="5590382"/>
          </a:xfrm>
        </p:spPr>
        <p:txBody>
          <a:bodyPr>
            <a:noAutofit/>
          </a:bodyPr>
          <a:lstStyle/>
          <a:p>
            <a:pPr marL="0" indent="0" fontAlgn="auto">
              <a:lnSpc>
                <a:spcPct val="80000"/>
              </a:lnSpc>
              <a:spcAft>
                <a:spcPts val="0"/>
              </a:spcAft>
              <a:buNone/>
              <a:defRPr/>
            </a:pPr>
            <a:r>
              <a:rPr lang="en-US" sz="1600" b="1" dirty="0" smtClean="0">
                <a:solidFill>
                  <a:schemeClr val="tx2"/>
                </a:solidFill>
              </a:rPr>
              <a:t>Pro-melanin-concentrating hormone (contributes to hunger, among other functions)</a:t>
            </a:r>
            <a:endParaRPr lang="en-US" sz="1600" dirty="0" smtClean="0"/>
          </a:p>
          <a:p>
            <a:pPr marL="0" indent="0" algn="just" fontAlgn="auto">
              <a:lnSpc>
                <a:spcPct val="80000"/>
              </a:lnSpc>
              <a:spcAft>
                <a:spcPts val="0"/>
              </a:spcAft>
              <a:buNone/>
              <a:defRPr/>
            </a:pPr>
            <a:r>
              <a:rPr lang="en-US" sz="1600" b="1" dirty="0" err="1" smtClean="0"/>
              <a:t>tacagcgtgt</a:t>
            </a:r>
            <a:r>
              <a:rPr lang="en-US" sz="1600" b="1" dirty="0" smtClean="0"/>
              <a:t> </a:t>
            </a:r>
            <a:r>
              <a:rPr lang="en-US" sz="1600" b="1" dirty="0" err="1" smtClean="0"/>
              <a:t>ggcattctcc</a:t>
            </a:r>
            <a:r>
              <a:rPr lang="en-US" sz="1600" b="1" dirty="0" smtClean="0"/>
              <a:t> </a:t>
            </a:r>
            <a:r>
              <a:rPr lang="en-US" sz="1600" b="1" dirty="0" err="1" smtClean="0"/>
              <a:t>ccacattctc</a:t>
            </a:r>
            <a:r>
              <a:rPr lang="en-US" sz="1600" b="1" dirty="0" smtClean="0"/>
              <a:t> </a:t>
            </a:r>
            <a:r>
              <a:rPr lang="en-US" sz="1600" b="1" dirty="0" err="1" smtClean="0"/>
              <a:t>cttcggcttt</a:t>
            </a:r>
            <a:r>
              <a:rPr lang="en-US" sz="1600" b="1" dirty="0" smtClean="0"/>
              <a:t> </a:t>
            </a:r>
            <a:r>
              <a:rPr lang="en-US" sz="1600" b="1" dirty="0" err="1" smtClean="0"/>
              <a:t>acggagcagc</a:t>
            </a:r>
            <a:r>
              <a:rPr lang="en-US" sz="1600" b="1" dirty="0" smtClean="0"/>
              <a:t> </a:t>
            </a:r>
            <a:r>
              <a:rPr lang="en-US" sz="1600" b="1" dirty="0" err="1" smtClean="0"/>
              <a:t>aaacaggatg</a:t>
            </a:r>
            <a:r>
              <a:rPr lang="en-US" sz="1600" b="1" dirty="0" smtClean="0"/>
              <a:t> </a:t>
            </a:r>
            <a:r>
              <a:rPr lang="en-US" sz="1600" b="1" dirty="0" err="1" smtClean="0"/>
              <a:t>gcgaagatga</a:t>
            </a:r>
            <a:r>
              <a:rPr lang="en-US" sz="1600" b="1" dirty="0" smtClean="0"/>
              <a:t> </a:t>
            </a:r>
            <a:r>
              <a:rPr lang="en-US" sz="1600" b="1" dirty="0" err="1" smtClean="0"/>
              <a:t>gcctctcttc</a:t>
            </a:r>
            <a:r>
              <a:rPr lang="en-US" sz="1600" b="1" dirty="0" smtClean="0"/>
              <a:t> </a:t>
            </a:r>
            <a:r>
              <a:rPr lang="en-US" sz="1600" b="1" dirty="0" err="1" smtClean="0"/>
              <a:t>ctacatgtta</a:t>
            </a:r>
            <a:r>
              <a:rPr lang="en-US" sz="1600" b="1" dirty="0" smtClean="0"/>
              <a:t> </a:t>
            </a:r>
            <a:r>
              <a:rPr lang="en-US" sz="1600" b="1" dirty="0" err="1" smtClean="0"/>
              <a:t>atgctggcct</a:t>
            </a:r>
            <a:r>
              <a:rPr lang="en-US" sz="1600" b="1" dirty="0" smtClean="0"/>
              <a:t> </a:t>
            </a:r>
            <a:r>
              <a:rPr lang="en-US" sz="1600" b="1" dirty="0" err="1" smtClean="0"/>
              <a:t>tttctttgtt</a:t>
            </a:r>
            <a:r>
              <a:rPr lang="en-US" sz="1600" b="1" dirty="0" smtClean="0"/>
              <a:t> </a:t>
            </a:r>
            <a:r>
              <a:rPr lang="en-US" sz="1600" b="1" dirty="0" err="1" smtClean="0"/>
              <a:t>ttctcacggc</a:t>
            </a:r>
            <a:r>
              <a:rPr lang="en-US" sz="1600" b="1" dirty="0" smtClean="0"/>
              <a:t> </a:t>
            </a:r>
            <a:r>
              <a:rPr lang="en-US" sz="1600" b="1" dirty="0" err="1" smtClean="0"/>
              <a:t>attttacttt</a:t>
            </a:r>
            <a:r>
              <a:rPr lang="en-US" sz="1600" b="1" dirty="0" smtClean="0"/>
              <a:t> </a:t>
            </a:r>
            <a:r>
              <a:rPr lang="en-US" sz="1600" b="1" dirty="0" err="1" smtClean="0"/>
              <a:t>cggcctccaa</a:t>
            </a:r>
            <a:r>
              <a:rPr lang="en-US" sz="1600" b="1" dirty="0" smtClean="0"/>
              <a:t> </a:t>
            </a:r>
            <a:r>
              <a:rPr lang="en-US" sz="1600" b="1" dirty="0" err="1" smtClean="0"/>
              <a:t>gtccatcagg</a:t>
            </a:r>
            <a:r>
              <a:rPr lang="en-US" sz="1600" b="1" dirty="0" smtClean="0"/>
              <a:t> </a:t>
            </a:r>
            <a:r>
              <a:rPr lang="en-US" sz="1600" b="1" dirty="0" err="1" smtClean="0"/>
              <a:t>aacgtagaag</a:t>
            </a:r>
            <a:r>
              <a:rPr lang="en-US" sz="1600" b="1" dirty="0" smtClean="0"/>
              <a:t> </a:t>
            </a:r>
            <a:r>
              <a:rPr lang="en-US" sz="1600" b="1" dirty="0" err="1" smtClean="0"/>
              <a:t>cgacatagt</a:t>
            </a:r>
            <a:r>
              <a:rPr lang="en-US" sz="1600" b="1" dirty="0" smtClean="0"/>
              <a:t> </a:t>
            </a:r>
            <a:r>
              <a:rPr lang="en-US" sz="1600" b="1" dirty="0" err="1" smtClean="0"/>
              <a:t>atttaataca</a:t>
            </a:r>
            <a:r>
              <a:rPr lang="en-US" sz="1600" b="1" dirty="0" smtClean="0"/>
              <a:t> </a:t>
            </a:r>
            <a:r>
              <a:rPr lang="en-US" sz="1600" b="1" dirty="0" err="1" smtClean="0"/>
              <a:t>ttcaggatgg</a:t>
            </a:r>
            <a:r>
              <a:rPr lang="en-US" sz="1600" b="1" dirty="0" smtClean="0"/>
              <a:t> </a:t>
            </a:r>
            <a:r>
              <a:rPr lang="en-US" sz="1600" b="1" dirty="0" err="1" smtClean="0"/>
              <a:t>ggaaagcctt</a:t>
            </a:r>
            <a:r>
              <a:rPr lang="en-US" sz="1600" b="1" dirty="0" smtClean="0"/>
              <a:t> </a:t>
            </a:r>
            <a:r>
              <a:rPr lang="en-US" sz="1600" b="1" dirty="0" err="1" smtClean="0"/>
              <a:t>tcagaaggaa</a:t>
            </a:r>
            <a:r>
              <a:rPr lang="en-US" sz="1600" b="1" dirty="0" smtClean="0"/>
              <a:t> </a:t>
            </a:r>
            <a:r>
              <a:rPr lang="en-US" sz="1600" b="1" dirty="0" err="1" smtClean="0"/>
              <a:t>ataccgcagaagatcggt</a:t>
            </a:r>
            <a:r>
              <a:rPr lang="en-US" sz="1600" b="1" dirty="0" smtClean="0"/>
              <a:t> </a:t>
            </a:r>
            <a:r>
              <a:rPr lang="en-US" sz="1600" b="1" dirty="0" err="1" smtClean="0"/>
              <a:t>tgttgctcct</a:t>
            </a:r>
            <a:r>
              <a:rPr lang="en-US" sz="1600" b="1" dirty="0" smtClean="0"/>
              <a:t> </a:t>
            </a:r>
            <a:r>
              <a:rPr lang="en-US" sz="1600" b="1" dirty="0" err="1" smtClean="0"/>
              <a:t>tctctggaag</a:t>
            </a:r>
            <a:r>
              <a:rPr lang="en-US" sz="1600" b="1" dirty="0" smtClean="0"/>
              <a:t> </a:t>
            </a:r>
            <a:r>
              <a:rPr lang="en-US" sz="1600" b="1" dirty="0" err="1" smtClean="0"/>
              <a:t>gatacaaaaa</a:t>
            </a:r>
            <a:r>
              <a:rPr lang="en-US" sz="1600" b="1" dirty="0" smtClean="0"/>
              <a:t> </a:t>
            </a:r>
            <a:r>
              <a:rPr lang="en-US" sz="1600" b="1" dirty="0" err="1" smtClean="0"/>
              <a:t>tgatgagagc</a:t>
            </a:r>
            <a:r>
              <a:rPr lang="en-US" sz="1600" b="1" dirty="0" smtClean="0"/>
              <a:t> </a:t>
            </a:r>
            <a:r>
              <a:rPr lang="en-US" sz="1600" b="1" dirty="0" err="1" smtClean="0"/>
              <a:t>ggcttcatga</a:t>
            </a:r>
            <a:r>
              <a:rPr lang="en-US" sz="1600" b="1" dirty="0" smtClean="0"/>
              <a:t> </a:t>
            </a:r>
            <a:r>
              <a:rPr lang="en-US" sz="1600" b="1" dirty="0" err="1" smtClean="0"/>
              <a:t>aggatgaaga</a:t>
            </a:r>
            <a:r>
              <a:rPr lang="en-US" sz="1600" b="1" dirty="0" smtClean="0"/>
              <a:t> </a:t>
            </a:r>
            <a:r>
              <a:rPr lang="en-US" sz="1600" b="1" dirty="0" err="1" smtClean="0"/>
              <a:t>tgacaagacc</a:t>
            </a:r>
            <a:r>
              <a:rPr lang="en-US" sz="1600" b="1" dirty="0" smtClean="0"/>
              <a:t> </a:t>
            </a:r>
            <a:r>
              <a:rPr lang="en-US" sz="1600" b="1" dirty="0" err="1" smtClean="0"/>
              <a:t>acaaaggtac</a:t>
            </a:r>
            <a:r>
              <a:rPr lang="en-US" sz="1600" b="1" dirty="0" smtClean="0"/>
              <a:t> </a:t>
            </a:r>
            <a:r>
              <a:rPr lang="en-US" sz="1600" b="1" dirty="0" err="1" smtClean="0"/>
              <a:t>gtgtatgcag</a:t>
            </a:r>
            <a:r>
              <a:rPr lang="en-US" sz="1600" b="1" dirty="0" smtClean="0"/>
              <a:t> </a:t>
            </a:r>
            <a:r>
              <a:rPr lang="en-US" sz="1600" b="1" dirty="0" err="1" smtClean="0"/>
              <a:t>tctgcctttt</a:t>
            </a:r>
            <a:r>
              <a:rPr lang="en-US" sz="1600" b="1" dirty="0" smtClean="0"/>
              <a:t> </a:t>
            </a:r>
            <a:r>
              <a:rPr lang="en-US" sz="1600" b="1" dirty="0" err="1" smtClean="0"/>
              <a:t>attgcactag</a:t>
            </a:r>
            <a:r>
              <a:rPr lang="en-US" sz="1600" b="1" dirty="0" smtClean="0"/>
              <a:t> </a:t>
            </a:r>
            <a:r>
              <a:rPr lang="en-US" sz="1600" b="1" dirty="0" err="1" smtClean="0"/>
              <a:t>agatgaaaac</a:t>
            </a:r>
            <a:r>
              <a:rPr lang="en-US" sz="1600" b="1" dirty="0" smtClean="0"/>
              <a:t> </a:t>
            </a:r>
            <a:r>
              <a:rPr lang="en-US" sz="1600" b="1" dirty="0" err="1" smtClean="0"/>
              <a:t>gatgtttaca</a:t>
            </a:r>
            <a:r>
              <a:rPr lang="en-US" sz="1600" b="1" dirty="0" smtClean="0"/>
              <a:t> </a:t>
            </a:r>
            <a:r>
              <a:rPr lang="en-US" sz="1600" b="1" dirty="0" err="1" smtClean="0"/>
              <a:t>attataagcc</a:t>
            </a:r>
            <a:r>
              <a:rPr lang="en-US" sz="1600" b="1" dirty="0" smtClean="0"/>
              <a:t> </a:t>
            </a:r>
            <a:r>
              <a:rPr lang="en-US" sz="1600" b="1" dirty="0" err="1" smtClean="0"/>
              <a:t>acccagaagt</a:t>
            </a:r>
            <a:r>
              <a:rPr lang="en-US" sz="1600" b="1" dirty="0" smtClean="0"/>
              <a:t> </a:t>
            </a:r>
            <a:r>
              <a:rPr lang="en-US" sz="1600" b="1" dirty="0" err="1" smtClean="0"/>
              <a:t>aaattttgta</a:t>
            </a:r>
            <a:r>
              <a:rPr lang="en-US" sz="1600" b="1" dirty="0" smtClean="0"/>
              <a:t> </a:t>
            </a:r>
            <a:r>
              <a:rPr lang="en-US" sz="1600" b="1" dirty="0" err="1" smtClean="0"/>
              <a:t>ttttaatttt</a:t>
            </a:r>
            <a:r>
              <a:rPr lang="en-US" sz="1600" b="1" dirty="0" smtClean="0"/>
              <a:t> </a:t>
            </a:r>
            <a:r>
              <a:rPr lang="en-US" sz="1600" b="1" dirty="0" err="1" smtClean="0"/>
              <a:t>ataaataggc</a:t>
            </a:r>
            <a:r>
              <a:rPr lang="en-US" sz="1600" b="1" dirty="0" smtClean="0"/>
              <a:t> </a:t>
            </a:r>
            <a:r>
              <a:rPr lang="en-US" sz="1600" b="1" dirty="0" err="1" smtClean="0"/>
              <a:t>tacatacag</a:t>
            </a:r>
            <a:r>
              <a:rPr lang="en-US" sz="1600" b="1" dirty="0" smtClean="0"/>
              <a:t>  </a:t>
            </a:r>
            <a:r>
              <a:rPr lang="en-US" sz="1600" b="1" dirty="0" err="1" smtClean="0"/>
              <a:t>tcattgtgtg</a:t>
            </a:r>
            <a:r>
              <a:rPr lang="en-US" sz="1600" b="1" dirty="0" smtClean="0"/>
              <a:t> </a:t>
            </a:r>
            <a:r>
              <a:rPr lang="en-US" sz="1600" b="1" dirty="0" err="1" smtClean="0"/>
              <a:t>tattaagata</a:t>
            </a:r>
            <a:r>
              <a:rPr lang="en-US" sz="1600" b="1" dirty="0" smtClean="0"/>
              <a:t> </a:t>
            </a:r>
            <a:r>
              <a:rPr lang="en-US" sz="1600" b="1" dirty="0" err="1" smtClean="0"/>
              <a:t>actaggaaaa</a:t>
            </a:r>
            <a:r>
              <a:rPr lang="en-US" sz="1600" b="1" dirty="0" smtClean="0"/>
              <a:t> </a:t>
            </a:r>
            <a:r>
              <a:rPr lang="en-US" sz="1600" b="1" dirty="0" err="1" smtClean="0"/>
              <a:t>cgtcatacaa</a:t>
            </a:r>
            <a:r>
              <a:rPr lang="en-US" sz="1600" b="1" dirty="0" smtClean="0"/>
              <a:t> </a:t>
            </a:r>
            <a:r>
              <a:rPr lang="en-US" sz="1600" b="1" dirty="0" err="1" smtClean="0"/>
              <a:t>accaggcatt</a:t>
            </a:r>
            <a:r>
              <a:rPr lang="en-US" sz="1600" b="1" dirty="0" smtClean="0"/>
              <a:t> </a:t>
            </a:r>
            <a:r>
              <a:rPr lang="en-US" sz="1600" b="1" dirty="0" err="1" smtClean="0"/>
              <a:t>tccccattct</a:t>
            </a:r>
            <a:r>
              <a:rPr lang="en-US" sz="1600" b="1" dirty="0" smtClean="0"/>
              <a:t> </a:t>
            </a:r>
            <a:r>
              <a:rPr lang="en-US" sz="1600" b="1" dirty="0" err="1" smtClean="0"/>
              <a:t>atccagaatc</a:t>
            </a:r>
            <a:r>
              <a:rPr lang="en-US" sz="1600" b="1" dirty="0" smtClean="0"/>
              <a:t> </a:t>
            </a:r>
            <a:r>
              <a:rPr lang="en-US" sz="1600" b="1" dirty="0" err="1" smtClean="0"/>
              <a:t>ttgtatcttg</a:t>
            </a:r>
            <a:r>
              <a:rPr lang="en-US" sz="1600" b="1" dirty="0" smtClean="0"/>
              <a:t> </a:t>
            </a:r>
            <a:r>
              <a:rPr lang="en-US" sz="1600" b="1" dirty="0" err="1" smtClean="0"/>
              <a:t>tctcgcatat</a:t>
            </a:r>
            <a:r>
              <a:rPr lang="en-US" sz="1600" b="1" dirty="0" smtClean="0"/>
              <a:t> </a:t>
            </a:r>
            <a:r>
              <a:rPr lang="en-US" sz="1600" b="1" dirty="0" err="1" smtClean="0"/>
              <a:t>ggaggtaaag</a:t>
            </a:r>
            <a:r>
              <a:rPr lang="en-US" sz="1600" b="1" dirty="0" smtClean="0"/>
              <a:t> </a:t>
            </a:r>
            <a:r>
              <a:rPr lang="en-US" sz="1600" b="1" dirty="0" err="1" smtClean="0"/>
              <a:t>acagtataca</a:t>
            </a:r>
            <a:r>
              <a:rPr lang="en-US" sz="1600" b="1" dirty="0" smtClean="0"/>
              <a:t> </a:t>
            </a:r>
            <a:r>
              <a:rPr lang="en-US" sz="1600" b="1" dirty="0" err="1" smtClean="0"/>
              <a:t>gcatcttaga</a:t>
            </a:r>
            <a:r>
              <a:rPr lang="en-US" sz="1600" b="1" dirty="0" smtClean="0"/>
              <a:t> </a:t>
            </a:r>
            <a:r>
              <a:rPr lang="en-US" sz="1600" b="1" dirty="0" err="1" smtClean="0"/>
              <a:t>actgatcagc</a:t>
            </a:r>
            <a:r>
              <a:rPr lang="en-US" sz="1600" b="1" dirty="0" smtClean="0"/>
              <a:t> </a:t>
            </a:r>
            <a:r>
              <a:rPr lang="en-US" sz="1600" b="1" dirty="0" err="1" smtClean="0"/>
              <a:t>aagaatgttg</a:t>
            </a:r>
            <a:r>
              <a:rPr lang="en-US" sz="1600" b="1" dirty="0" smtClean="0"/>
              <a:t> </a:t>
            </a:r>
            <a:r>
              <a:rPr lang="en-US" sz="1600" b="1" dirty="0" err="1" smtClean="0"/>
              <a:t>tacaactgta</a:t>
            </a:r>
            <a:r>
              <a:rPr lang="en-US" sz="1600" b="1" dirty="0" smtClean="0"/>
              <a:t> </a:t>
            </a:r>
            <a:r>
              <a:rPr lang="en-US" sz="1600" b="1" dirty="0" err="1" smtClean="0"/>
              <a:t>ttctagctct</a:t>
            </a:r>
            <a:r>
              <a:rPr lang="en-US" sz="1600" b="1" dirty="0" smtClean="0"/>
              <a:t> </a:t>
            </a:r>
            <a:r>
              <a:rPr lang="en-US" sz="1600" b="1" dirty="0" err="1" smtClean="0"/>
              <a:t>actctgaaga</a:t>
            </a:r>
            <a:r>
              <a:rPr lang="en-US" sz="1600" b="1" dirty="0" smtClean="0"/>
              <a:t> </a:t>
            </a:r>
            <a:r>
              <a:rPr lang="en-US" sz="1600" b="1" dirty="0" err="1" smtClean="0"/>
              <a:t>agacagctgg</a:t>
            </a:r>
            <a:r>
              <a:rPr lang="en-US" sz="1600" b="1" dirty="0" smtClean="0"/>
              <a:t> </a:t>
            </a:r>
            <a:r>
              <a:rPr lang="en-US" sz="1600" b="1" dirty="0" err="1" smtClean="0"/>
              <a:t>gatacaaacc</a:t>
            </a:r>
            <a:r>
              <a:rPr lang="en-US" sz="1600" b="1" dirty="0" smtClean="0"/>
              <a:t> </a:t>
            </a:r>
            <a:r>
              <a:rPr lang="en-US" sz="1600" b="1" dirty="0" err="1" smtClean="0"/>
              <a:t>aatcttctct</a:t>
            </a:r>
            <a:r>
              <a:rPr lang="en-US" sz="1600" b="1" dirty="0" smtClean="0"/>
              <a:t> </a:t>
            </a:r>
            <a:r>
              <a:rPr lang="en-US" sz="1600" b="1" dirty="0" err="1" smtClean="0"/>
              <a:t>tcacagaaca</a:t>
            </a:r>
            <a:r>
              <a:rPr lang="en-US" sz="1600" b="1" dirty="0" smtClean="0"/>
              <a:t> </a:t>
            </a:r>
            <a:r>
              <a:rPr lang="en-US" sz="1600" b="1" dirty="0" err="1" smtClean="0"/>
              <a:t>caggctccaa</a:t>
            </a:r>
            <a:r>
              <a:rPr lang="en-US" sz="1600" b="1" dirty="0" smtClean="0"/>
              <a:t> </a:t>
            </a:r>
            <a:r>
              <a:rPr lang="en-US" sz="1600" b="1" dirty="0" err="1" smtClean="0"/>
              <a:t>gcagaatctc</a:t>
            </a:r>
            <a:r>
              <a:rPr lang="en-US" sz="1600" b="1" dirty="0" smtClean="0"/>
              <a:t> </a:t>
            </a:r>
            <a:r>
              <a:rPr lang="en-US" sz="1600" b="1" dirty="0" err="1" smtClean="0"/>
              <a:t>gtaactcacg</a:t>
            </a:r>
            <a:r>
              <a:rPr lang="en-US" sz="1600" b="1" dirty="0" smtClean="0"/>
              <a:t> </a:t>
            </a:r>
            <a:r>
              <a:rPr lang="en-US" sz="1600" b="1" dirty="0" err="1" smtClean="0"/>
              <a:t>gtctgcccct</a:t>
            </a:r>
            <a:r>
              <a:rPr lang="en-US" sz="1600" b="1" dirty="0" smtClean="0"/>
              <a:t> </a:t>
            </a:r>
            <a:r>
              <a:rPr lang="en-US" sz="1600" b="1" dirty="0" err="1" smtClean="0"/>
              <a:t>cagtctggct</a:t>
            </a:r>
            <a:r>
              <a:rPr lang="en-US" sz="1600" b="1" dirty="0" smtClean="0"/>
              <a:t> </a:t>
            </a:r>
            <a:r>
              <a:rPr lang="en-US" sz="1600" b="1" dirty="0" err="1" smtClean="0"/>
              <a:t>gtaaaacctt</a:t>
            </a:r>
            <a:r>
              <a:rPr lang="en-US" sz="1600" b="1" dirty="0" smtClean="0"/>
              <a:t> </a:t>
            </a:r>
            <a:r>
              <a:rPr lang="en-US" sz="1600" b="1" dirty="0" err="1" smtClean="0"/>
              <a:t>acctcgctct</a:t>
            </a:r>
            <a:r>
              <a:rPr lang="en-US" sz="1600" b="1" dirty="0" smtClean="0"/>
              <a:t> </a:t>
            </a:r>
            <a:r>
              <a:rPr lang="en-US" sz="1600" b="1" dirty="0" err="1" smtClean="0"/>
              <a:t>gaaaggacca</a:t>
            </a:r>
            <a:r>
              <a:rPr lang="en-US" sz="1600" b="1" dirty="0" smtClean="0"/>
              <a:t> </a:t>
            </a:r>
            <a:r>
              <a:rPr lang="en-US" sz="1600" b="1" dirty="0" err="1" smtClean="0"/>
              <a:t>gcagtcttcc</a:t>
            </a:r>
            <a:r>
              <a:rPr lang="en-US" sz="1600" b="1" dirty="0" smtClean="0"/>
              <a:t> </a:t>
            </a:r>
            <a:r>
              <a:rPr lang="en-US" sz="1600" b="1" dirty="0" err="1" smtClean="0"/>
              <a:t>cagctgagaa</a:t>
            </a:r>
            <a:r>
              <a:rPr lang="en-US" sz="1600" b="1" dirty="0" smtClean="0"/>
              <a:t> </a:t>
            </a:r>
            <a:r>
              <a:rPr lang="en-US" sz="1600" b="1" dirty="0" err="1" smtClean="0"/>
              <a:t>tggagttcag</a:t>
            </a:r>
            <a:r>
              <a:rPr lang="en-US" sz="1600" b="1" dirty="0" smtClean="0"/>
              <a:t> </a:t>
            </a:r>
            <a:r>
              <a:rPr lang="en-US" sz="1600" b="1" dirty="0" err="1" smtClean="0"/>
              <a:t>aatactgagt</a:t>
            </a:r>
            <a:r>
              <a:rPr lang="en-US" sz="1600" b="1" dirty="0" smtClean="0"/>
              <a:t> </a:t>
            </a:r>
            <a:r>
              <a:rPr lang="en-US" sz="1600" b="1" dirty="0" err="1" smtClean="0"/>
              <a:t>ccacacagga</a:t>
            </a:r>
            <a:r>
              <a:rPr lang="en-US" sz="1600" b="1" dirty="0" smtClean="0"/>
              <a:t> </a:t>
            </a:r>
            <a:r>
              <a:rPr lang="en-US" sz="1600" b="1" dirty="0" err="1" smtClean="0"/>
              <a:t>aaagagggaa</a:t>
            </a:r>
            <a:r>
              <a:rPr lang="en-US" sz="1600" b="1" dirty="0" smtClean="0"/>
              <a:t> </a:t>
            </a:r>
            <a:r>
              <a:rPr lang="en-US" sz="1600" b="1" dirty="0" err="1" smtClean="0"/>
              <a:t>attggggatg</a:t>
            </a:r>
            <a:r>
              <a:rPr lang="en-US" sz="1600" b="1" dirty="0" smtClean="0"/>
              <a:t> </a:t>
            </a:r>
            <a:r>
              <a:rPr lang="en-US" sz="1600" b="1" dirty="0" err="1" smtClean="0"/>
              <a:t>aagaaaactc</a:t>
            </a:r>
            <a:r>
              <a:rPr lang="en-US" sz="1600" b="1" dirty="0" smtClean="0"/>
              <a:t> </a:t>
            </a:r>
            <a:r>
              <a:rPr lang="en-US" sz="1600" b="1" dirty="0" err="1" smtClean="0"/>
              <a:t>agctaaattt</a:t>
            </a:r>
            <a:r>
              <a:rPr lang="en-US" sz="1600" b="1" dirty="0" smtClean="0"/>
              <a:t> </a:t>
            </a:r>
            <a:r>
              <a:rPr lang="en-US" sz="1600" b="1" dirty="0" err="1" smtClean="0"/>
              <a:t>cccataggaa</a:t>
            </a:r>
            <a:r>
              <a:rPr lang="en-US" sz="1600" b="1" dirty="0" smtClean="0"/>
              <a:t> </a:t>
            </a:r>
            <a:r>
              <a:rPr lang="en-US" sz="1600" b="1" dirty="0" err="1" smtClean="0"/>
              <a:t>ggagagattt</a:t>
            </a:r>
            <a:r>
              <a:rPr lang="en-US" sz="1600" b="1" dirty="0" smtClean="0"/>
              <a:t> </a:t>
            </a:r>
            <a:r>
              <a:rPr lang="en-US" sz="1600" b="1" dirty="0" err="1" smtClean="0"/>
              <a:t>tgacagtgag</a:t>
            </a:r>
            <a:r>
              <a:rPr lang="en-US" sz="1600" b="1" dirty="0" smtClean="0"/>
              <a:t> </a:t>
            </a:r>
            <a:r>
              <a:rPr lang="en-US" sz="1600" b="1" dirty="0" err="1" smtClean="0"/>
              <a:t>tagccttcta</a:t>
            </a:r>
            <a:r>
              <a:rPr lang="en-US" sz="1600" b="1" dirty="0" smtClean="0"/>
              <a:t> </a:t>
            </a:r>
            <a:r>
              <a:rPr lang="en-US" sz="1600" b="1" dirty="0" err="1" smtClean="0"/>
              <a:t>aacatgcaat</a:t>
            </a:r>
            <a:r>
              <a:rPr lang="en-US" sz="1600" b="1" dirty="0" smtClean="0"/>
              <a:t> </a:t>
            </a:r>
            <a:r>
              <a:rPr lang="en-US" sz="1600" b="1" dirty="0" err="1" smtClean="0"/>
              <a:t>tcctacatat</a:t>
            </a:r>
            <a:r>
              <a:rPr lang="en-US" sz="1600" b="1" dirty="0" smtClean="0"/>
              <a:t> </a:t>
            </a:r>
            <a:r>
              <a:rPr lang="en-US" sz="1600" b="1" dirty="0" err="1" smtClean="0"/>
              <a:t>taattttata</a:t>
            </a:r>
            <a:r>
              <a:rPr lang="en-US" sz="1600" b="1" dirty="0" smtClean="0"/>
              <a:t> </a:t>
            </a:r>
            <a:r>
              <a:rPr lang="en-US" sz="1600" b="1" dirty="0" err="1" smtClean="0"/>
              <a:t>aaagagctct</a:t>
            </a:r>
            <a:r>
              <a:rPr lang="en-US" sz="1600" b="1" dirty="0" smtClean="0"/>
              <a:t> </a:t>
            </a:r>
            <a:r>
              <a:rPr lang="en-US" sz="1600" b="1" dirty="0" err="1" smtClean="0"/>
              <a:t>gagcttcact</a:t>
            </a:r>
            <a:r>
              <a:rPr lang="en-US" sz="1600" b="1" dirty="0" smtClean="0"/>
              <a:t> </a:t>
            </a:r>
            <a:r>
              <a:rPr lang="en-US" sz="1600" b="1" dirty="0" err="1" smtClean="0"/>
              <a:t>gagttggatc</a:t>
            </a:r>
            <a:r>
              <a:rPr lang="en-US" sz="1600" b="1" dirty="0" smtClean="0"/>
              <a:t> </a:t>
            </a:r>
            <a:r>
              <a:rPr lang="en-US" sz="1600" b="1" dirty="0" err="1" smtClean="0"/>
              <a:t>tgaccataac</a:t>
            </a:r>
            <a:r>
              <a:rPr lang="en-US" sz="1600" b="1" dirty="0" smtClean="0"/>
              <a:t> </a:t>
            </a:r>
            <a:r>
              <a:rPr lang="en-US" sz="1600" b="1" dirty="0" err="1" smtClean="0"/>
              <a:t>aaaatcaaga</a:t>
            </a:r>
            <a:r>
              <a:rPr lang="en-US" sz="1600" b="1" dirty="0" smtClean="0"/>
              <a:t> </a:t>
            </a:r>
            <a:r>
              <a:rPr lang="en-US" sz="1600" b="1" dirty="0" err="1" smtClean="0"/>
              <a:t>ccatagttca</a:t>
            </a:r>
            <a:r>
              <a:rPr lang="en-US" sz="1600" b="1" dirty="0" smtClean="0"/>
              <a:t> </a:t>
            </a:r>
            <a:r>
              <a:rPr lang="en-US" sz="1600" b="1" dirty="0" err="1" smtClean="0"/>
              <a:t>gttctatcaa</a:t>
            </a:r>
            <a:r>
              <a:rPr lang="en-US" sz="1600" b="1" dirty="0" smtClean="0"/>
              <a:t> </a:t>
            </a:r>
            <a:r>
              <a:rPr lang="en-US" sz="1600" b="1" dirty="0" err="1" smtClean="0"/>
              <a:t>atagtaggca</a:t>
            </a:r>
            <a:r>
              <a:rPr lang="en-US" sz="1600" b="1" dirty="0" smtClean="0"/>
              <a:t> </a:t>
            </a:r>
            <a:r>
              <a:rPr lang="en-US" sz="1600" b="1" dirty="0" err="1" smtClean="0"/>
              <a:t>gcccacgtca</a:t>
            </a:r>
            <a:r>
              <a:rPr lang="en-US" sz="1600" b="1" dirty="0" smtClean="0"/>
              <a:t> </a:t>
            </a:r>
            <a:r>
              <a:rPr lang="en-US" sz="1600" b="1" dirty="0" err="1" smtClean="0"/>
              <a:t>aaatggggaa</a:t>
            </a:r>
            <a:r>
              <a:rPr lang="en-US" sz="1600" b="1" dirty="0" smtClean="0"/>
              <a:t> </a:t>
            </a:r>
            <a:r>
              <a:rPr lang="en-US" sz="1600" b="1" dirty="0" err="1" smtClean="0"/>
              <a:t>tttttcaaaa</a:t>
            </a:r>
            <a:r>
              <a:rPr lang="en-US" sz="1600" b="1" dirty="0" smtClean="0"/>
              <a:t> </a:t>
            </a:r>
            <a:r>
              <a:rPr lang="en-US" sz="1600" b="1" dirty="0" err="1" smtClean="0"/>
              <a:t>tcagtaatag</a:t>
            </a:r>
            <a:r>
              <a:rPr lang="en-US" sz="1600" b="1" dirty="0" smtClean="0"/>
              <a:t> </a:t>
            </a:r>
            <a:r>
              <a:rPr lang="en-US" sz="1600" b="1" dirty="0" err="1" smtClean="0"/>
              <a:t>tggtttgttt</a:t>
            </a:r>
            <a:r>
              <a:rPr lang="en-US" sz="1600" b="1" dirty="0" smtClean="0"/>
              <a:t> </a:t>
            </a:r>
            <a:r>
              <a:rPr lang="en-US" sz="1600" b="1" dirty="0" err="1" smtClean="0"/>
              <a:t>tattctggat</a:t>
            </a:r>
            <a:r>
              <a:rPr lang="en-US" sz="1600" b="1" dirty="0" smtClean="0"/>
              <a:t> </a:t>
            </a:r>
            <a:r>
              <a:rPr lang="en-US" sz="1600" b="1" dirty="0" err="1" smtClean="0"/>
              <a:t>tcattataag</a:t>
            </a:r>
            <a:r>
              <a:rPr lang="en-US" sz="1600" b="1" dirty="0" smtClean="0"/>
              <a:t> </a:t>
            </a:r>
            <a:r>
              <a:rPr lang="en-US" sz="1600" b="1" dirty="0" err="1" smtClean="0"/>
              <a:t>tccacagatt</a:t>
            </a:r>
            <a:r>
              <a:rPr lang="en-US" sz="1600" b="1" dirty="0" smtClean="0"/>
              <a:t> </a:t>
            </a:r>
            <a:r>
              <a:rPr lang="en-US" sz="1600" b="1" dirty="0" err="1" smtClean="0"/>
              <a:t>ctcttaattc</a:t>
            </a:r>
            <a:r>
              <a:rPr lang="en-US" sz="1600" b="1" dirty="0" smtClean="0"/>
              <a:t> </a:t>
            </a:r>
            <a:r>
              <a:rPr lang="en-US" sz="1600" b="1" dirty="0" err="1" smtClean="0"/>
              <a:t>tgtgtggtaa</a:t>
            </a:r>
            <a:r>
              <a:rPr lang="en-US" sz="1600" b="1" dirty="0" smtClean="0"/>
              <a:t> </a:t>
            </a:r>
            <a:r>
              <a:rPr lang="en-US" sz="1600" b="1" dirty="0" err="1" smtClean="0"/>
              <a:t>ttatagtcat</a:t>
            </a:r>
            <a:r>
              <a:rPr lang="en-US" sz="1600" b="1" dirty="0" smtClean="0"/>
              <a:t> </a:t>
            </a:r>
            <a:r>
              <a:rPr lang="en-US" sz="1600" b="1" dirty="0" err="1" smtClean="0"/>
              <a:t>tgtttgttcc</a:t>
            </a:r>
            <a:r>
              <a:rPr lang="en-US" sz="1600" b="1" dirty="0" smtClean="0"/>
              <a:t> </a:t>
            </a:r>
            <a:r>
              <a:rPr lang="en-US" sz="1600" b="1" dirty="0" err="1" smtClean="0"/>
              <a:t>ttttcagtgc</a:t>
            </a:r>
            <a:r>
              <a:rPr lang="en-US" sz="1600" b="1" dirty="0" smtClean="0"/>
              <a:t> </a:t>
            </a:r>
            <a:r>
              <a:rPr lang="en-US" sz="1600" b="1" dirty="0" err="1" smtClean="0"/>
              <a:t>tcaggtgtat</a:t>
            </a:r>
            <a:r>
              <a:rPr lang="en-US" sz="1600" b="1" dirty="0" smtClean="0"/>
              <a:t> </a:t>
            </a:r>
            <a:r>
              <a:rPr lang="en-US" sz="1600" b="1" dirty="0" err="1" smtClean="0"/>
              <a:t>gctgggacga</a:t>
            </a:r>
            <a:r>
              <a:rPr lang="en-US" sz="1600" b="1" dirty="0" smtClean="0"/>
              <a:t> </a:t>
            </a:r>
            <a:r>
              <a:rPr lang="en-US" sz="1600" b="1" dirty="0" err="1" smtClean="0"/>
              <a:t>gtctaccgac</a:t>
            </a:r>
            <a:r>
              <a:rPr lang="en-US" sz="1600" b="1" dirty="0" smtClean="0"/>
              <a:t> </a:t>
            </a:r>
            <a:r>
              <a:rPr lang="en-US" sz="1600" b="1" dirty="0" err="1" smtClean="0"/>
              <a:t>cctgttggca</a:t>
            </a:r>
            <a:r>
              <a:rPr lang="en-US" sz="1600" b="1" dirty="0" smtClean="0"/>
              <a:t> </a:t>
            </a:r>
            <a:r>
              <a:rPr lang="en-US" sz="1600" b="1" dirty="0" err="1" smtClean="0"/>
              <a:t>agtctgatac</a:t>
            </a:r>
            <a:r>
              <a:rPr lang="en-US" sz="1600" b="1" dirty="0" smtClean="0"/>
              <a:t> </a:t>
            </a:r>
            <a:r>
              <a:rPr lang="en-US" sz="1600" b="1" dirty="0" err="1" smtClean="0"/>
              <a:t>ctgctggtcc</a:t>
            </a:r>
            <a:r>
              <a:rPr lang="en-US" sz="1600" b="1" dirty="0" smtClean="0"/>
              <a:t> </a:t>
            </a:r>
            <a:r>
              <a:rPr lang="en-US" sz="1600" b="1" dirty="0" err="1" smtClean="0"/>
              <a:t>acaacatcct</a:t>
            </a:r>
            <a:r>
              <a:rPr lang="en-US" sz="1600" b="1" dirty="0" smtClean="0"/>
              <a:t> </a:t>
            </a:r>
            <a:r>
              <a:rPr lang="en-US" sz="1600" b="1" dirty="0" err="1" smtClean="0"/>
              <a:t>ttcagaagaa</a:t>
            </a:r>
            <a:r>
              <a:rPr lang="en-US" sz="1600" b="1" dirty="0" smtClean="0"/>
              <a:t> </a:t>
            </a:r>
            <a:r>
              <a:rPr lang="en-US" sz="1600" b="1" dirty="0" err="1" smtClean="0"/>
              <a:t>aacgattcat</a:t>
            </a:r>
            <a:r>
              <a:rPr lang="en-US" sz="1600" b="1" dirty="0" smtClean="0"/>
              <a:t> </a:t>
            </a:r>
            <a:r>
              <a:rPr lang="en-US" sz="1600" b="1" dirty="0" err="1" smtClean="0"/>
              <a:t>tgcaagtgga</a:t>
            </a:r>
            <a:r>
              <a:rPr lang="en-US" sz="1600" b="1" dirty="0" smtClean="0"/>
              <a:t> </a:t>
            </a:r>
            <a:r>
              <a:rPr lang="en-US" sz="1600" b="1" dirty="0" err="1" smtClean="0"/>
              <a:t>gagaaaagcc</a:t>
            </a:r>
            <a:r>
              <a:rPr lang="en-US" sz="1600" b="1" dirty="0" smtClean="0"/>
              <a:t> </a:t>
            </a:r>
            <a:r>
              <a:rPr lang="en-US" sz="1600" b="1" dirty="0" err="1" smtClean="0"/>
              <a:t>cttaatgttg</a:t>
            </a:r>
            <a:r>
              <a:rPr lang="en-US" sz="1600" b="1" dirty="0" smtClean="0"/>
              <a:t> </a:t>
            </a:r>
            <a:r>
              <a:rPr lang="en-US" sz="1600" b="1" dirty="0" err="1" smtClean="0"/>
              <a:t>atgtaacttg</a:t>
            </a:r>
            <a:r>
              <a:rPr lang="en-US" sz="1600" b="1" dirty="0" smtClean="0"/>
              <a:t> </a:t>
            </a:r>
            <a:r>
              <a:rPr lang="en-US" sz="1600" b="1" dirty="0" err="1" smtClean="0"/>
              <a:t>tgtatcatcc</a:t>
            </a:r>
            <a:r>
              <a:rPr lang="en-US" sz="1600" b="1" dirty="0" smtClean="0"/>
              <a:t> </a:t>
            </a:r>
            <a:r>
              <a:rPr lang="en-US" sz="1600" b="1" dirty="0" err="1" smtClean="0"/>
              <a:t>taaatgtctg</a:t>
            </a:r>
            <a:r>
              <a:rPr lang="en-US" sz="1600" b="1" dirty="0" smtClean="0"/>
              <a:t> </a:t>
            </a:r>
            <a:r>
              <a:rPr lang="en-US" sz="1600" b="1" dirty="0" err="1" smtClean="0"/>
              <a:t>ttttaaaaga</a:t>
            </a:r>
            <a:r>
              <a:rPr lang="en-US" sz="1600" b="1" dirty="0" smtClean="0"/>
              <a:t> </a:t>
            </a:r>
            <a:r>
              <a:rPr lang="en-US" sz="1600" b="1" dirty="0" err="1" smtClean="0"/>
              <a:t>aactggttac</a:t>
            </a:r>
            <a:r>
              <a:rPr lang="en-US" sz="1600" b="1" dirty="0" smtClean="0"/>
              <a:t> </a:t>
            </a:r>
            <a:r>
              <a:rPr lang="en-US" sz="1600" b="1" dirty="0" err="1" smtClean="0"/>
              <a:t>aatatgtaaa</a:t>
            </a:r>
            <a:r>
              <a:rPr lang="en-US" sz="1600" b="1" dirty="0" smtClean="0"/>
              <a:t> </a:t>
            </a:r>
            <a:r>
              <a:rPr lang="en-US" sz="1600" b="1" dirty="0" err="1" smtClean="0"/>
              <a:t>tgctatgtaa</a:t>
            </a:r>
            <a:r>
              <a:rPr lang="en-US" sz="1600" b="1" dirty="0" smtClean="0"/>
              <a:t> </a:t>
            </a:r>
            <a:r>
              <a:rPr lang="en-US" sz="1600" b="1" dirty="0" err="1" smtClean="0"/>
              <a:t>atgatatgct</a:t>
            </a:r>
            <a:r>
              <a:rPr lang="en-US" sz="1600" b="1" dirty="0" smtClean="0"/>
              <a:t> </a:t>
            </a:r>
            <a:r>
              <a:rPr lang="en-US" sz="1600" b="1" dirty="0" err="1" smtClean="0"/>
              <a:t>ttgacttgtg</a:t>
            </a:r>
            <a:r>
              <a:rPr lang="en-US" sz="1600" b="1" dirty="0" smtClean="0"/>
              <a:t> </a:t>
            </a:r>
            <a:r>
              <a:rPr lang="en-US" sz="1600" b="1" dirty="0" err="1" smtClean="0"/>
              <a:t>cattaaactt</a:t>
            </a:r>
            <a:r>
              <a:rPr lang="en-US" sz="1600" b="1" dirty="0" smtClean="0"/>
              <a:t> </a:t>
            </a:r>
            <a:r>
              <a:rPr lang="en-US" sz="1600" b="1" dirty="0" err="1" smtClean="0"/>
              <a:t>cacaaaaatt</a:t>
            </a:r>
            <a:r>
              <a:rPr lang="en-US" sz="1600" b="1" dirty="0" smtClean="0"/>
              <a:t> </a:t>
            </a:r>
            <a:r>
              <a:rPr lang="en-US" sz="1600" b="1" dirty="0" err="1" smtClean="0"/>
              <a:t>ctgcata</a:t>
            </a:r>
            <a:r>
              <a:rPr lang="en-US" sz="1600" b="1" dirty="0" smtClean="0"/>
              <a:t> </a:t>
            </a:r>
          </a:p>
          <a:p>
            <a:pPr marL="320040" indent="-320040" fontAlgn="auto">
              <a:lnSpc>
                <a:spcPct val="80000"/>
              </a:lnSpc>
              <a:spcAft>
                <a:spcPts val="0"/>
              </a:spcAft>
              <a:buFont typeface="Wingdings"/>
              <a:buChar char=""/>
              <a:defRPr/>
            </a:pPr>
            <a:r>
              <a:rPr lang="en-US" sz="1600" dirty="0" smtClean="0"/>
              <a:t>-http://www.ncbi.nlm.nih.gov/gene/24659#reference-sequences</a:t>
            </a:r>
          </a:p>
        </p:txBody>
      </p:sp>
      <p:sp>
        <p:nvSpPr>
          <p:cNvPr id="17410" name="Rectangle 2"/>
          <p:cNvSpPr>
            <a:spLocks noGrp="1" noChangeArrowheads="1"/>
          </p:cNvSpPr>
          <p:nvPr>
            <p:ph type="title"/>
          </p:nvPr>
        </p:nvSpPr>
        <p:spPr>
          <a:xfrm>
            <a:off x="0" y="86519"/>
            <a:ext cx="9143999" cy="1113630"/>
          </a:xfrm>
        </p:spPr>
        <p:txBody>
          <a:bodyPr>
            <a:normAutofit fontScale="90000"/>
          </a:bodyPr>
          <a:lstStyle/>
          <a:p>
            <a:pPr algn="ctr" fontAlgn="auto">
              <a:spcAft>
                <a:spcPts val="0"/>
              </a:spcAft>
              <a:defRPr/>
            </a:pPr>
            <a:r>
              <a:rPr lang="en-US" dirty="0" smtClean="0">
                <a:solidFill>
                  <a:schemeClr val="tx2">
                    <a:satMod val="130000"/>
                  </a:schemeClr>
                </a:solidFill>
              </a:rPr>
              <a:t>So What Does a Real Gene Look Like?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75557" y="375920"/>
            <a:ext cx="7871910" cy="648736"/>
          </a:xfrm>
        </p:spPr>
        <p:txBody>
          <a:bodyPr>
            <a:normAutofit fontScale="90000"/>
          </a:bodyPr>
          <a:lstStyle/>
          <a:p>
            <a:r>
              <a:rPr lang="en-US" dirty="0"/>
              <a:t>G PROTEIN-COUPLED RECEPTOR</a:t>
            </a:r>
          </a:p>
        </p:txBody>
      </p:sp>
      <p:sp>
        <p:nvSpPr>
          <p:cNvPr id="3" name="Content Placeholder 2"/>
          <p:cNvSpPr>
            <a:spLocks noGrp="1"/>
          </p:cNvSpPr>
          <p:nvPr>
            <p:ph idx="1"/>
          </p:nvPr>
        </p:nvSpPr>
        <p:spPr>
          <a:xfrm>
            <a:off x="1600200" y="1024655"/>
            <a:ext cx="6629400" cy="5680945"/>
          </a:xfrm>
        </p:spPr>
        <p:txBody>
          <a:bodyPr>
            <a:normAutofit fontScale="47500" lnSpcReduction="20000"/>
          </a:bodyPr>
          <a:lstStyle/>
          <a:p>
            <a:pPr marL="68580" indent="0" algn="just">
              <a:buNone/>
            </a:pPr>
            <a:r>
              <a:rPr lang="en-US" sz="3800" b="1" dirty="0" smtClean="0"/>
              <a:t>Found on the X-chromosome, one of the many genes that helps form the pigment melanin in our skin and eyes.</a:t>
            </a:r>
          </a:p>
          <a:p>
            <a:pPr marL="68580" indent="0">
              <a:buNone/>
            </a:pPr>
            <a:r>
              <a:rPr lang="en-US" dirty="0" smtClean="0"/>
              <a:t>atgacccagg </a:t>
            </a:r>
            <a:r>
              <a:rPr lang="en-US" dirty="0" err="1" smtClean="0"/>
              <a:t>caggccggcg</a:t>
            </a:r>
            <a:r>
              <a:rPr lang="en-US" dirty="0" smtClean="0"/>
              <a:t> </a:t>
            </a:r>
            <a:r>
              <a:rPr lang="en-US" dirty="0" err="1" smtClean="0"/>
              <a:t>gggtcctggc</a:t>
            </a:r>
            <a:r>
              <a:rPr lang="en-US" dirty="0" smtClean="0"/>
              <a:t> </a:t>
            </a:r>
            <a:r>
              <a:rPr lang="en-US" dirty="0" err="1" smtClean="0"/>
              <a:t>acacccgagc</a:t>
            </a:r>
            <a:r>
              <a:rPr lang="en-US" dirty="0" smtClean="0"/>
              <a:t> </a:t>
            </a:r>
            <a:r>
              <a:rPr lang="en-US" dirty="0" err="1" smtClean="0"/>
              <a:t>cgcgtccgcg</a:t>
            </a:r>
            <a:r>
              <a:rPr lang="en-US" dirty="0" smtClean="0"/>
              <a:t> </a:t>
            </a:r>
            <a:r>
              <a:rPr lang="en-US" dirty="0" err="1" smtClean="0"/>
              <a:t>aacacagccc</a:t>
            </a:r>
            <a:endParaRPr lang="en-US" dirty="0" smtClean="0"/>
          </a:p>
          <a:p>
            <a:pPr marL="68580" indent="0">
              <a:buNone/>
            </a:pPr>
            <a:r>
              <a:rPr lang="en-US" dirty="0" err="1" smtClean="0"/>
              <a:t>atggcctccc</a:t>
            </a:r>
            <a:r>
              <a:rPr lang="en-US" dirty="0" smtClean="0"/>
              <a:t> </a:t>
            </a:r>
            <a:r>
              <a:rPr lang="en-US" dirty="0" err="1" smtClean="0"/>
              <a:t>cgcgcctagg</a:t>
            </a:r>
            <a:r>
              <a:rPr lang="en-US" dirty="0" smtClean="0"/>
              <a:t> </a:t>
            </a:r>
            <a:r>
              <a:rPr lang="en-US" dirty="0" err="1" smtClean="0"/>
              <a:t>gaccttctgc</a:t>
            </a:r>
            <a:r>
              <a:rPr lang="en-US" dirty="0" smtClean="0"/>
              <a:t> </a:t>
            </a:r>
            <a:r>
              <a:rPr lang="en-US" dirty="0" err="1" smtClean="0"/>
              <a:t>tgccccacgc</a:t>
            </a:r>
            <a:r>
              <a:rPr lang="en-US" dirty="0" smtClean="0"/>
              <a:t> </a:t>
            </a:r>
            <a:r>
              <a:rPr lang="en-US" dirty="0" err="1" smtClean="0"/>
              <a:t>gggacgcagc</a:t>
            </a:r>
            <a:r>
              <a:rPr lang="en-US" dirty="0" smtClean="0"/>
              <a:t> </a:t>
            </a:r>
            <a:r>
              <a:rPr lang="en-US" dirty="0" err="1" smtClean="0"/>
              <a:t>cacgcagctc</a:t>
            </a:r>
            <a:endParaRPr lang="en-US" dirty="0" smtClean="0"/>
          </a:p>
          <a:p>
            <a:pPr marL="68580" indent="0">
              <a:buNone/>
            </a:pPr>
            <a:r>
              <a:rPr lang="en-US" dirty="0" err="1" smtClean="0"/>
              <a:t>gtgctgagct</a:t>
            </a:r>
            <a:r>
              <a:rPr lang="en-US" dirty="0" smtClean="0"/>
              <a:t> </a:t>
            </a:r>
            <a:r>
              <a:rPr lang="en-US" dirty="0" err="1" smtClean="0"/>
              <a:t>tccagccgcg</a:t>
            </a:r>
            <a:r>
              <a:rPr lang="en-US" dirty="0" smtClean="0"/>
              <a:t> </a:t>
            </a:r>
            <a:r>
              <a:rPr lang="en-US" dirty="0" err="1" smtClean="0"/>
              <a:t>ggccttccac</a:t>
            </a:r>
            <a:r>
              <a:rPr lang="en-US" dirty="0" smtClean="0"/>
              <a:t> </a:t>
            </a:r>
            <a:r>
              <a:rPr lang="en-US" dirty="0" err="1" smtClean="0"/>
              <a:t>gcgctctgcc</a:t>
            </a:r>
            <a:r>
              <a:rPr lang="en-US" dirty="0" smtClean="0"/>
              <a:t> </a:t>
            </a:r>
            <a:r>
              <a:rPr lang="en-US" dirty="0" err="1" smtClean="0"/>
              <a:t>tgggcagcgg</a:t>
            </a:r>
            <a:r>
              <a:rPr lang="en-US" dirty="0" smtClean="0"/>
              <a:t> </a:t>
            </a:r>
            <a:r>
              <a:rPr lang="en-US" dirty="0" err="1" smtClean="0"/>
              <a:t>cgggctccgc</a:t>
            </a:r>
            <a:endParaRPr lang="en-US" dirty="0" smtClean="0"/>
          </a:p>
          <a:p>
            <a:pPr marL="68580" indent="0">
              <a:buNone/>
            </a:pPr>
            <a:r>
              <a:rPr lang="en-US" dirty="0" err="1" smtClean="0"/>
              <a:t>ttggcgctgg</a:t>
            </a:r>
            <a:r>
              <a:rPr lang="en-US" dirty="0" smtClean="0"/>
              <a:t> </a:t>
            </a:r>
            <a:r>
              <a:rPr lang="en-US" dirty="0" err="1" smtClean="0"/>
              <a:t>gccttctgca</a:t>
            </a:r>
            <a:r>
              <a:rPr lang="en-US" dirty="0" smtClean="0"/>
              <a:t> </a:t>
            </a:r>
            <a:r>
              <a:rPr lang="en-US" dirty="0" err="1" smtClean="0"/>
              <a:t>gctgctgccc</a:t>
            </a:r>
            <a:r>
              <a:rPr lang="en-US" dirty="0" smtClean="0"/>
              <a:t> </a:t>
            </a:r>
            <a:r>
              <a:rPr lang="en-US" dirty="0" err="1" smtClean="0"/>
              <a:t>ggccgccggc</a:t>
            </a:r>
            <a:r>
              <a:rPr lang="en-US" dirty="0" smtClean="0"/>
              <a:t> </a:t>
            </a:r>
            <a:r>
              <a:rPr lang="en-US" dirty="0" err="1" smtClean="0"/>
              <a:t>ccgcgggccc</a:t>
            </a:r>
            <a:r>
              <a:rPr lang="en-US" dirty="0" smtClean="0"/>
              <a:t> </a:t>
            </a:r>
            <a:r>
              <a:rPr lang="en-US" dirty="0" err="1" smtClean="0"/>
              <a:t>cgggtccccc</a:t>
            </a:r>
            <a:endParaRPr lang="en-US" dirty="0" smtClean="0"/>
          </a:p>
          <a:p>
            <a:pPr marL="68580" indent="0">
              <a:buNone/>
            </a:pPr>
            <a:r>
              <a:rPr lang="en-US" dirty="0" err="1" smtClean="0"/>
              <a:t>gcgacgtccc</a:t>
            </a:r>
            <a:r>
              <a:rPr lang="en-US" dirty="0" smtClean="0"/>
              <a:t> </a:t>
            </a:r>
            <a:r>
              <a:rPr lang="en-US" dirty="0" err="1" smtClean="0"/>
              <a:t>cgccggcctc</a:t>
            </a:r>
            <a:r>
              <a:rPr lang="en-US" dirty="0" smtClean="0"/>
              <a:t> </a:t>
            </a:r>
            <a:r>
              <a:rPr lang="en-US" dirty="0" err="1" smtClean="0"/>
              <a:t>ggtccgcatc</a:t>
            </a:r>
            <a:r>
              <a:rPr lang="en-US" dirty="0" smtClean="0"/>
              <a:t> </a:t>
            </a:r>
            <a:r>
              <a:rPr lang="en-US" dirty="0" err="1" smtClean="0"/>
              <a:t>ctgcgcgctg</a:t>
            </a:r>
            <a:r>
              <a:rPr lang="en-US" dirty="0" smtClean="0"/>
              <a:t> </a:t>
            </a:r>
            <a:r>
              <a:rPr lang="en-US" dirty="0" err="1" smtClean="0"/>
              <a:t>ccgctgcctg</a:t>
            </a:r>
            <a:r>
              <a:rPr lang="en-US" dirty="0" smtClean="0"/>
              <a:t> </a:t>
            </a:r>
            <a:r>
              <a:rPr lang="en-US" dirty="0" err="1" smtClean="0"/>
              <a:t>cgaccttctc</a:t>
            </a:r>
            <a:endParaRPr lang="en-US" dirty="0" smtClean="0"/>
          </a:p>
          <a:p>
            <a:pPr marL="68580" indent="0">
              <a:buNone/>
            </a:pPr>
            <a:r>
              <a:rPr lang="en-US" dirty="0" err="1" smtClean="0"/>
              <a:t>ggctgcctgg</a:t>
            </a:r>
            <a:r>
              <a:rPr lang="en-US" dirty="0" smtClean="0"/>
              <a:t> </a:t>
            </a:r>
            <a:r>
              <a:rPr lang="en-US" dirty="0" err="1" smtClean="0"/>
              <a:t>gtatggtgat</a:t>
            </a:r>
            <a:r>
              <a:rPr lang="en-US" dirty="0" smtClean="0"/>
              <a:t> </a:t>
            </a:r>
            <a:r>
              <a:rPr lang="en-US" dirty="0" err="1" smtClean="0"/>
              <a:t>ccggtccacc</a:t>
            </a:r>
            <a:r>
              <a:rPr lang="en-US" dirty="0" smtClean="0"/>
              <a:t> </a:t>
            </a:r>
            <a:r>
              <a:rPr lang="en-US" dirty="0" err="1" smtClean="0"/>
              <a:t>gtgtggttag</a:t>
            </a:r>
            <a:r>
              <a:rPr lang="en-US" dirty="0" smtClean="0"/>
              <a:t> </a:t>
            </a:r>
            <a:r>
              <a:rPr lang="en-US" dirty="0" err="1" smtClean="0"/>
              <a:t>gattcccaaa</a:t>
            </a:r>
            <a:r>
              <a:rPr lang="en-US" dirty="0" smtClean="0"/>
              <a:t> </a:t>
            </a:r>
            <a:r>
              <a:rPr lang="en-US" dirty="0" err="1" smtClean="0"/>
              <a:t>ttttgttgac</a:t>
            </a:r>
            <a:endParaRPr lang="en-US" dirty="0" smtClean="0"/>
          </a:p>
          <a:p>
            <a:pPr marL="68580" indent="0">
              <a:buNone/>
            </a:pPr>
            <a:r>
              <a:rPr lang="en-US" dirty="0" err="1" smtClean="0"/>
              <a:t>agcgtctcgg</a:t>
            </a:r>
            <a:r>
              <a:rPr lang="en-US" dirty="0" smtClean="0"/>
              <a:t> </a:t>
            </a:r>
            <a:r>
              <a:rPr lang="en-US" dirty="0" err="1" smtClean="0"/>
              <a:t>atatgaacca</a:t>
            </a:r>
            <a:r>
              <a:rPr lang="en-US" dirty="0" smtClean="0"/>
              <a:t> </a:t>
            </a:r>
            <a:r>
              <a:rPr lang="en-US" dirty="0" err="1" smtClean="0"/>
              <a:t>cacggaaatt</a:t>
            </a:r>
            <a:r>
              <a:rPr lang="en-US" dirty="0" smtClean="0"/>
              <a:t> </a:t>
            </a:r>
            <a:r>
              <a:rPr lang="en-US" dirty="0" err="1" smtClean="0"/>
              <a:t>tggcctgctg</a:t>
            </a:r>
            <a:r>
              <a:rPr lang="en-US" dirty="0" smtClean="0"/>
              <a:t> </a:t>
            </a:r>
            <a:r>
              <a:rPr lang="en-US" dirty="0" err="1" smtClean="0"/>
              <a:t>ctttctgcgt</a:t>
            </a:r>
            <a:r>
              <a:rPr lang="en-US" dirty="0" smtClean="0"/>
              <a:t> </a:t>
            </a:r>
            <a:r>
              <a:rPr lang="en-US" dirty="0" err="1" smtClean="0"/>
              <a:t>ggggagtgcg</a:t>
            </a:r>
            <a:endParaRPr lang="en-US" dirty="0" smtClean="0"/>
          </a:p>
          <a:p>
            <a:pPr marL="68580" indent="0">
              <a:buNone/>
            </a:pPr>
            <a:r>
              <a:rPr lang="en-US" dirty="0" err="1" smtClean="0"/>
              <a:t>atgtggatcc</a:t>
            </a:r>
            <a:r>
              <a:rPr lang="en-US" dirty="0" smtClean="0"/>
              <a:t> </a:t>
            </a:r>
            <a:r>
              <a:rPr lang="en-US" dirty="0" err="1" smtClean="0"/>
              <a:t>agctgttgta</a:t>
            </a:r>
            <a:r>
              <a:rPr lang="en-US" dirty="0" smtClean="0"/>
              <a:t> </a:t>
            </a:r>
            <a:r>
              <a:rPr lang="en-US" dirty="0" err="1" smtClean="0"/>
              <a:t>cagtgcctgc</a:t>
            </a:r>
            <a:r>
              <a:rPr lang="en-US" dirty="0" smtClean="0"/>
              <a:t> </a:t>
            </a:r>
            <a:r>
              <a:rPr lang="en-US" dirty="0" err="1" smtClean="0"/>
              <a:t>ttctggtggc</a:t>
            </a:r>
            <a:r>
              <a:rPr lang="en-US" dirty="0" smtClean="0"/>
              <a:t> </a:t>
            </a:r>
            <a:r>
              <a:rPr lang="en-US" dirty="0" err="1" smtClean="0"/>
              <a:t>tgttttgcta</a:t>
            </a:r>
            <a:r>
              <a:rPr lang="en-US" dirty="0" smtClean="0"/>
              <a:t> </a:t>
            </a:r>
            <a:r>
              <a:rPr lang="en-US" dirty="0" err="1" smtClean="0"/>
              <a:t>tgcagtggat</a:t>
            </a:r>
            <a:endParaRPr lang="en-US" dirty="0" smtClean="0"/>
          </a:p>
          <a:p>
            <a:pPr marL="68580" indent="0">
              <a:buNone/>
            </a:pPr>
            <a:r>
              <a:rPr lang="en-US" dirty="0" err="1" smtClean="0"/>
              <a:t>gcttatctgg</a:t>
            </a:r>
            <a:r>
              <a:rPr lang="en-US" dirty="0" smtClean="0"/>
              <a:t> </a:t>
            </a:r>
            <a:r>
              <a:rPr lang="en-US" dirty="0" err="1" smtClean="0"/>
              <a:t>tgatccggag</a:t>
            </a:r>
            <a:r>
              <a:rPr lang="en-US" dirty="0" smtClean="0"/>
              <a:t> </a:t>
            </a:r>
            <a:r>
              <a:rPr lang="en-US" dirty="0" err="1" smtClean="0"/>
              <a:t>atcggcagga</a:t>
            </a:r>
            <a:r>
              <a:rPr lang="en-US" dirty="0" smtClean="0"/>
              <a:t> </a:t>
            </a:r>
            <a:r>
              <a:rPr lang="en-US" dirty="0" err="1" smtClean="0"/>
              <a:t>ctgagcacca</a:t>
            </a:r>
            <a:r>
              <a:rPr lang="en-US" dirty="0" smtClean="0"/>
              <a:t> </a:t>
            </a:r>
            <a:r>
              <a:rPr lang="en-US" dirty="0" err="1" smtClean="0"/>
              <a:t>tcctgctgta</a:t>
            </a:r>
            <a:r>
              <a:rPr lang="en-US" dirty="0" smtClean="0"/>
              <a:t> </a:t>
            </a:r>
            <a:r>
              <a:rPr lang="en-US" dirty="0" err="1" smtClean="0"/>
              <a:t>tcacatcatg</a:t>
            </a:r>
            <a:endParaRPr lang="en-US" dirty="0" smtClean="0"/>
          </a:p>
          <a:p>
            <a:pPr marL="68580" indent="0">
              <a:buNone/>
            </a:pPr>
            <a:r>
              <a:rPr lang="en-US" dirty="0" err="1" smtClean="0"/>
              <a:t>gcgtggggcc</a:t>
            </a:r>
            <a:r>
              <a:rPr lang="en-US" dirty="0" smtClean="0"/>
              <a:t> </a:t>
            </a:r>
            <a:r>
              <a:rPr lang="en-US" dirty="0" err="1" smtClean="0"/>
              <a:t>tggccaccct</a:t>
            </a:r>
            <a:r>
              <a:rPr lang="en-US" dirty="0" smtClean="0"/>
              <a:t> </a:t>
            </a:r>
            <a:r>
              <a:rPr lang="en-US" dirty="0" err="1" smtClean="0"/>
              <a:t>gctctgtgtg</a:t>
            </a:r>
            <a:r>
              <a:rPr lang="en-US" dirty="0" smtClean="0"/>
              <a:t> </a:t>
            </a:r>
            <a:r>
              <a:rPr lang="en-US" dirty="0" err="1" smtClean="0"/>
              <a:t>gagggagccg</a:t>
            </a:r>
            <a:r>
              <a:rPr lang="en-US" dirty="0" smtClean="0"/>
              <a:t> </a:t>
            </a:r>
            <a:r>
              <a:rPr lang="en-US" dirty="0" err="1" smtClean="0"/>
              <a:t>ccatgctcta</a:t>
            </a:r>
            <a:r>
              <a:rPr lang="en-US" dirty="0" smtClean="0"/>
              <a:t> </a:t>
            </a:r>
            <a:r>
              <a:rPr lang="en-US" dirty="0" err="1" smtClean="0"/>
              <a:t>ctacccttcc</a:t>
            </a:r>
            <a:endParaRPr lang="en-US" dirty="0" smtClean="0"/>
          </a:p>
          <a:p>
            <a:pPr marL="68580" indent="0">
              <a:buNone/>
            </a:pPr>
            <a:r>
              <a:rPr lang="en-US" dirty="0" err="1" smtClean="0"/>
              <a:t>gtgtccaggt</a:t>
            </a:r>
            <a:r>
              <a:rPr lang="en-US" dirty="0" smtClean="0"/>
              <a:t> </a:t>
            </a:r>
            <a:r>
              <a:rPr lang="en-US" dirty="0" err="1" smtClean="0"/>
              <a:t>gtgagcgggg</a:t>
            </a:r>
            <a:r>
              <a:rPr lang="en-US" dirty="0" smtClean="0"/>
              <a:t> </a:t>
            </a:r>
            <a:r>
              <a:rPr lang="en-US" dirty="0" err="1" smtClean="0"/>
              <a:t>cctggaccac</a:t>
            </a:r>
            <a:r>
              <a:rPr lang="en-US" dirty="0" smtClean="0"/>
              <a:t> </a:t>
            </a:r>
            <a:r>
              <a:rPr lang="en-US" dirty="0" err="1" smtClean="0"/>
              <a:t>gccatccccc</a:t>
            </a:r>
            <a:r>
              <a:rPr lang="en-US" dirty="0" smtClean="0"/>
              <a:t> </a:t>
            </a:r>
            <a:r>
              <a:rPr lang="en-US" dirty="0" err="1" smtClean="0"/>
              <a:t>actatgtcac</a:t>
            </a:r>
            <a:r>
              <a:rPr lang="en-US" dirty="0" smtClean="0"/>
              <a:t> </a:t>
            </a:r>
            <a:r>
              <a:rPr lang="en-US" dirty="0" err="1" smtClean="0"/>
              <a:t>catgtacctg</a:t>
            </a:r>
            <a:endParaRPr lang="en-US" dirty="0" smtClean="0"/>
          </a:p>
          <a:p>
            <a:pPr marL="68580" indent="0">
              <a:buNone/>
            </a:pPr>
            <a:r>
              <a:rPr lang="en-US" dirty="0" err="1" smtClean="0"/>
              <a:t>cccctgctgc</a:t>
            </a:r>
            <a:r>
              <a:rPr lang="en-US" dirty="0" smtClean="0"/>
              <a:t> </a:t>
            </a:r>
            <a:r>
              <a:rPr lang="en-US" dirty="0" err="1" smtClean="0"/>
              <a:t>tggttctcgt</a:t>
            </a:r>
            <a:r>
              <a:rPr lang="en-US" dirty="0" smtClean="0"/>
              <a:t> </a:t>
            </a:r>
            <a:r>
              <a:rPr lang="en-US" dirty="0" err="1" smtClean="0"/>
              <a:t>ggcgaacccc</a:t>
            </a:r>
            <a:r>
              <a:rPr lang="en-US" dirty="0" smtClean="0"/>
              <a:t> </a:t>
            </a:r>
            <a:r>
              <a:rPr lang="en-US" dirty="0" err="1" smtClean="0"/>
              <a:t>atcctgttcc</a:t>
            </a:r>
            <a:r>
              <a:rPr lang="en-US" dirty="0" smtClean="0"/>
              <a:t> </a:t>
            </a:r>
            <a:r>
              <a:rPr lang="en-US" dirty="0" err="1" smtClean="0"/>
              <a:t>aaaagacagt</a:t>
            </a:r>
            <a:r>
              <a:rPr lang="en-US" dirty="0" smtClean="0"/>
              <a:t> </a:t>
            </a:r>
            <a:r>
              <a:rPr lang="en-US" dirty="0" err="1" smtClean="0"/>
              <a:t>gactgcagtg</a:t>
            </a:r>
            <a:endParaRPr lang="en-US" dirty="0" smtClean="0"/>
          </a:p>
          <a:p>
            <a:pPr marL="68580" indent="0">
              <a:buNone/>
            </a:pPr>
            <a:r>
              <a:rPr lang="en-US" dirty="0" err="1" smtClean="0"/>
              <a:t>gcctctttac</a:t>
            </a:r>
            <a:r>
              <a:rPr lang="en-US" dirty="0" smtClean="0"/>
              <a:t> </a:t>
            </a:r>
            <a:r>
              <a:rPr lang="en-US" dirty="0" err="1" smtClean="0"/>
              <a:t>ttaaaggaag</a:t>
            </a:r>
            <a:r>
              <a:rPr lang="en-US" dirty="0" smtClean="0"/>
              <a:t> acaaggcatt </a:t>
            </a:r>
            <a:r>
              <a:rPr lang="en-US" dirty="0" err="1" smtClean="0"/>
              <a:t>tacacggaga</a:t>
            </a:r>
            <a:r>
              <a:rPr lang="en-US" dirty="0" smtClean="0"/>
              <a:t> </a:t>
            </a:r>
            <a:r>
              <a:rPr lang="en-US" dirty="0" err="1" smtClean="0"/>
              <a:t>acgagaggag</a:t>
            </a:r>
            <a:r>
              <a:rPr lang="en-US" dirty="0" smtClean="0"/>
              <a:t> </a:t>
            </a:r>
            <a:r>
              <a:rPr lang="en-US" dirty="0" err="1" smtClean="0"/>
              <a:t>gatgggagcc</a:t>
            </a:r>
            <a:endParaRPr lang="en-US" dirty="0" smtClean="0"/>
          </a:p>
          <a:p>
            <a:pPr marL="68580" indent="0">
              <a:buNone/>
            </a:pPr>
            <a:r>
              <a:rPr lang="en-US" dirty="0" err="1" smtClean="0"/>
              <a:t>gtgatcaaga</a:t>
            </a:r>
            <a:r>
              <a:rPr lang="en-US" dirty="0" smtClean="0"/>
              <a:t> </a:t>
            </a:r>
            <a:r>
              <a:rPr lang="en-US" dirty="0" err="1" smtClean="0"/>
              <a:t>tccgattttt</a:t>
            </a:r>
            <a:r>
              <a:rPr lang="en-US" dirty="0" smtClean="0"/>
              <a:t> </a:t>
            </a:r>
            <a:r>
              <a:rPr lang="en-US" dirty="0" err="1" smtClean="0"/>
              <a:t>caaaatcatg</a:t>
            </a:r>
            <a:r>
              <a:rPr lang="en-US" dirty="0" smtClean="0"/>
              <a:t> </a:t>
            </a:r>
            <a:r>
              <a:rPr lang="en-US" dirty="0" err="1" smtClean="0"/>
              <a:t>ctggttttaa</a:t>
            </a:r>
            <a:r>
              <a:rPr lang="en-US" dirty="0" smtClean="0"/>
              <a:t> </a:t>
            </a:r>
            <a:r>
              <a:rPr lang="en-US" dirty="0" err="1" smtClean="0"/>
              <a:t>ttatttgttg</a:t>
            </a:r>
            <a:r>
              <a:rPr lang="en-US" dirty="0" smtClean="0"/>
              <a:t> </a:t>
            </a:r>
            <a:r>
              <a:rPr lang="en-US" dirty="0" err="1" smtClean="0"/>
              <a:t>gttgtcgaat</a:t>
            </a:r>
            <a:endParaRPr lang="en-US" dirty="0" smtClean="0"/>
          </a:p>
          <a:p>
            <a:pPr marL="68580" indent="0">
              <a:buNone/>
            </a:pPr>
            <a:r>
              <a:rPr lang="en-US" dirty="0" err="1" smtClean="0"/>
              <a:t>atcatcaatg</a:t>
            </a:r>
            <a:r>
              <a:rPr lang="en-US" dirty="0" smtClean="0"/>
              <a:t> </a:t>
            </a:r>
            <a:r>
              <a:rPr lang="en-US" dirty="0" err="1" smtClean="0"/>
              <a:t>aaagcctttt</a:t>
            </a:r>
            <a:r>
              <a:rPr lang="en-US" dirty="0" smtClean="0"/>
              <a:t> </a:t>
            </a:r>
            <a:r>
              <a:rPr lang="en-US" dirty="0" err="1" smtClean="0"/>
              <a:t>attctatctt</a:t>
            </a:r>
            <a:r>
              <a:rPr lang="en-US" dirty="0" smtClean="0"/>
              <a:t> </a:t>
            </a:r>
            <a:r>
              <a:rPr lang="en-US" dirty="0" err="1" smtClean="0"/>
              <a:t>gagatgcaaa</a:t>
            </a:r>
            <a:r>
              <a:rPr lang="en-US" dirty="0" smtClean="0"/>
              <a:t> </a:t>
            </a:r>
            <a:r>
              <a:rPr lang="en-US" dirty="0" err="1" smtClean="0"/>
              <a:t>cagatatcaa</a:t>
            </a:r>
            <a:r>
              <a:rPr lang="en-US" dirty="0" smtClean="0"/>
              <a:t> </a:t>
            </a:r>
            <a:r>
              <a:rPr lang="en-US" dirty="0" err="1" smtClean="0"/>
              <a:t>tggaggttct</a:t>
            </a:r>
            <a:endParaRPr lang="en-US" dirty="0" smtClean="0"/>
          </a:p>
          <a:p>
            <a:pPr marL="68580" indent="0">
              <a:buNone/>
            </a:pPr>
            <a:r>
              <a:rPr lang="en-US" dirty="0" err="1" smtClean="0"/>
              <a:t>ttgaaacctg</a:t>
            </a:r>
            <a:r>
              <a:rPr lang="en-US" dirty="0" smtClean="0"/>
              <a:t> </a:t>
            </a:r>
            <a:r>
              <a:rPr lang="en-US" dirty="0" err="1" smtClean="0"/>
              <a:t>tcagaactgc</a:t>
            </a:r>
            <a:r>
              <a:rPr lang="en-US" dirty="0" smtClean="0"/>
              <a:t> </a:t>
            </a:r>
            <a:r>
              <a:rPr lang="en-US" dirty="0" err="1" smtClean="0"/>
              <a:t>agccaagacc</a:t>
            </a:r>
            <a:r>
              <a:rPr lang="en-US" dirty="0" smtClean="0"/>
              <a:t> </a:t>
            </a:r>
            <a:r>
              <a:rPr lang="en-US" dirty="0" err="1" smtClean="0"/>
              <a:t>acatggttta</a:t>
            </a:r>
            <a:r>
              <a:rPr lang="en-US" dirty="0" smtClean="0"/>
              <a:t> </a:t>
            </a:r>
            <a:r>
              <a:rPr lang="en-US" dirty="0" err="1" smtClean="0"/>
              <a:t>ttatgggaat</a:t>
            </a:r>
            <a:r>
              <a:rPr lang="en-US" dirty="0" smtClean="0"/>
              <a:t> </a:t>
            </a:r>
            <a:r>
              <a:rPr lang="en-US" dirty="0" err="1" smtClean="0"/>
              <a:t>cctgaatcca</a:t>
            </a:r>
            <a:endParaRPr lang="en-US" dirty="0" smtClean="0"/>
          </a:p>
          <a:p>
            <a:pPr marL="68580" indent="0">
              <a:buNone/>
            </a:pPr>
            <a:r>
              <a:rPr lang="en-US" dirty="0" err="1" smtClean="0"/>
              <a:t>gcccagggat</a:t>
            </a:r>
            <a:r>
              <a:rPr lang="en-US" dirty="0" smtClean="0"/>
              <a:t> </a:t>
            </a:r>
            <a:r>
              <a:rPr lang="en-US" dirty="0" err="1" smtClean="0"/>
              <a:t>ttctcttgtc</a:t>
            </a:r>
            <a:r>
              <a:rPr lang="en-US" dirty="0" smtClean="0"/>
              <a:t> </a:t>
            </a:r>
            <a:r>
              <a:rPr lang="en-US" dirty="0" err="1" smtClean="0"/>
              <a:t>tttggccttc</a:t>
            </a:r>
            <a:r>
              <a:rPr lang="en-US" dirty="0" smtClean="0"/>
              <a:t> </a:t>
            </a:r>
            <a:r>
              <a:rPr lang="en-US" dirty="0" err="1" smtClean="0"/>
              <a:t>tacggctgga</a:t>
            </a:r>
            <a:r>
              <a:rPr lang="en-US" dirty="0" smtClean="0"/>
              <a:t> </a:t>
            </a:r>
            <a:r>
              <a:rPr lang="en-US" dirty="0" err="1" smtClean="0"/>
              <a:t>caggatgcag</a:t>
            </a:r>
            <a:r>
              <a:rPr lang="en-US" dirty="0" smtClean="0"/>
              <a:t> </a:t>
            </a:r>
            <a:r>
              <a:rPr lang="en-US" dirty="0" err="1" smtClean="0"/>
              <a:t>cctgggtttt</a:t>
            </a:r>
            <a:endParaRPr lang="en-US" dirty="0" smtClean="0"/>
          </a:p>
          <a:p>
            <a:pPr marL="68580" indent="0">
              <a:buNone/>
            </a:pPr>
            <a:r>
              <a:rPr lang="en-US" dirty="0" err="1" smtClean="0"/>
              <a:t>cagtctccca</a:t>
            </a:r>
            <a:r>
              <a:rPr lang="en-US" dirty="0" smtClean="0"/>
              <a:t> </a:t>
            </a:r>
            <a:r>
              <a:rPr lang="en-US" dirty="0" err="1" smtClean="0"/>
              <a:t>ggaaggagat</a:t>
            </a:r>
            <a:r>
              <a:rPr lang="en-US" dirty="0" smtClean="0"/>
              <a:t> </a:t>
            </a:r>
            <a:r>
              <a:rPr lang="en-US" dirty="0" err="1" smtClean="0"/>
              <a:t>ccagtgggaa</a:t>
            </a:r>
            <a:r>
              <a:rPr lang="en-US" dirty="0" smtClean="0"/>
              <a:t> </a:t>
            </a:r>
            <a:r>
              <a:rPr lang="en-US" dirty="0" err="1" smtClean="0"/>
              <a:t>tcactgacca</a:t>
            </a:r>
            <a:r>
              <a:rPr lang="en-US" dirty="0" smtClean="0"/>
              <a:t> </a:t>
            </a:r>
            <a:r>
              <a:rPr lang="en-US" dirty="0" err="1" smtClean="0"/>
              <a:t>cctcggctgc</a:t>
            </a:r>
            <a:r>
              <a:rPr lang="en-US" dirty="0" smtClean="0"/>
              <a:t> </a:t>
            </a:r>
            <a:r>
              <a:rPr lang="en-US" dirty="0" err="1" smtClean="0"/>
              <a:t>tgagggggct</a:t>
            </a:r>
            <a:endParaRPr lang="en-US" dirty="0" smtClean="0"/>
          </a:p>
          <a:p>
            <a:pPr marL="68580" indent="0">
              <a:buNone/>
            </a:pPr>
            <a:r>
              <a:rPr lang="en-US" dirty="0" err="1" smtClean="0"/>
              <a:t>cacccatccc</a:t>
            </a:r>
            <a:r>
              <a:rPr lang="en-US" dirty="0" smtClean="0"/>
              <a:t> </a:t>
            </a:r>
            <a:r>
              <a:rPr lang="en-US" dirty="0" err="1" smtClean="0"/>
              <a:t>cactgatgcc</a:t>
            </a:r>
            <a:r>
              <a:rPr lang="en-US" dirty="0" smtClean="0"/>
              <a:t> </a:t>
            </a:r>
            <a:r>
              <a:rPr lang="en-US" dirty="0" err="1" smtClean="0"/>
              <a:t>ccatgaaaac</a:t>
            </a:r>
            <a:r>
              <a:rPr lang="en-US" dirty="0" smtClean="0"/>
              <a:t> </a:t>
            </a:r>
            <a:r>
              <a:rPr lang="en-US" dirty="0" err="1" smtClean="0"/>
              <a:t>cctgcttccg</a:t>
            </a:r>
            <a:r>
              <a:rPr lang="en-US" dirty="0" smtClean="0"/>
              <a:t> </a:t>
            </a:r>
            <a:r>
              <a:rPr lang="en-US" dirty="0" err="1" smtClean="0"/>
              <a:t>ggaaggtgtc</a:t>
            </a:r>
            <a:r>
              <a:rPr lang="en-US" dirty="0" smtClean="0"/>
              <a:t> </a:t>
            </a:r>
            <a:r>
              <a:rPr lang="en-US" dirty="0" err="1" smtClean="0"/>
              <a:t>tcaagtgggt</a:t>
            </a:r>
            <a:endParaRPr lang="en-US" dirty="0" smtClean="0"/>
          </a:p>
          <a:p>
            <a:pPr marL="68580" indent="0">
              <a:buNone/>
            </a:pPr>
            <a:r>
              <a:rPr lang="en-US" dirty="0" err="1" smtClean="0"/>
              <a:t>gggcagactt</a:t>
            </a:r>
            <a:r>
              <a:rPr lang="en-US" dirty="0" smtClean="0"/>
              <a:t> </a:t>
            </a:r>
            <a:r>
              <a:rPr lang="en-US" dirty="0" err="1" smtClean="0"/>
              <a:t>ctgacgaagc</a:t>
            </a:r>
            <a:r>
              <a:rPr lang="en-US" dirty="0" smtClean="0"/>
              <a:t> </a:t>
            </a:r>
            <a:r>
              <a:rPr lang="en-US" dirty="0" err="1" smtClean="0"/>
              <a:t>cctgagcatg</a:t>
            </a:r>
            <a:r>
              <a:rPr lang="en-US" dirty="0" smtClean="0"/>
              <a:t> </a:t>
            </a:r>
            <a:r>
              <a:rPr lang="en-US" dirty="0" err="1" smtClean="0"/>
              <a:t>ctgtctgaag</a:t>
            </a:r>
            <a:r>
              <a:rPr lang="en-US" dirty="0" smtClean="0"/>
              <a:t> </a:t>
            </a:r>
            <a:r>
              <a:rPr lang="en-US" dirty="0" err="1" smtClean="0"/>
              <a:t>gttctgatgc</a:t>
            </a:r>
            <a:r>
              <a:rPr lang="en-US" dirty="0" smtClean="0"/>
              <a:t> </a:t>
            </a:r>
            <a:r>
              <a:rPr lang="en-US" dirty="0" err="1" smtClean="0"/>
              <a:t>cagcacaatt</a:t>
            </a:r>
            <a:endParaRPr lang="en-US" dirty="0" smtClean="0"/>
          </a:p>
          <a:p>
            <a:pPr marL="68580" indent="0">
              <a:buNone/>
            </a:pPr>
            <a:r>
              <a:rPr lang="en-US" dirty="0" err="1" smtClean="0"/>
              <a:t>gaaattcaca</a:t>
            </a:r>
            <a:r>
              <a:rPr lang="en-US" dirty="0" smtClean="0"/>
              <a:t> </a:t>
            </a:r>
            <a:r>
              <a:rPr lang="en-US" dirty="0" err="1" smtClean="0"/>
              <a:t>ctgcaagtga</a:t>
            </a:r>
            <a:r>
              <a:rPr lang="en-US" dirty="0" smtClean="0"/>
              <a:t> </a:t>
            </a:r>
            <a:r>
              <a:rPr lang="en-US" dirty="0" err="1" smtClean="0"/>
              <a:t>atcctgcaac</a:t>
            </a:r>
            <a:r>
              <a:rPr lang="en-US" dirty="0" smtClean="0"/>
              <a:t> </a:t>
            </a:r>
            <a:r>
              <a:rPr lang="en-US" dirty="0" err="1" smtClean="0"/>
              <a:t>aaaaatgagg</a:t>
            </a:r>
            <a:r>
              <a:rPr lang="en-US" dirty="0" smtClean="0"/>
              <a:t> </a:t>
            </a:r>
            <a:r>
              <a:rPr lang="en-US" dirty="0" err="1" smtClean="0"/>
              <a:t>gtgaccctgc</a:t>
            </a:r>
            <a:r>
              <a:rPr lang="en-US" dirty="0" smtClean="0"/>
              <a:t> </a:t>
            </a:r>
            <a:r>
              <a:rPr lang="en-US" dirty="0" err="1" smtClean="0"/>
              <a:t>tctcccaacc</a:t>
            </a:r>
            <a:endParaRPr lang="en-US" dirty="0" smtClean="0"/>
          </a:p>
          <a:p>
            <a:pPr marL="68580" indent="0">
              <a:buNone/>
            </a:pPr>
            <a:r>
              <a:rPr lang="en-US" dirty="0" err="1" smtClean="0"/>
              <a:t>catggagacc</a:t>
            </a:r>
            <a:r>
              <a:rPr lang="en-US" dirty="0" smtClean="0"/>
              <a:t> </a:t>
            </a:r>
            <a:r>
              <a:rPr lang="en-US" dirty="0" err="1" smtClean="0"/>
              <a:t>tatgaagggg</a:t>
            </a:r>
            <a:r>
              <a:rPr lang="en-US" dirty="0" smtClean="0"/>
              <a:t> </a:t>
            </a:r>
            <a:r>
              <a:rPr lang="en-US" dirty="0" err="1" smtClean="0"/>
              <a:t>atgtgctggg</a:t>
            </a:r>
            <a:r>
              <a:rPr lang="en-US" dirty="0" smtClean="0"/>
              <a:t> </a:t>
            </a:r>
            <a:r>
              <a:rPr lang="en-US" dirty="0" err="1" smtClean="0"/>
              <a:t>ggtccagacc</a:t>
            </a:r>
            <a:r>
              <a:rPr lang="en-US" dirty="0" smtClean="0"/>
              <a:t> </a:t>
            </a:r>
            <a:r>
              <a:rPr lang="en-US" dirty="0" err="1" smtClean="0"/>
              <a:t>ccatattcct</a:t>
            </a:r>
            <a:r>
              <a:rPr lang="en-US" dirty="0" smtClean="0"/>
              <a:t> </a:t>
            </a:r>
            <a:r>
              <a:rPr lang="en-US" dirty="0" err="1" smtClean="0"/>
              <a:t>cagactcaac</a:t>
            </a:r>
            <a:endParaRPr lang="en-US" dirty="0" smtClean="0"/>
          </a:p>
          <a:p>
            <a:pPr marL="68580" indent="0">
              <a:buNone/>
            </a:pPr>
            <a:r>
              <a:rPr lang="en-US" dirty="0" err="1" smtClean="0"/>
              <a:t>aattcttgtt</a:t>
            </a:r>
            <a:r>
              <a:rPr lang="en-US" dirty="0" smtClean="0"/>
              <a:t> </a:t>
            </a:r>
            <a:r>
              <a:rPr lang="en-US" dirty="0" err="1" smtClean="0"/>
              <a:t>ctttagaact</a:t>
            </a:r>
            <a:r>
              <a:rPr lang="en-US" dirty="0" smtClean="0"/>
              <a:t> </a:t>
            </a:r>
            <a:r>
              <a:rPr lang="en-US" dirty="0" err="1" smtClean="0"/>
              <a:t>gtgttctcac</a:t>
            </a:r>
            <a:r>
              <a:rPr lang="en-US" dirty="0" smtClean="0"/>
              <a:t> </a:t>
            </a:r>
            <a:r>
              <a:rPr lang="en-US" dirty="0" err="1" smtClean="0"/>
              <a:t>cttcccaaca</a:t>
            </a:r>
            <a:r>
              <a:rPr lang="en-US" dirty="0" smtClean="0"/>
              <a:t> </a:t>
            </a:r>
            <a:r>
              <a:rPr lang="en-US" dirty="0" err="1" smtClean="0"/>
              <a:t>ctgcactgcc</a:t>
            </a:r>
            <a:r>
              <a:rPr lang="en-US" dirty="0" smtClean="0"/>
              <a:t> </a:t>
            </a:r>
            <a:r>
              <a:rPr lang="en-US" dirty="0" err="1" smtClean="0"/>
              <a:t>gaagtgtagc</a:t>
            </a:r>
            <a:endParaRPr lang="en-US" dirty="0" smtClean="0"/>
          </a:p>
          <a:p>
            <a:pPr marL="68580" indent="0">
              <a:buNone/>
            </a:pPr>
            <a:r>
              <a:rPr lang="en-US" dirty="0" err="1" smtClean="0"/>
              <a:t>ggcccccaaa</a:t>
            </a:r>
            <a:r>
              <a:rPr lang="en-US" dirty="0" smtClean="0"/>
              <a:t> </a:t>
            </a:r>
            <a:r>
              <a:rPr lang="en-US" dirty="0" err="1" smtClean="0"/>
              <a:t>ccttgctctc</a:t>
            </a:r>
            <a:r>
              <a:rPr lang="en-US" dirty="0" smtClean="0"/>
              <a:t> </a:t>
            </a:r>
            <a:r>
              <a:rPr lang="en-US" dirty="0" err="1" smtClean="0"/>
              <a:t>atcaccagct</a:t>
            </a:r>
            <a:r>
              <a:rPr lang="en-US" dirty="0" smtClean="0"/>
              <a:t> </a:t>
            </a:r>
            <a:r>
              <a:rPr lang="en-US" dirty="0" err="1" smtClean="0"/>
              <a:t>agagcttctt</a:t>
            </a:r>
            <a:r>
              <a:rPr lang="en-US" dirty="0" smtClean="0"/>
              <a:t> </a:t>
            </a:r>
            <a:r>
              <a:rPr lang="en-US" dirty="0" err="1" smtClean="0"/>
              <a:t>cccgaagggc</a:t>
            </a:r>
            <a:r>
              <a:rPr lang="en-US" dirty="0" smtClean="0"/>
              <a:t> </a:t>
            </a:r>
            <a:r>
              <a:rPr lang="en-US" dirty="0" err="1" smtClean="0"/>
              <a:t>ctttaggata</a:t>
            </a:r>
            <a:endParaRPr lang="en-US" dirty="0" smtClean="0"/>
          </a:p>
          <a:p>
            <a:pPr marL="68580" indent="0">
              <a:buNone/>
            </a:pPr>
            <a:r>
              <a:rPr lang="en-US" dirty="0" err="1" smtClean="0"/>
              <a:t>ggagaaaggg</a:t>
            </a:r>
            <a:r>
              <a:rPr lang="en-US" dirty="0" smtClean="0"/>
              <a:t> </a:t>
            </a:r>
            <a:r>
              <a:rPr lang="en-US" dirty="0" err="1" smtClean="0"/>
              <a:t>ttcatgcaca</a:t>
            </a:r>
            <a:r>
              <a:rPr lang="en-US" dirty="0" smtClean="0"/>
              <a:t> </a:t>
            </a:r>
            <a:r>
              <a:rPr lang="en-US" dirty="0" err="1" smtClean="0"/>
              <a:t>cacgtgtgag</a:t>
            </a:r>
            <a:r>
              <a:rPr lang="en-US" dirty="0" smtClean="0"/>
              <a:t> </a:t>
            </a:r>
            <a:r>
              <a:rPr lang="en-US" dirty="0" err="1" smtClean="0"/>
              <a:t>aatggaagag</a:t>
            </a:r>
            <a:r>
              <a:rPr lang="en-US" dirty="0" smtClean="0"/>
              <a:t> </a:t>
            </a:r>
            <a:r>
              <a:rPr lang="en-US" dirty="0" err="1" smtClean="0"/>
              <a:t>ccccctccag</a:t>
            </a:r>
            <a:r>
              <a:rPr lang="en-US" dirty="0" smtClean="0"/>
              <a:t> </a:t>
            </a:r>
            <a:r>
              <a:rPr lang="en-US" dirty="0" err="1" smtClean="0"/>
              <a:t>accactctac</a:t>
            </a:r>
            <a:endParaRPr lang="en-US" dirty="0" smtClean="0"/>
          </a:p>
          <a:p>
            <a:pPr marL="68580" indent="0">
              <a:buNone/>
            </a:pPr>
            <a:r>
              <a:rPr lang="en-US" dirty="0" err="1" smtClean="0"/>
              <a:t>agctgctcta</a:t>
            </a:r>
            <a:r>
              <a:rPr lang="en-US" dirty="0" smtClean="0"/>
              <a:t> </a:t>
            </a:r>
            <a:r>
              <a:rPr lang="en-US" dirty="0" err="1" smtClean="0"/>
              <a:t>gccttagttg</a:t>
            </a:r>
            <a:r>
              <a:rPr lang="en-US" dirty="0" smtClean="0"/>
              <a:t> </a:t>
            </a:r>
            <a:r>
              <a:rPr lang="en-US" dirty="0" err="1" smtClean="0"/>
              <a:t>ccactaggaa</a:t>
            </a:r>
            <a:r>
              <a:rPr lang="en-US" dirty="0" smtClean="0"/>
              <a:t> </a:t>
            </a:r>
            <a:r>
              <a:rPr lang="en-US" dirty="0" err="1" smtClean="0"/>
              <a:t>gttttctgag</a:t>
            </a:r>
            <a:r>
              <a:rPr lang="en-US" dirty="0" smtClean="0"/>
              <a:t> </a:t>
            </a:r>
            <a:r>
              <a:rPr lang="en-US" dirty="0" err="1" smtClean="0"/>
              <a:t>gctggctgta</a:t>
            </a:r>
            <a:r>
              <a:rPr lang="en-US" dirty="0" smtClean="0"/>
              <a:t> </a:t>
            </a:r>
            <a:r>
              <a:rPr lang="en-US" dirty="0" err="1" smtClean="0"/>
              <a:t>aagtaagtgt</a:t>
            </a:r>
            <a:endParaRPr lang="en-US" dirty="0" smtClean="0"/>
          </a:p>
          <a:p>
            <a:pPr marL="68580" indent="0">
              <a:buNone/>
            </a:pPr>
            <a:r>
              <a:rPr lang="en-US" dirty="0" err="1" smtClean="0"/>
              <a:t>aaggtccaca</a:t>
            </a:r>
            <a:r>
              <a:rPr lang="en-US" dirty="0" smtClean="0"/>
              <a:t> </a:t>
            </a:r>
            <a:r>
              <a:rPr lang="en-US" dirty="0" err="1" smtClean="0"/>
              <a:t>tccttgggga</a:t>
            </a:r>
            <a:r>
              <a:rPr lang="en-US" dirty="0" smtClean="0"/>
              <a:t> </a:t>
            </a:r>
            <a:r>
              <a:rPr lang="en-US" dirty="0" err="1" smtClean="0"/>
              <a:t>agtagttaaa</a:t>
            </a:r>
            <a:r>
              <a:rPr lang="en-US" dirty="0" smtClean="0"/>
              <a:t> </a:t>
            </a:r>
            <a:r>
              <a:rPr lang="en-US" dirty="0" err="1" smtClean="0"/>
              <a:t>taaaatagtt</a:t>
            </a:r>
            <a:r>
              <a:rPr lang="en-US" dirty="0" smtClean="0"/>
              <a:t> </a:t>
            </a:r>
            <a:r>
              <a:rPr lang="en-US" dirty="0" err="1" smtClean="0"/>
              <a:t>atgactg</a:t>
            </a:r>
            <a:endParaRPr lang="en-US" dirty="0"/>
          </a:p>
        </p:txBody>
      </p:sp>
      <p:pic>
        <p:nvPicPr>
          <p:cNvPr id="5" name="Picture 4"/>
          <p:cNvPicPr>
            <a:picLocks noChangeAspect="1"/>
          </p:cNvPicPr>
          <p:nvPr/>
        </p:nvPicPr>
        <p:blipFill>
          <a:blip r:embed="rId3"/>
          <a:stretch>
            <a:fillRect/>
          </a:stretch>
        </p:blipFill>
        <p:spPr>
          <a:xfrm>
            <a:off x="7696200" y="1524000"/>
            <a:ext cx="1370807" cy="3046238"/>
          </a:xfrm>
          <a:prstGeom prst="rect">
            <a:avLst/>
          </a:prstGeom>
        </p:spPr>
      </p:pic>
      <p:sp>
        <p:nvSpPr>
          <p:cNvPr id="6" name="Rectangle 5"/>
          <p:cNvSpPr/>
          <p:nvPr/>
        </p:nvSpPr>
        <p:spPr>
          <a:xfrm>
            <a:off x="6858000" y="6494918"/>
            <a:ext cx="2361544" cy="276999"/>
          </a:xfrm>
          <a:prstGeom prst="rect">
            <a:avLst/>
          </a:prstGeom>
        </p:spPr>
        <p:txBody>
          <a:bodyPr wrap="none">
            <a:spAutoFit/>
          </a:bodyPr>
          <a:lstStyle/>
          <a:p>
            <a:r>
              <a:rPr lang="en-US" sz="1200" dirty="0">
                <a:hlinkClick r:id="rId4"/>
              </a:rPr>
              <a:t>http://</a:t>
            </a:r>
            <a:r>
              <a:rPr lang="en-US" sz="1200" dirty="0" smtClean="0">
                <a:hlinkClick r:id="rId4"/>
              </a:rPr>
              <a:t>omim.org/entry/300808#1</a:t>
            </a:r>
            <a:r>
              <a:rPr lang="en-US" sz="1200" dirty="0" smtClean="0"/>
              <a:t> </a:t>
            </a:r>
            <a:endParaRPr lang="en-US" sz="1200" dirty="0"/>
          </a:p>
        </p:txBody>
      </p:sp>
    </p:spTree>
    <p:extLst>
      <p:ext uri="{BB962C8B-B14F-4D97-AF65-F5344CB8AC3E}">
        <p14:creationId xmlns:p14="http://schemas.microsoft.com/office/powerpoint/2010/main" val="3582869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57400" y="198136"/>
            <a:ext cx="5029200" cy="685800"/>
          </a:xfrm>
        </p:spPr>
        <p:txBody>
          <a:bodyPr>
            <a:normAutofit fontScale="90000"/>
          </a:bodyPr>
          <a:lstStyle/>
          <a:p>
            <a:pPr algn="ctr" fontAlgn="auto">
              <a:spcAft>
                <a:spcPts val="0"/>
              </a:spcAft>
              <a:defRPr/>
            </a:pPr>
            <a:r>
              <a:rPr lang="en-US" dirty="0" smtClean="0">
                <a:solidFill>
                  <a:schemeClr val="tx2">
                    <a:satMod val="130000"/>
                  </a:schemeClr>
                </a:solidFill>
              </a:rPr>
              <a:t>Hemoglobin Gene</a:t>
            </a:r>
          </a:p>
        </p:txBody>
      </p:sp>
      <p:sp>
        <p:nvSpPr>
          <p:cNvPr id="24579" name="Rectangle 3"/>
          <p:cNvSpPr>
            <a:spLocks noGrp="1" noChangeArrowheads="1"/>
          </p:cNvSpPr>
          <p:nvPr>
            <p:ph idx="1"/>
          </p:nvPr>
        </p:nvSpPr>
        <p:spPr>
          <a:xfrm>
            <a:off x="1447800" y="904256"/>
            <a:ext cx="7158317" cy="3508977"/>
          </a:xfrm>
        </p:spPr>
        <p:txBody>
          <a:bodyPr>
            <a:normAutofit fontScale="85000" lnSpcReduction="20000"/>
          </a:bodyPr>
          <a:lstStyle/>
          <a:p>
            <a:pPr marL="68580" indent="0">
              <a:lnSpc>
                <a:spcPct val="90000"/>
              </a:lnSpc>
              <a:buNone/>
            </a:pPr>
            <a:r>
              <a:rPr lang="en-US" sz="2000" b="1" dirty="0" smtClean="0"/>
              <a:t>Hemoglobin is a protein composed of 4 subunit polypeptides that contains a </a:t>
            </a:r>
            <a:r>
              <a:rPr lang="en-US" sz="2000" b="1" dirty="0" err="1" smtClean="0"/>
              <a:t>heme</a:t>
            </a:r>
            <a:r>
              <a:rPr lang="en-US" sz="2000" b="1" dirty="0" smtClean="0"/>
              <a:t> group. The </a:t>
            </a:r>
            <a:r>
              <a:rPr lang="en-US" sz="2000" b="1" dirty="0" err="1" smtClean="0"/>
              <a:t>heme</a:t>
            </a:r>
            <a:r>
              <a:rPr lang="en-US" sz="2000" b="1" dirty="0" smtClean="0"/>
              <a:t> group binds oxygen in our bloodstream and delivers it to cells throughout the body.</a:t>
            </a:r>
          </a:p>
          <a:p>
            <a:pPr marL="68580" indent="0">
              <a:lnSpc>
                <a:spcPct val="90000"/>
              </a:lnSpc>
              <a:buNone/>
            </a:pPr>
            <a:endParaRPr lang="en-US" sz="2000" b="1" dirty="0"/>
          </a:p>
          <a:p>
            <a:pPr marL="68580" indent="0">
              <a:lnSpc>
                <a:spcPct val="90000"/>
              </a:lnSpc>
              <a:buNone/>
            </a:pPr>
            <a:r>
              <a:rPr lang="en-US" sz="2000" b="1" dirty="0" smtClean="0"/>
              <a:t>tac</a:t>
            </a:r>
            <a:r>
              <a:rPr lang="en-US" sz="2000" dirty="0" smtClean="0"/>
              <a:t>cacgacagaggacggctgttctggttgcagttccggcggaccccgttccaaccgcgcgtgcgaccgctcataccacgcctccgggacctctcctacaaggacaggaaggggtggtggttctggatgaagggcgtgaagctggactcggtgccgagacgggtccaattcccggtccgttcttccaccggctgcgcgactggttgcggcaccgcgtgcacctgctgtacgggttgcgcgacaggcgggactcgctggacgtgcgcgtgttcgaagcccacctgggccagttgaagttcgaggattcggtgacggacgaccactgggaccggcgggtggaggggcggctcaagtggggacgccacgtgcggagggacctgttcaaggaccgaagacactcgtggcacgactggaggtttatggcaattcgacctcggagccatcgtcaaggaggacggtctacccggagggttgcccgggaggaggggaggaacgtggccgggaaggaccagaaacttatttcagactcacccgccg</a:t>
            </a:r>
            <a:br>
              <a:rPr lang="en-US" sz="2000" dirty="0" smtClean="0"/>
            </a:br>
            <a:endParaRPr lang="en-US" sz="2000" dirty="0" smtClean="0"/>
          </a:p>
          <a:p>
            <a:pPr marL="68580" indent="0">
              <a:lnSpc>
                <a:spcPct val="90000"/>
              </a:lnSpc>
              <a:buNone/>
            </a:pPr>
            <a:r>
              <a:rPr lang="en-US" sz="2000" dirty="0" smtClean="0"/>
              <a:t>http://www.bio.davidson.edu/courses/Bio111/Hemomut.html</a:t>
            </a:r>
          </a:p>
        </p:txBody>
      </p:sp>
      <p:pic>
        <p:nvPicPr>
          <p:cNvPr id="245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hemoglo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520" y="4413233"/>
            <a:ext cx="3952875" cy="2242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8782466" cy="1752600"/>
          </a:xfrm>
        </p:spPr>
        <p:txBody>
          <a:bodyPr>
            <a:normAutofit fontScale="90000"/>
          </a:bodyPr>
          <a:lstStyle/>
          <a:p>
            <a:r>
              <a:rPr lang="en-US" dirty="0" smtClean="0"/>
              <a:t>In 2015, the entire human genome, every nucleotide from all 23 chromosomes, was printed!!!</a:t>
            </a:r>
            <a:endParaRPr lang="en-US" dirty="0"/>
          </a:p>
        </p:txBody>
      </p:sp>
      <p:sp>
        <p:nvSpPr>
          <p:cNvPr id="3" name="Content Placeholder 2"/>
          <p:cNvSpPr>
            <a:spLocks noGrp="1"/>
          </p:cNvSpPr>
          <p:nvPr>
            <p:ph idx="1"/>
          </p:nvPr>
        </p:nvSpPr>
        <p:spPr>
          <a:xfrm>
            <a:off x="23446" y="2014521"/>
            <a:ext cx="3352799" cy="4837617"/>
          </a:xfrm>
        </p:spPr>
        <p:txBody>
          <a:bodyPr>
            <a:normAutofit fontScale="92500" lnSpcReduction="20000"/>
          </a:bodyPr>
          <a:lstStyle/>
          <a:p>
            <a:r>
              <a:rPr lang="en-US" dirty="0" smtClean="0"/>
              <a:t>University </a:t>
            </a:r>
            <a:r>
              <a:rPr lang="en-US" dirty="0"/>
              <a:t>of Leicester scientists have printed the whole of the human genome –all our DNA that we have to show just how much information it takes to make up one human body</a:t>
            </a:r>
            <a:r>
              <a:rPr lang="en-US" dirty="0" smtClean="0"/>
              <a:t>.</a:t>
            </a:r>
          </a:p>
          <a:p>
            <a:r>
              <a:rPr lang="en-US" dirty="0" smtClean="0"/>
              <a:t>The </a:t>
            </a:r>
            <a:r>
              <a:rPr lang="en-US" dirty="0"/>
              <a:t>130 book volumes don’t contain a single full sentence and would take up to 95 years to read.</a:t>
            </a:r>
          </a:p>
        </p:txBody>
      </p:sp>
      <p:pic>
        <p:nvPicPr>
          <p:cNvPr id="4" name="Picture 3"/>
          <p:cNvPicPr>
            <a:picLocks noChangeAspect="1"/>
          </p:cNvPicPr>
          <p:nvPr/>
        </p:nvPicPr>
        <p:blipFill>
          <a:blip r:embed="rId2"/>
          <a:stretch>
            <a:fillRect/>
          </a:stretch>
        </p:blipFill>
        <p:spPr>
          <a:xfrm>
            <a:off x="3657600" y="2185445"/>
            <a:ext cx="5353467" cy="3667125"/>
          </a:xfrm>
          <a:prstGeom prst="rect">
            <a:avLst/>
          </a:prstGeom>
        </p:spPr>
      </p:pic>
    </p:spTree>
    <p:extLst>
      <p:ext uri="{BB962C8B-B14F-4D97-AF65-F5344CB8AC3E}">
        <p14:creationId xmlns:p14="http://schemas.microsoft.com/office/powerpoint/2010/main" val="3315633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85800"/>
            <a:ext cx="8229600" cy="457200"/>
          </a:xfrm>
        </p:spPr>
        <p:txBody>
          <a:bodyPr>
            <a:normAutofit fontScale="90000"/>
          </a:bodyPr>
          <a:lstStyle/>
          <a:p>
            <a:pPr eaLnBrk="1" fontAlgn="auto" hangingPunct="1">
              <a:spcAft>
                <a:spcPts val="0"/>
              </a:spcAft>
              <a:defRPr/>
            </a:pPr>
            <a:r>
              <a:rPr lang="en-US" dirty="0" smtClean="0">
                <a:solidFill>
                  <a:schemeClr val="accent1">
                    <a:tint val="88000"/>
                    <a:satMod val="150000"/>
                  </a:schemeClr>
                </a:solidFill>
              </a:rPr>
              <a:t>The Information in DNA</a:t>
            </a:r>
          </a:p>
        </p:txBody>
      </p:sp>
      <p:sp>
        <p:nvSpPr>
          <p:cNvPr id="39939" name="Rectangle 3"/>
          <p:cNvSpPr>
            <a:spLocks noGrp="1" noChangeArrowheads="1"/>
          </p:cNvSpPr>
          <p:nvPr>
            <p:ph idx="1"/>
          </p:nvPr>
        </p:nvSpPr>
        <p:spPr>
          <a:xfrm>
            <a:off x="304800" y="1371600"/>
            <a:ext cx="8382000" cy="5181600"/>
          </a:xfrm>
        </p:spPr>
        <p:txBody>
          <a:bodyPr>
            <a:normAutofit lnSpcReduction="10000"/>
          </a:bodyPr>
          <a:lstStyle/>
          <a:p>
            <a:pPr eaLnBrk="1" hangingPunct="1">
              <a:spcBef>
                <a:spcPct val="0"/>
              </a:spcBef>
            </a:pPr>
            <a:r>
              <a:rPr lang="en-US" altLang="en-US" dirty="0" smtClean="0"/>
              <a:t>DNA stores information.</a:t>
            </a:r>
          </a:p>
          <a:p>
            <a:pPr eaLnBrk="1" hangingPunct="1">
              <a:spcBef>
                <a:spcPct val="0"/>
              </a:spcBef>
            </a:pPr>
            <a:r>
              <a:rPr lang="en-US" altLang="en-US" u="sng" dirty="0" smtClean="0"/>
              <a:t>The information that DNA stores is contained in the order of the bases.</a:t>
            </a:r>
          </a:p>
          <a:p>
            <a:pPr eaLnBrk="1" hangingPunct="1">
              <a:spcBef>
                <a:spcPct val="0"/>
              </a:spcBef>
            </a:pPr>
            <a:r>
              <a:rPr lang="en-US" altLang="en-US" dirty="0" smtClean="0"/>
              <a:t>The order of how the bases are arranged determines the trait that will result.</a:t>
            </a:r>
          </a:p>
          <a:p>
            <a:pPr eaLnBrk="1" hangingPunct="1">
              <a:spcBef>
                <a:spcPct val="0"/>
              </a:spcBef>
            </a:pPr>
            <a:r>
              <a:rPr lang="en-US" altLang="en-US" u="sng" dirty="0" smtClean="0"/>
              <a:t>The order is called the “</a:t>
            </a:r>
            <a:r>
              <a:rPr lang="en-US" altLang="en-US" b="1" u="sng" dirty="0" smtClean="0"/>
              <a:t>sequence</a:t>
            </a:r>
            <a:r>
              <a:rPr lang="en-US" altLang="en-US" u="sng" dirty="0" smtClean="0"/>
              <a:t>”</a:t>
            </a:r>
          </a:p>
          <a:p>
            <a:pPr eaLnBrk="1" hangingPunct="1">
              <a:spcBef>
                <a:spcPct val="0"/>
              </a:spcBef>
            </a:pPr>
            <a:r>
              <a:rPr lang="en-US" altLang="en-US" dirty="0" smtClean="0"/>
              <a:t>Different sequences, sometimes called “spellings”, give different genes</a:t>
            </a:r>
            <a:r>
              <a:rPr lang="en-US" altLang="en-US" u="sng" dirty="0" smtClean="0"/>
              <a:t>.</a:t>
            </a:r>
          </a:p>
          <a:p>
            <a:pPr lvl="1" eaLnBrk="1" hangingPunct="1">
              <a:spcBef>
                <a:spcPct val="0"/>
              </a:spcBef>
            </a:pPr>
            <a:r>
              <a:rPr lang="en-US" altLang="en-US" dirty="0" smtClean="0"/>
              <a:t>AATGCTAGC would be spelling of one the sequence in one gene</a:t>
            </a:r>
            <a:r>
              <a:rPr lang="en-US" altLang="en-US" u="sng" dirty="0" smtClean="0"/>
              <a:t> </a:t>
            </a:r>
          </a:p>
          <a:p>
            <a:pPr lvl="1" eaLnBrk="1" hangingPunct="1">
              <a:spcBef>
                <a:spcPct val="0"/>
              </a:spcBef>
            </a:pPr>
            <a:r>
              <a:rPr lang="en-US" altLang="en-US" dirty="0" smtClean="0"/>
              <a:t>TATGCTAGC, though very similar, gives likely a slightly different version of the same gene.</a:t>
            </a:r>
          </a:p>
          <a:p>
            <a:pPr lvl="1" eaLnBrk="1" hangingPunct="1">
              <a:spcBef>
                <a:spcPct val="0"/>
              </a:spcBef>
            </a:pPr>
            <a:r>
              <a:rPr lang="en-US" altLang="en-US" dirty="0" smtClean="0"/>
              <a:t>TGCATACCG would be part of a completely different gene.</a:t>
            </a:r>
          </a:p>
          <a:p>
            <a:pPr lvl="1" eaLnBrk="1" hangingPunct="1">
              <a:spcBef>
                <a:spcPct val="0"/>
              </a:spcBef>
            </a:pPr>
            <a:r>
              <a:rPr lang="en-US" altLang="en-US" dirty="0" smtClean="0"/>
              <a:t>It’s the same stuff, just a different arrangement </a:t>
            </a:r>
          </a:p>
          <a:p>
            <a:pPr eaLnBrk="1" hangingPunct="1">
              <a:spcBef>
                <a:spcPct val="0"/>
              </a:spcBef>
            </a:pPr>
            <a:endParaRPr lang="en-US" altLang="en-US" dirty="0" smtClean="0"/>
          </a:p>
        </p:txBody>
      </p:sp>
    </p:spTree>
    <p:extLst>
      <p:ext uri="{BB962C8B-B14F-4D97-AF65-F5344CB8AC3E}">
        <p14:creationId xmlns:p14="http://schemas.microsoft.com/office/powerpoint/2010/main" val="3556256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3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3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9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9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304800"/>
            <a:ext cx="7024744" cy="1143000"/>
          </a:xfrm>
        </p:spPr>
        <p:txBody>
          <a:bodyPr/>
          <a:lstStyle/>
          <a:p>
            <a:r>
              <a:rPr lang="en-US" dirty="0" smtClean="0"/>
              <a:t>The Information in DNA</a:t>
            </a:r>
            <a:endParaRPr lang="en-US" dirty="0"/>
          </a:p>
        </p:txBody>
      </p:sp>
      <p:sp>
        <p:nvSpPr>
          <p:cNvPr id="3" name="Content Placeholder 2"/>
          <p:cNvSpPr>
            <a:spLocks noGrp="1"/>
          </p:cNvSpPr>
          <p:nvPr>
            <p:ph idx="1"/>
          </p:nvPr>
        </p:nvSpPr>
        <p:spPr>
          <a:xfrm>
            <a:off x="342900" y="1674511"/>
            <a:ext cx="8458200" cy="3508977"/>
          </a:xfrm>
        </p:spPr>
        <p:txBody>
          <a:bodyPr/>
          <a:lstStyle/>
          <a:p>
            <a:pPr>
              <a:spcBef>
                <a:spcPct val="0"/>
              </a:spcBef>
            </a:pPr>
            <a:r>
              <a:rPr lang="en-US" altLang="en-US" u="sng" dirty="0"/>
              <a:t>If you change the order of the bases then you change the “spelling” of the gene. </a:t>
            </a:r>
          </a:p>
          <a:p>
            <a:pPr>
              <a:spcBef>
                <a:spcPct val="0"/>
              </a:spcBef>
            </a:pPr>
            <a:r>
              <a:rPr lang="en-US" altLang="en-US" u="sng" dirty="0"/>
              <a:t>The change in spelling results in different traits.</a:t>
            </a:r>
          </a:p>
          <a:p>
            <a:r>
              <a:rPr lang="en-US" dirty="0" smtClean="0"/>
              <a:t>Ex.</a:t>
            </a:r>
          </a:p>
        </p:txBody>
      </p:sp>
      <p:sp>
        <p:nvSpPr>
          <p:cNvPr id="4" name="Rectangle 3"/>
          <p:cNvSpPr/>
          <p:nvPr/>
        </p:nvSpPr>
        <p:spPr>
          <a:xfrm>
            <a:off x="998392" y="3405553"/>
            <a:ext cx="2103365" cy="1200329"/>
          </a:xfrm>
          <a:prstGeom prst="rect">
            <a:avLst/>
          </a:prstGeom>
        </p:spPr>
        <p:txBody>
          <a:bodyPr wrap="square">
            <a:spAutoFit/>
          </a:bodyPr>
          <a:lstStyle/>
          <a:p>
            <a:pPr algn="ctr"/>
            <a:r>
              <a:rPr lang="en-US" sz="2400" b="1" dirty="0"/>
              <a:t>The red cat saw the </a:t>
            </a:r>
            <a:r>
              <a:rPr lang="en-US" sz="2400" b="1" dirty="0" smtClean="0"/>
              <a:t>gray mouse </a:t>
            </a:r>
            <a:r>
              <a:rPr lang="en-US" sz="2400" b="1" dirty="0"/>
              <a:t>run.</a:t>
            </a:r>
          </a:p>
        </p:txBody>
      </p:sp>
      <p:sp>
        <p:nvSpPr>
          <p:cNvPr id="5" name="Rectangle 4"/>
          <p:cNvSpPr/>
          <p:nvPr/>
        </p:nvSpPr>
        <p:spPr>
          <a:xfrm>
            <a:off x="3973623" y="3048000"/>
            <a:ext cx="3055172" cy="1200329"/>
          </a:xfrm>
          <a:prstGeom prst="rect">
            <a:avLst/>
          </a:prstGeom>
        </p:spPr>
        <p:txBody>
          <a:bodyPr wrap="square">
            <a:spAutoFit/>
          </a:bodyPr>
          <a:lstStyle/>
          <a:p>
            <a:pPr algn="ctr"/>
            <a:r>
              <a:rPr lang="en-US" sz="2400" b="1" dirty="0" smtClean="0"/>
              <a:t>REARRANGING</a:t>
            </a:r>
          </a:p>
          <a:p>
            <a:pPr algn="ctr"/>
            <a:r>
              <a:rPr lang="en-US" sz="2400" b="1" dirty="0" smtClean="0"/>
              <a:t>The </a:t>
            </a:r>
            <a:r>
              <a:rPr lang="en-US" sz="2400" b="1" dirty="0"/>
              <a:t>red </a:t>
            </a:r>
            <a:r>
              <a:rPr lang="en-US" sz="2400" b="1" dirty="0" smtClean="0"/>
              <a:t>mouse </a:t>
            </a:r>
            <a:r>
              <a:rPr lang="en-US" sz="2400" b="1" dirty="0"/>
              <a:t>saw the </a:t>
            </a:r>
            <a:r>
              <a:rPr lang="en-US" sz="2400" b="1" dirty="0" smtClean="0"/>
              <a:t>gray cat </a:t>
            </a:r>
            <a:r>
              <a:rPr lang="en-US" sz="2400" b="1" dirty="0"/>
              <a:t>run.</a:t>
            </a:r>
          </a:p>
        </p:txBody>
      </p:sp>
      <p:sp>
        <p:nvSpPr>
          <p:cNvPr id="6" name="Rectangle 5"/>
          <p:cNvSpPr/>
          <p:nvPr/>
        </p:nvSpPr>
        <p:spPr>
          <a:xfrm>
            <a:off x="3973623" y="4365103"/>
            <a:ext cx="3048000" cy="1200329"/>
          </a:xfrm>
          <a:prstGeom prst="rect">
            <a:avLst/>
          </a:prstGeom>
        </p:spPr>
        <p:txBody>
          <a:bodyPr wrap="square">
            <a:spAutoFit/>
          </a:bodyPr>
          <a:lstStyle/>
          <a:p>
            <a:pPr algn="ctr"/>
            <a:r>
              <a:rPr lang="en-US" sz="2400" b="1" dirty="0" smtClean="0"/>
              <a:t>SUBSTITUTING</a:t>
            </a:r>
          </a:p>
          <a:p>
            <a:pPr algn="ctr"/>
            <a:r>
              <a:rPr lang="en-US" sz="2400" b="1" dirty="0" smtClean="0"/>
              <a:t>The brown dog </a:t>
            </a:r>
            <a:r>
              <a:rPr lang="en-US" sz="2400" b="1" dirty="0"/>
              <a:t>saw the </a:t>
            </a:r>
            <a:r>
              <a:rPr lang="en-US" sz="2400" b="1" dirty="0" smtClean="0"/>
              <a:t>blue bird fly.</a:t>
            </a:r>
            <a:endParaRPr lang="en-US" sz="2400" b="1" dirty="0"/>
          </a:p>
        </p:txBody>
      </p:sp>
      <p:sp>
        <p:nvSpPr>
          <p:cNvPr id="7" name="Rectangle 6"/>
          <p:cNvSpPr/>
          <p:nvPr/>
        </p:nvSpPr>
        <p:spPr>
          <a:xfrm>
            <a:off x="342900" y="5136595"/>
            <a:ext cx="3048000" cy="1200329"/>
          </a:xfrm>
          <a:prstGeom prst="rect">
            <a:avLst/>
          </a:prstGeom>
        </p:spPr>
        <p:txBody>
          <a:bodyPr wrap="square">
            <a:spAutoFit/>
          </a:bodyPr>
          <a:lstStyle/>
          <a:p>
            <a:pPr algn="ctr"/>
            <a:r>
              <a:rPr lang="en-US" sz="2400" b="1" dirty="0" smtClean="0"/>
              <a:t>PALINDROME</a:t>
            </a:r>
          </a:p>
          <a:p>
            <a:pPr algn="ctr"/>
            <a:r>
              <a:rPr lang="en-US" sz="2400" b="1" dirty="0" smtClean="0"/>
              <a:t>Stressed</a:t>
            </a:r>
          </a:p>
          <a:p>
            <a:pPr algn="ctr"/>
            <a:r>
              <a:rPr lang="en-US" sz="2400" b="1" dirty="0" smtClean="0"/>
              <a:t>Desserts</a:t>
            </a:r>
            <a:endParaRPr lang="en-US" sz="2400" b="1" dirty="0"/>
          </a:p>
        </p:txBody>
      </p:sp>
      <p:sp>
        <p:nvSpPr>
          <p:cNvPr id="8" name="Right Arrow 7"/>
          <p:cNvSpPr/>
          <p:nvPr/>
        </p:nvSpPr>
        <p:spPr>
          <a:xfrm rot="20055326">
            <a:off x="2914808" y="3324881"/>
            <a:ext cx="1486803" cy="484632"/>
          </a:xfrm>
          <a:prstGeom prst="rightArrow">
            <a:avLst>
              <a:gd name="adj1" fmla="val 3500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50171">
            <a:off x="2921805" y="4102071"/>
            <a:ext cx="1486803" cy="484632"/>
          </a:xfrm>
          <a:prstGeom prst="rightArrow">
            <a:avLst>
              <a:gd name="adj1" fmla="val 3500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138112"/>
            <a:ext cx="8183562" cy="1052512"/>
          </a:xfrm>
        </p:spPr>
        <p:txBody>
          <a:bodyPr/>
          <a:lstStyle/>
          <a:p>
            <a:pPr eaLnBrk="1" fontAlgn="auto" hangingPunct="1">
              <a:spcAft>
                <a:spcPts val="0"/>
              </a:spcAft>
              <a:defRPr/>
            </a:pPr>
            <a:r>
              <a:rPr lang="en-US" dirty="0" smtClean="0">
                <a:solidFill>
                  <a:schemeClr val="accent1">
                    <a:tint val="88000"/>
                    <a:satMod val="150000"/>
                  </a:schemeClr>
                </a:solidFill>
              </a:rPr>
              <a:t>The Information in DNA</a:t>
            </a:r>
            <a:endParaRPr lang="en-US" b="0" i="1" dirty="0" smtClean="0">
              <a:solidFill>
                <a:schemeClr val="accent1">
                  <a:tint val="88000"/>
                  <a:satMod val="150000"/>
                </a:schemeClr>
              </a:solidFill>
            </a:endParaRPr>
          </a:p>
        </p:txBody>
      </p:sp>
      <p:sp>
        <p:nvSpPr>
          <p:cNvPr id="54275" name="Rectangle 3"/>
          <p:cNvSpPr>
            <a:spLocks noGrp="1" noChangeArrowheads="1"/>
          </p:cNvSpPr>
          <p:nvPr>
            <p:ph idx="1"/>
          </p:nvPr>
        </p:nvSpPr>
        <p:spPr>
          <a:xfrm>
            <a:off x="140677" y="1447800"/>
            <a:ext cx="8991600" cy="5029200"/>
          </a:xfrm>
        </p:spPr>
        <p:txBody>
          <a:bodyPr>
            <a:normAutofit/>
          </a:bodyPr>
          <a:lstStyle/>
          <a:p>
            <a:pPr marL="265176" indent="-265176" eaLnBrk="1" fontAlgn="auto" hangingPunct="1">
              <a:lnSpc>
                <a:spcPct val="90000"/>
              </a:lnSpc>
              <a:spcBef>
                <a:spcPct val="0"/>
              </a:spcBef>
              <a:spcAft>
                <a:spcPts val="0"/>
              </a:spcAft>
              <a:buFont typeface="Wingdings 2"/>
              <a:buChar char=""/>
              <a:defRPr/>
            </a:pPr>
            <a:r>
              <a:rPr lang="en-US" sz="2400" dirty="0" smtClean="0"/>
              <a:t>Paired bases on opposite sides of a double helix are said to be complementary because they fit together like puzzle pieces.</a:t>
            </a:r>
          </a:p>
          <a:p>
            <a:pPr marL="548640" lvl="1" indent="-201168" eaLnBrk="1" fontAlgn="auto" hangingPunct="1">
              <a:lnSpc>
                <a:spcPct val="90000"/>
              </a:lnSpc>
              <a:spcBef>
                <a:spcPct val="0"/>
              </a:spcBef>
              <a:spcAft>
                <a:spcPts val="0"/>
              </a:spcAft>
              <a:buFont typeface="Verdana"/>
              <a:buChar char="◦"/>
              <a:defRPr/>
            </a:pPr>
            <a:endParaRPr lang="en-US" sz="2000" dirty="0" smtClean="0"/>
          </a:p>
          <a:p>
            <a:pPr marL="265176" indent="-265176" eaLnBrk="1" fontAlgn="auto" hangingPunct="1">
              <a:lnSpc>
                <a:spcPct val="90000"/>
              </a:lnSpc>
              <a:spcBef>
                <a:spcPct val="0"/>
              </a:spcBef>
              <a:spcAft>
                <a:spcPts val="0"/>
              </a:spcAft>
              <a:buFont typeface="Wingdings 2"/>
              <a:buChar char=""/>
              <a:defRPr/>
            </a:pPr>
            <a:r>
              <a:rPr lang="en-US" sz="2400" dirty="0" smtClean="0"/>
              <a:t>Because of base-pairing rules, if the sequence (the order) of bases is known for one strand of DNA, then the sequence of bases for the complementary strand (the other) can be quickly identified or predicted.</a:t>
            </a:r>
          </a:p>
          <a:p>
            <a:pPr marL="265176" indent="-265176" eaLnBrk="1" fontAlgn="auto" hangingPunct="1">
              <a:lnSpc>
                <a:spcPct val="90000"/>
              </a:lnSpc>
              <a:spcBef>
                <a:spcPct val="0"/>
              </a:spcBef>
              <a:spcAft>
                <a:spcPts val="0"/>
              </a:spcAft>
              <a:buFont typeface="Wingdings 2"/>
              <a:buChar char=""/>
              <a:defRPr/>
            </a:pPr>
            <a:endParaRPr lang="en-US" sz="2400" dirty="0" smtClean="0"/>
          </a:p>
          <a:p>
            <a:pPr marL="265176" indent="-265176" eaLnBrk="1" fontAlgn="auto" hangingPunct="1">
              <a:lnSpc>
                <a:spcPct val="90000"/>
              </a:lnSpc>
              <a:spcBef>
                <a:spcPct val="0"/>
              </a:spcBef>
              <a:spcAft>
                <a:spcPts val="0"/>
              </a:spcAft>
              <a:buFont typeface="Wingdings 2"/>
              <a:buChar char=""/>
              <a:defRPr/>
            </a:pPr>
            <a:r>
              <a:rPr lang="en-US" sz="2400" u="sng" dirty="0" smtClean="0"/>
              <a:t>Ex. CTGAA   BONDS WITH…. </a:t>
            </a:r>
            <a:r>
              <a:rPr lang="en-US" sz="2400" u="sng" dirty="0" smtClean="0">
                <a:sym typeface="Wingdings" panose="05000000000000000000" pitchFamily="2" charset="2"/>
              </a:rPr>
              <a:t>This is the TEMPLATE strand</a:t>
            </a:r>
            <a:endParaRPr lang="en-US" sz="2400" u="sng" dirty="0" smtClean="0"/>
          </a:p>
          <a:p>
            <a:pPr marL="265176" indent="-265176" eaLnBrk="1" fontAlgn="auto" hangingPunct="1">
              <a:lnSpc>
                <a:spcPct val="90000"/>
              </a:lnSpc>
              <a:spcBef>
                <a:spcPct val="0"/>
              </a:spcBef>
              <a:spcAft>
                <a:spcPts val="0"/>
              </a:spcAft>
              <a:buFont typeface="Wingdings 2"/>
              <a:buChar char=""/>
              <a:defRPr/>
            </a:pPr>
            <a:r>
              <a:rPr lang="en-US" sz="2400" u="sng" dirty="0" smtClean="0"/>
              <a:t>      GACTT                </a:t>
            </a:r>
            <a:r>
              <a:rPr lang="en-US" sz="2400" u="sng" dirty="0" smtClean="0">
                <a:sym typeface="Wingdings" pitchFamily="2" charset="2"/>
              </a:rPr>
              <a:t>This is the COMPLEMENTARY strand</a:t>
            </a:r>
            <a:endParaRPr lang="en-US" sz="2400" u="sng" dirty="0" smtClean="0"/>
          </a:p>
          <a:p>
            <a:pPr marL="265176" indent="-265176" eaLnBrk="1" fontAlgn="auto" hangingPunct="1">
              <a:lnSpc>
                <a:spcPct val="90000"/>
              </a:lnSpc>
              <a:spcBef>
                <a:spcPct val="0"/>
              </a:spcBef>
              <a:spcAft>
                <a:spcPts val="0"/>
              </a:spcAft>
              <a:buFont typeface="Wingdings 2"/>
              <a:buChar char=""/>
              <a:defRPr/>
            </a:pPr>
            <a:r>
              <a:rPr lang="en-US" sz="2400" u="sng" dirty="0" smtClean="0"/>
              <a:t>    </a:t>
            </a:r>
          </a:p>
          <a:p>
            <a:pPr marL="265176" indent="-265176" eaLnBrk="1" fontAlgn="auto" hangingPunct="1">
              <a:lnSpc>
                <a:spcPct val="90000"/>
              </a:lnSpc>
              <a:spcBef>
                <a:spcPct val="0"/>
              </a:spcBef>
              <a:spcAft>
                <a:spcPts val="0"/>
              </a:spcAft>
              <a:buFont typeface="Wingdings 2"/>
              <a:buChar char=""/>
              <a:defRPr/>
            </a:pPr>
            <a:r>
              <a:rPr lang="en-US" sz="2400" u="sng" dirty="0" smtClean="0"/>
              <a:t>What is the complementary strand for.</a:t>
            </a:r>
          </a:p>
          <a:p>
            <a:pPr marL="548640" lvl="1" indent="-201168" eaLnBrk="1" fontAlgn="auto" hangingPunct="1">
              <a:lnSpc>
                <a:spcPct val="90000"/>
              </a:lnSpc>
              <a:spcBef>
                <a:spcPct val="0"/>
              </a:spcBef>
              <a:spcAft>
                <a:spcPts val="0"/>
              </a:spcAft>
              <a:buFont typeface="Verdana"/>
              <a:buChar char="◦"/>
              <a:defRPr/>
            </a:pPr>
            <a:r>
              <a:rPr lang="en-US" sz="2000" u="sng" dirty="0" smtClean="0"/>
              <a:t>CCGTATACCGATTG?</a:t>
            </a:r>
          </a:p>
          <a:p>
            <a:pPr marL="548640" lvl="1" indent="-201168" eaLnBrk="1" fontAlgn="auto" hangingPunct="1">
              <a:lnSpc>
                <a:spcPct val="90000"/>
              </a:lnSpc>
              <a:spcBef>
                <a:spcPct val="0"/>
              </a:spcBef>
              <a:spcAft>
                <a:spcPts val="0"/>
              </a:spcAft>
              <a:buFont typeface="Verdana"/>
              <a:buChar char="◦"/>
              <a:defRPr/>
            </a:pPr>
            <a:r>
              <a:rPr lang="en-US" sz="2000" u="sng" dirty="0" smtClean="0"/>
              <a:t>GGCATATGGCTAAC</a:t>
            </a:r>
          </a:p>
        </p:txBody>
      </p:sp>
      <p:sp>
        <p:nvSpPr>
          <p:cNvPr id="2" name="TextBox 1"/>
          <p:cNvSpPr txBox="1">
            <a:spLocks noChangeArrowheads="1"/>
          </p:cNvSpPr>
          <p:nvPr/>
        </p:nvSpPr>
        <p:spPr bwMode="auto">
          <a:xfrm>
            <a:off x="3657600" y="5638800"/>
            <a:ext cx="2635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1800" dirty="0">
                <a:latin typeface="Arial" panose="020B0604020202020204" pitchFamily="34" charset="0"/>
              </a:rPr>
              <a:t>(Template Strand)</a:t>
            </a:r>
          </a:p>
          <a:p>
            <a:pPr eaLnBrk="1" hangingPunct="1">
              <a:spcBef>
                <a:spcPct val="0"/>
              </a:spcBef>
              <a:buClrTx/>
              <a:buSzTx/>
              <a:buFontTx/>
              <a:buNone/>
            </a:pPr>
            <a:r>
              <a:rPr lang="en-US" altLang="en-US" sz="1800" dirty="0">
                <a:latin typeface="Arial" panose="020B0604020202020204" pitchFamily="34" charset="0"/>
              </a:rPr>
              <a:t>(Complimentary Strand)</a:t>
            </a:r>
          </a:p>
        </p:txBody>
      </p:sp>
    </p:spTree>
    <p:extLst>
      <p:ext uri="{BB962C8B-B14F-4D97-AF65-F5344CB8AC3E}">
        <p14:creationId xmlns:p14="http://schemas.microsoft.com/office/powerpoint/2010/main" val="522406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275">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275">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42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457200" y="76200"/>
            <a:ext cx="8229600" cy="1265238"/>
          </a:xfrm>
        </p:spPr>
        <p:txBody>
          <a:bodyPr>
            <a:normAutofit fontScale="90000"/>
          </a:bodyPr>
          <a:lstStyle/>
          <a:p>
            <a:pPr fontAlgn="auto">
              <a:spcAft>
                <a:spcPts val="0"/>
              </a:spcAft>
              <a:defRPr/>
            </a:pPr>
            <a:r>
              <a:rPr lang="en-US" dirty="0" smtClean="0">
                <a:solidFill>
                  <a:schemeClr val="tx2">
                    <a:satMod val="130000"/>
                  </a:schemeClr>
                </a:solidFill>
              </a:rPr>
              <a:t>Gene Transcription and Translation</a:t>
            </a:r>
            <a:br>
              <a:rPr lang="en-US" dirty="0" smtClean="0">
                <a:solidFill>
                  <a:schemeClr val="tx2">
                    <a:satMod val="130000"/>
                  </a:schemeClr>
                </a:solidFill>
              </a:rPr>
            </a:br>
            <a:r>
              <a:rPr lang="en-US" dirty="0" smtClean="0">
                <a:solidFill>
                  <a:schemeClr val="tx2">
                    <a:satMod val="130000"/>
                  </a:schemeClr>
                </a:solidFill>
              </a:rPr>
              <a:t>Where Does it Occur?</a:t>
            </a:r>
          </a:p>
        </p:txBody>
      </p:sp>
      <p:pic>
        <p:nvPicPr>
          <p:cNvPr id="26627" name="Picture 19" descr="p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798"/>
            <a:ext cx="7010400" cy="50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0" name="Rectangle 20"/>
          <p:cNvSpPr>
            <a:spLocks noChangeArrowheads="1"/>
          </p:cNvSpPr>
          <p:nvPr/>
        </p:nvSpPr>
        <p:spPr bwMode="auto">
          <a:xfrm>
            <a:off x="5621482" y="1586345"/>
            <a:ext cx="6096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Rectangle 21"/>
          <p:cNvSpPr>
            <a:spLocks noChangeArrowheads="1"/>
          </p:cNvSpPr>
          <p:nvPr/>
        </p:nvSpPr>
        <p:spPr bwMode="auto">
          <a:xfrm>
            <a:off x="6400800" y="2855976"/>
            <a:ext cx="9906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6340"/>
                                        </p:tgtEl>
                                      </p:cBhvr>
                                    </p:animEffect>
                                    <p:set>
                                      <p:cBhvr>
                                        <p:cTn id="7" dur="1" fill="hold">
                                          <p:stCondLst>
                                            <p:cond delay="499"/>
                                          </p:stCondLst>
                                        </p:cTn>
                                        <p:tgtEl>
                                          <p:spTgt spid="5634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6341"/>
                                        </p:tgtEl>
                                      </p:cBhvr>
                                    </p:animEffect>
                                    <p:set>
                                      <p:cBhvr>
                                        <p:cTn id="12" dur="1" fill="hold">
                                          <p:stCondLst>
                                            <p:cond delay="499"/>
                                          </p:stCondLst>
                                        </p:cTn>
                                        <p:tgtEl>
                                          <p:spTgt spid="56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animBg="1"/>
      <p:bldP spid="5634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600200" y="123824"/>
            <a:ext cx="7024744" cy="866775"/>
          </a:xfrm>
        </p:spPr>
        <p:txBody>
          <a:bodyPr>
            <a:normAutofit/>
          </a:bodyPr>
          <a:lstStyle/>
          <a:p>
            <a:pPr fontAlgn="auto">
              <a:spcAft>
                <a:spcPts val="0"/>
              </a:spcAft>
              <a:defRPr/>
            </a:pPr>
            <a:r>
              <a:rPr lang="en-US" dirty="0" smtClean="0">
                <a:solidFill>
                  <a:schemeClr val="tx2">
                    <a:satMod val="130000"/>
                  </a:schemeClr>
                </a:solidFill>
              </a:rPr>
              <a:t>RNA: A Major Player</a:t>
            </a:r>
          </a:p>
        </p:txBody>
      </p:sp>
      <p:sp>
        <p:nvSpPr>
          <p:cNvPr id="58371" name="Rectangle 3"/>
          <p:cNvSpPr>
            <a:spLocks noGrp="1" noChangeArrowheads="1"/>
          </p:cNvSpPr>
          <p:nvPr>
            <p:ph idx="1"/>
          </p:nvPr>
        </p:nvSpPr>
        <p:spPr>
          <a:xfrm>
            <a:off x="1600200" y="1219200"/>
            <a:ext cx="7543800" cy="5181600"/>
          </a:xfrm>
        </p:spPr>
        <p:txBody>
          <a:bodyPr>
            <a:normAutofit/>
          </a:bodyPr>
          <a:lstStyle/>
          <a:p>
            <a:pPr>
              <a:lnSpc>
                <a:spcPct val="90000"/>
              </a:lnSpc>
              <a:spcBef>
                <a:spcPct val="0"/>
              </a:spcBef>
            </a:pPr>
            <a:r>
              <a:rPr lang="en-US" sz="2800" dirty="0" smtClean="0"/>
              <a:t>All of the steps in gene expression involve RNA. </a:t>
            </a:r>
          </a:p>
          <a:p>
            <a:pPr>
              <a:lnSpc>
                <a:spcPct val="90000"/>
              </a:lnSpc>
              <a:spcBef>
                <a:spcPct val="0"/>
              </a:spcBef>
            </a:pPr>
            <a:endParaRPr lang="en-US" sz="2800" dirty="0" smtClean="0"/>
          </a:p>
          <a:p>
            <a:pPr>
              <a:lnSpc>
                <a:spcPct val="90000"/>
              </a:lnSpc>
              <a:spcBef>
                <a:spcPct val="0"/>
              </a:spcBef>
            </a:pPr>
            <a:r>
              <a:rPr lang="en-US" sz="2800" dirty="0" smtClean="0"/>
              <a:t>What exactly is RNA, &amp; how does is compare to DNA?</a:t>
            </a:r>
          </a:p>
          <a:p>
            <a:pPr>
              <a:lnSpc>
                <a:spcPct val="90000"/>
              </a:lnSpc>
              <a:spcBef>
                <a:spcPct val="0"/>
              </a:spcBef>
            </a:pPr>
            <a:endParaRPr lang="en-US" sz="2800" dirty="0" smtClean="0"/>
          </a:p>
          <a:p>
            <a:pPr lvl="0">
              <a:lnSpc>
                <a:spcPct val="90000"/>
              </a:lnSpc>
              <a:spcBef>
                <a:spcPct val="0"/>
              </a:spcBef>
            </a:pPr>
            <a:r>
              <a:rPr lang="en-US" sz="2800" dirty="0" smtClean="0"/>
              <a:t>First, </a:t>
            </a:r>
            <a:r>
              <a:rPr lang="en-US" sz="2800" dirty="0"/>
              <a:t>DNA contains the information but </a:t>
            </a:r>
            <a:endParaRPr lang="en-US" sz="2800" dirty="0" smtClean="0"/>
          </a:p>
          <a:p>
            <a:pPr marL="582930" lvl="0" indent="-514350">
              <a:lnSpc>
                <a:spcPct val="90000"/>
              </a:lnSpc>
              <a:spcBef>
                <a:spcPct val="0"/>
              </a:spcBef>
              <a:buAutoNum type="arabicPeriod"/>
            </a:pPr>
            <a:r>
              <a:rPr lang="en-US" sz="2800" dirty="0" smtClean="0"/>
              <a:t>It’s </a:t>
            </a:r>
            <a:r>
              <a:rPr lang="en-US" sz="2800" dirty="0"/>
              <a:t>stuck in the nucleus &amp; </a:t>
            </a:r>
            <a:endParaRPr lang="en-US" sz="2800" dirty="0" smtClean="0"/>
          </a:p>
          <a:p>
            <a:pPr marL="582930" lvl="0" indent="-514350">
              <a:lnSpc>
                <a:spcPct val="90000"/>
              </a:lnSpc>
              <a:spcBef>
                <a:spcPct val="0"/>
              </a:spcBef>
              <a:buAutoNum type="arabicPeriod"/>
            </a:pPr>
            <a:r>
              <a:rPr lang="en-US" sz="2800" dirty="0" smtClean="0"/>
              <a:t>That’s </a:t>
            </a:r>
            <a:r>
              <a:rPr lang="en-US" sz="2800" dirty="0"/>
              <a:t>all it does. It stores information.</a:t>
            </a:r>
          </a:p>
          <a:p>
            <a:pPr>
              <a:lnSpc>
                <a:spcPct val="90000"/>
              </a:lnSpc>
              <a:spcBef>
                <a:spcPct val="0"/>
              </a:spcBef>
            </a:pPr>
            <a:r>
              <a:rPr lang="en-US" sz="2800" dirty="0" smtClean="0"/>
              <a:t>The information needs to be taken from the nucleus to help generate a physical gene. </a:t>
            </a:r>
            <a:endParaRPr lang="en-US" sz="2800" dirty="0"/>
          </a:p>
        </p:txBody>
      </p:sp>
      <p:pic>
        <p:nvPicPr>
          <p:cNvPr id="276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304800"/>
            <a:ext cx="8229600" cy="731838"/>
          </a:xfrm>
        </p:spPr>
        <p:txBody>
          <a:bodyPr>
            <a:normAutofit/>
          </a:bodyPr>
          <a:lstStyle/>
          <a:p>
            <a:pPr fontAlgn="auto">
              <a:spcAft>
                <a:spcPts val="0"/>
              </a:spcAft>
              <a:defRPr/>
            </a:pPr>
            <a:r>
              <a:rPr lang="en-US" dirty="0" smtClean="0">
                <a:solidFill>
                  <a:schemeClr val="tx2">
                    <a:satMod val="130000"/>
                  </a:schemeClr>
                </a:solidFill>
              </a:rPr>
              <a:t>Key Ideas</a:t>
            </a:r>
          </a:p>
        </p:txBody>
      </p:sp>
      <p:sp>
        <p:nvSpPr>
          <p:cNvPr id="9219" name="Rectangle 3"/>
          <p:cNvSpPr>
            <a:spLocks noGrp="1" noChangeArrowheads="1"/>
          </p:cNvSpPr>
          <p:nvPr>
            <p:ph idx="1"/>
          </p:nvPr>
        </p:nvSpPr>
        <p:spPr>
          <a:xfrm>
            <a:off x="381000" y="1219200"/>
            <a:ext cx="8229600" cy="4953000"/>
          </a:xfrm>
        </p:spPr>
        <p:txBody>
          <a:bodyPr/>
          <a:lstStyle/>
          <a:p>
            <a:pPr>
              <a:lnSpc>
                <a:spcPct val="110000"/>
              </a:lnSpc>
            </a:pPr>
            <a:r>
              <a:rPr lang="en-US" sz="2400" smtClean="0"/>
              <a:t>What is the process of gene expression? </a:t>
            </a:r>
          </a:p>
          <a:p>
            <a:pPr>
              <a:spcBef>
                <a:spcPct val="0"/>
              </a:spcBef>
            </a:pPr>
            <a:endParaRPr lang="en-US" sz="2400" smtClean="0"/>
          </a:p>
          <a:p>
            <a:pPr>
              <a:lnSpc>
                <a:spcPct val="110000"/>
              </a:lnSpc>
            </a:pPr>
            <a:r>
              <a:rPr lang="en-US" sz="2400" smtClean="0"/>
              <a:t>What role does RNA play in gene expression?</a:t>
            </a:r>
          </a:p>
          <a:p>
            <a:endParaRPr lang="en-US" sz="2400" smtClean="0"/>
          </a:p>
          <a:p>
            <a:pPr>
              <a:spcBef>
                <a:spcPct val="0"/>
              </a:spcBef>
            </a:pPr>
            <a:r>
              <a:rPr lang="en-US" sz="2400" smtClean="0"/>
              <a:t>What happens during transcription?</a:t>
            </a:r>
          </a:p>
          <a:p>
            <a:pPr>
              <a:spcBef>
                <a:spcPct val="0"/>
              </a:spcBef>
            </a:pPr>
            <a:endParaRPr lang="en-US" sz="2400" smtClean="0"/>
          </a:p>
          <a:p>
            <a:pPr>
              <a:spcBef>
                <a:spcPct val="0"/>
              </a:spcBef>
            </a:pPr>
            <a:r>
              <a:rPr lang="en-US" sz="2400" smtClean="0"/>
              <a:t>How do codons determine the sequence of amino acids that results after translation?</a:t>
            </a:r>
          </a:p>
          <a:p>
            <a:pPr>
              <a:lnSpc>
                <a:spcPct val="110000"/>
              </a:lnSpc>
            </a:pPr>
            <a:r>
              <a:rPr lang="en-US" sz="2400" smtClean="0"/>
              <a:t>What are the major steps of translation?</a:t>
            </a:r>
          </a:p>
          <a:p>
            <a:pPr>
              <a:spcBef>
                <a:spcPct val="0"/>
              </a:spcBef>
            </a:pPr>
            <a:endParaRPr lang="en-US" sz="2400" smtClean="0"/>
          </a:p>
          <a:p>
            <a:pPr>
              <a:spcBef>
                <a:spcPct val="0"/>
              </a:spcBef>
            </a:pPr>
            <a:r>
              <a:rPr lang="en-US" sz="2400" smtClean="0"/>
              <a:t>Do traits result from the expression of a single gene?</a:t>
            </a:r>
          </a:p>
          <a:p>
            <a:pPr>
              <a:spcBef>
                <a:spcPct val="0"/>
              </a:spcBef>
            </a:pPr>
            <a:endParaRPr lang="en-US" sz="2400" smtClean="0"/>
          </a:p>
          <a:p>
            <a:pPr>
              <a:spcBef>
                <a:spcPct val="0"/>
              </a:spcBef>
            </a:pPr>
            <a:endParaRPr 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a:xfrm>
            <a:off x="1524000" y="152400"/>
            <a:ext cx="7239000" cy="685800"/>
          </a:xfrm>
        </p:spPr>
        <p:txBody>
          <a:bodyPr>
            <a:normAutofit fontScale="90000"/>
          </a:bodyPr>
          <a:lstStyle/>
          <a:p>
            <a:pPr fontAlgn="auto">
              <a:spcAft>
                <a:spcPts val="0"/>
              </a:spcAft>
              <a:defRPr/>
            </a:pPr>
            <a:r>
              <a:rPr lang="en-US" dirty="0" smtClean="0">
                <a:solidFill>
                  <a:schemeClr val="tx2">
                    <a:satMod val="130000"/>
                  </a:schemeClr>
                </a:solidFill>
              </a:rPr>
              <a:t>RNA vs. DNA </a:t>
            </a:r>
            <a:endParaRPr lang="en-US" i="1" dirty="0" smtClean="0">
              <a:solidFill>
                <a:schemeClr val="tx2">
                  <a:satMod val="130000"/>
                </a:schemeClr>
              </a:solidFill>
            </a:endParaRPr>
          </a:p>
        </p:txBody>
      </p:sp>
      <p:sp>
        <p:nvSpPr>
          <p:cNvPr id="22530" name="Rectangle 3"/>
          <p:cNvSpPr>
            <a:spLocks noGrp="1" noChangeArrowheads="1"/>
          </p:cNvSpPr>
          <p:nvPr>
            <p:ph idx="1"/>
          </p:nvPr>
        </p:nvSpPr>
        <p:spPr>
          <a:xfrm>
            <a:off x="1066800" y="838200"/>
            <a:ext cx="7696200" cy="6019800"/>
          </a:xfrm>
        </p:spPr>
        <p:txBody>
          <a:bodyPr>
            <a:normAutofit/>
          </a:bodyPr>
          <a:lstStyle/>
          <a:p>
            <a:pPr marL="365760" indent="-283464" fontAlgn="auto">
              <a:lnSpc>
                <a:spcPct val="90000"/>
              </a:lnSpc>
              <a:spcBef>
                <a:spcPct val="0"/>
              </a:spcBef>
              <a:spcAft>
                <a:spcPts val="0"/>
              </a:spcAft>
              <a:buFont typeface="Wingdings 2"/>
              <a:buChar char=""/>
              <a:defRPr/>
            </a:pPr>
            <a:r>
              <a:rPr lang="en-US" sz="2800" dirty="0" smtClean="0"/>
              <a:t>RNA is a nucleic acid like DNA, made of nucleotides </a:t>
            </a:r>
          </a:p>
          <a:p>
            <a:pPr marL="365760" indent="-283464" fontAlgn="auto">
              <a:lnSpc>
                <a:spcPct val="90000"/>
              </a:lnSpc>
              <a:spcBef>
                <a:spcPct val="0"/>
              </a:spcBef>
              <a:spcAft>
                <a:spcPts val="0"/>
              </a:spcAft>
              <a:buFont typeface="Wingdings 2"/>
              <a:buChar char=""/>
              <a:defRPr/>
            </a:pPr>
            <a:r>
              <a:rPr lang="en-US" sz="2800" dirty="0" smtClean="0"/>
              <a:t>But </a:t>
            </a:r>
            <a:r>
              <a:rPr lang="en-US" sz="2800" u="sng" dirty="0" smtClean="0"/>
              <a:t>RNA differs from DNA in 3 ways</a:t>
            </a:r>
            <a:r>
              <a:rPr lang="en-US" sz="2800" dirty="0" smtClean="0"/>
              <a:t>.</a:t>
            </a:r>
          </a:p>
          <a:p>
            <a:pPr marL="916686" lvl="1" indent="-514350" fontAlgn="auto">
              <a:lnSpc>
                <a:spcPct val="90000"/>
              </a:lnSpc>
              <a:spcBef>
                <a:spcPct val="0"/>
              </a:spcBef>
              <a:spcAft>
                <a:spcPts val="0"/>
              </a:spcAft>
              <a:buFont typeface="+mj-lt"/>
              <a:buAutoNum type="arabicPeriod"/>
              <a:defRPr/>
            </a:pPr>
            <a:r>
              <a:rPr lang="en-US" sz="2400" dirty="0" smtClean="0"/>
              <a:t>First,</a:t>
            </a:r>
            <a:r>
              <a:rPr lang="en-US" sz="2400" u="sng" dirty="0" smtClean="0"/>
              <a:t> RNA usually is composed of one strand of nucleotides rather than two strands.</a:t>
            </a:r>
          </a:p>
          <a:p>
            <a:pPr marL="1191006" lvl="2" indent="-514350">
              <a:lnSpc>
                <a:spcPct val="90000"/>
              </a:lnSpc>
              <a:spcBef>
                <a:spcPct val="0"/>
              </a:spcBef>
              <a:buFont typeface="+mj-lt"/>
              <a:buAutoNum type="alphaLcPeriod"/>
              <a:defRPr/>
            </a:pPr>
            <a:r>
              <a:rPr lang="en-US" dirty="0" smtClean="0"/>
              <a:t>The exception occurs in viruses</a:t>
            </a:r>
          </a:p>
          <a:p>
            <a:pPr marL="1115568" lvl="2" indent="-457200" fontAlgn="auto">
              <a:lnSpc>
                <a:spcPct val="90000"/>
              </a:lnSpc>
              <a:spcBef>
                <a:spcPct val="0"/>
              </a:spcBef>
              <a:spcAft>
                <a:spcPts val="0"/>
              </a:spcAft>
              <a:buFont typeface="+mj-lt"/>
              <a:buAutoNum type="alphaLcPeriod"/>
              <a:defRPr/>
            </a:pPr>
            <a:endParaRPr lang="en-US" sz="2400" dirty="0" smtClean="0"/>
          </a:p>
          <a:p>
            <a:pPr marL="916686" lvl="1" indent="-514350" fontAlgn="auto">
              <a:lnSpc>
                <a:spcPct val="90000"/>
              </a:lnSpc>
              <a:spcBef>
                <a:spcPct val="0"/>
              </a:spcBef>
              <a:spcAft>
                <a:spcPts val="0"/>
              </a:spcAft>
              <a:buFont typeface="+mj-lt"/>
              <a:buAutoNum type="arabicPeriod"/>
              <a:defRPr/>
            </a:pPr>
            <a:r>
              <a:rPr lang="en-US" sz="2400" dirty="0" smtClean="0"/>
              <a:t>Second, </a:t>
            </a:r>
            <a:r>
              <a:rPr lang="en-US" sz="2400" u="sng" dirty="0" smtClean="0"/>
              <a:t>RNA nucleotides contain the five-carbon sugar </a:t>
            </a:r>
            <a:r>
              <a:rPr lang="en-US" sz="2400" i="1" u="sng" dirty="0" smtClean="0"/>
              <a:t>ribose</a:t>
            </a:r>
            <a:r>
              <a:rPr lang="en-US" sz="2400" u="sng" dirty="0" smtClean="0"/>
              <a:t> rather than the sugar </a:t>
            </a:r>
            <a:r>
              <a:rPr lang="en-US" sz="2400" i="1" u="sng" dirty="0" err="1" smtClean="0"/>
              <a:t>deoxyribose</a:t>
            </a:r>
            <a:r>
              <a:rPr lang="en-US" sz="2400" dirty="0" smtClean="0"/>
              <a:t>. </a:t>
            </a:r>
          </a:p>
          <a:p>
            <a:pPr marL="1191006" lvl="2" indent="-514350">
              <a:lnSpc>
                <a:spcPct val="90000"/>
              </a:lnSpc>
              <a:spcBef>
                <a:spcPct val="0"/>
              </a:spcBef>
              <a:buFont typeface="+mj-lt"/>
              <a:buAutoNum type="alphaLcPeriod"/>
              <a:defRPr/>
            </a:pPr>
            <a:r>
              <a:rPr lang="en-US" dirty="0" smtClean="0"/>
              <a:t>This makes it slightly less stable.</a:t>
            </a:r>
          </a:p>
          <a:p>
            <a:pPr marL="1115568" lvl="2" indent="-457200" fontAlgn="auto">
              <a:lnSpc>
                <a:spcPct val="90000"/>
              </a:lnSpc>
              <a:spcBef>
                <a:spcPct val="0"/>
              </a:spcBef>
              <a:spcAft>
                <a:spcPts val="0"/>
              </a:spcAft>
              <a:buFont typeface="+mj-lt"/>
              <a:buAutoNum type="alphaLcPeriod"/>
              <a:defRPr/>
            </a:pPr>
            <a:endParaRPr lang="en-US" sz="2400" dirty="0" smtClean="0"/>
          </a:p>
          <a:p>
            <a:pPr marL="916686" lvl="1" indent="-514350" fontAlgn="auto">
              <a:lnSpc>
                <a:spcPct val="90000"/>
              </a:lnSpc>
              <a:spcBef>
                <a:spcPct val="0"/>
              </a:spcBef>
              <a:spcAft>
                <a:spcPts val="0"/>
              </a:spcAft>
              <a:buFont typeface="+mj-lt"/>
              <a:buAutoNum type="arabicPeriod"/>
              <a:defRPr/>
            </a:pPr>
            <a:r>
              <a:rPr lang="en-US" sz="2400" dirty="0" smtClean="0"/>
              <a:t>Third, </a:t>
            </a:r>
            <a:r>
              <a:rPr lang="en-US" sz="2400" u="sng" dirty="0" smtClean="0"/>
              <a:t>RNA uses the nitrogenous base called </a:t>
            </a:r>
            <a:r>
              <a:rPr lang="en-US" sz="2400" i="1" u="sng" dirty="0" smtClean="0"/>
              <a:t>uracil</a:t>
            </a:r>
            <a:r>
              <a:rPr lang="en-US" sz="2400" u="sng" dirty="0" smtClean="0"/>
              <a:t> (U) in place of the base thymine (T).</a:t>
            </a:r>
          </a:p>
          <a:p>
            <a:pPr marL="1191006" lvl="2" indent="-514350">
              <a:lnSpc>
                <a:spcPct val="90000"/>
              </a:lnSpc>
              <a:spcBef>
                <a:spcPct val="0"/>
              </a:spcBef>
              <a:buFont typeface="+mj-lt"/>
              <a:buAutoNum type="alphaLcPeriod"/>
              <a:defRPr/>
            </a:pPr>
            <a:r>
              <a:rPr lang="en-US" dirty="0" smtClean="0"/>
              <a:t>Uracil (U) is complementary to adenine (A) whenever RNA pairs with another nucleic acid.</a:t>
            </a:r>
          </a:p>
        </p:txBody>
      </p:sp>
      <p:pic>
        <p:nvPicPr>
          <p:cNvPr id="28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data:image/jpeg;base64,/9j/4AAQSkZJRgABAQAAAQABAAD/2wCEAAkGBhQQEBUUEBEWFRQVGBsYFxgWGRcYGBkYFxoZGBobFxsYHSYfGxkkGRcXIC8iJCcrLiwsGB4xNzAqNSYrLCkBCQoKDgwOGg8PGiwkHyQwLSouLC0sNSosLCkvKSksKiksLCopKyksLCwqLCwpLCwpLCwsLCosLCwsLCwsLCwpLP/AABEIAMkA+wMBIgACEQEDEQH/xAAcAAACAwEBAQEAAAAAAAAAAAAABQQGBwMCAQj/xABNEAACAQIEBAQCBwMJBAcJAAABAhEAAwQSITEFBkFREyJhcQcyFEJSYoGRoSNysRUWM4KSk6LB8FPR0uEkc7LC0+PxFyVDRFSDhJSk/8QAGQEBAAMBAQAAAAAAAAAAAAAAAAECAwQF/8QAOhEAAgIBAQQHBAgFBQAAAAAAAAECEQMSBCExUUFhgZGhscEFEyJxFDJSYoLR0vAVQkOy4SMzg5LC/9oADAMBAAIRAxEAPwDcaK5PikVgrOoZtlJAJ9hudjXpboOxB1jQ9QYI95BHuKA90V8Dg7GvtAFFFJuZOa7HD1VsQWAckCBPywTOojcVaMXJ1FWyG0lbHNFKuXOZbOPttcw5YqrZTmEa5VbTUyIYU1qJRcXTVMJpq0VTjXO30fFi0EDW0gXTqWBYA+QDfKpUneZIEEa2fD4lbiB7bBlYSGUggj0IrL+H8J/lDiV4OT4SXbjPBictwhRI9MoHs+xCkajZtKihUAVVEAAAAAbAAbCoKxbd2e6KJooXCiiigCiiigCqZz78QP5NezbS2Ljv53BJEWwY0+8xmCdBlM1c6xbnThbcR4/9GDQAttWP2bYTxG/7TfiQNjQhmucH4xaxdlbthw6N23B6qw6MOoNTaicL4Zaw1pbVhAiIIAH6knck7knUmpc0JCiiigCiqbzR8TbOAxIsNae4QAbhQqMubUABiMzRruNxr2sfBeN2cZZW9h3Do34EEbhgdQR2NBZPoorhax1txK3EIkLIYEZjEDQ7mRp6igO9Fec47ivU0AUUUUAUVUcf8UMHYvNZdnzozKQFGpUkGNZIkHpVuq8sc4U5JqyqlGXBkDiHCRdzEXGQsmU5YjTMUOomVZiRBGsTNQ35RsmIzCDIjKIObNocs/r36kku6KoWFFjlizbdHUEG3MaiCSSSTpqdd99AK9LzFb8QoVuKVYqSVOUZS2pI0ghZB9R1kCbjcellc1xoGwG5J7ADUmkOH5osl3XEKbauwKm4AUOiiCRIVpEwdPWrKEmrSKuSTpss1Ur4ncn3uJWrKWMoKOWOYx9kjoZ1XarnbuBlDKZBAIPodRXqpxzeOWpCUVJUypfDble9w/DPav5czXMwykERkRegAGqnSrbRRTJN5JOT4sRiorSjH7GHujG3bdq94RuXbiz4ly2M3jXWAOQGZLQJ6wOtWP8AmrxH/wCq/wD6cR/wUt524UbOKZo8l7zqR9qAHGnWfN/W02NcuH/F26baW1w3i3vlBzHM3abaITn7gHftMDGPs76RJyjfX8TS80jSPtB4FolXV8Kb8rGrct8TG2IJ9sTd266lDBjrBjsdqtli5iEJz20dNMgRj4gGUSH8Q5WOadcwneKpT8U45iR+ysLYHQlUX8xeZj/hq54LhVwrOJxFx2YKWVSERWygMENsK5XMCfMTvWn0T6Mq1Xf3tVefmJbU9o3uNV93Sdxxq3nCElWJUQykasCQO3SPcjuJ8NzBYETdUA7E6A+xOldn4TaIANtTGonUgxEzvMda8DgljT9imm2g06fl6bVBU8DmCxrNwCCFOYEamNNR0zAHtOsV9TmDDsVAvIS0ZROpkwIH+tx3r6eA2DvZQ6zqOu0+5G/frQvArA2spvO3UGZPczQE+sK58e5a45dNq+bBfwwbgZ0yq1q0ssU1yymv59K3Wsn+NHL7Z7eLUSpUWrnoQSUJ9DmZZ7hR1qGrVFo5Hjkpx4rmr8HuOn8xeM9OJA//AJGI/wCCg8mcbG2PU/8A373+dulfKvxYuYXDCzdtrdKeW2xuZWyjQKwysTHQ9RHaTM478TcfaHmspYzfKpQ+LHfLcYGPXJFbR9mzaUm6T5yr1vwN37afDTF/LGv0lrwfCcaltRcNxnAAYjEM0nqZOX+AqFxni7YITibz251C+MrMf3VzFj+VZnjue8dfEPiri6a5GyE9/wCjCiPw/GkyI91wFDXLjnQDM7sf1Zj+deR9AjLfryL8b/NmEdqbX1V2peg45o43ZxTs9u1c8R4zXbrtm0AUZUVio0AEmfbrWm/BcIOHuF+YXmz++VMv+DL+tVHl/wCEWJvw2JIw6djDXD/VBhfxMj7Nazy7y7awFgWbAOWcxLGWZjALMe8ADQAAAAV24sSxR0pt/NtvxKNuTtr0GRE0nucsIxXO7sqiADGkFcuoH1QrAGJ/aPrJmnNFakiS3yjYBJOYyQSDlykiTJULHXtA0iK7WsPbwFl2UOylszR5m80AnoSANepgHemtJON8eRFZEBdxuFgAEawWOk+gk943q0YuTpENpK2T8BxRb05QykRo4ymCFMjuPMBNTDSrhnH7F9oQxdI1RlhwBm0PoIPWNfWmtQ01uYTvgY9x74T4u9jr2Itm1luXGYAtuJcruhKmH1ithoorXJnlkSUugpDHGDbXSFFFFYmhX+cMMzLaZVJCOWaBMLkYTA1iSKrbAuCtsZ2IJVV8xJGx7aEDU6A1olLuF8NNl7pIUeI5byz1ZjLT1gjbrPuerFtLxwcaMJ4VOV2deH4626gW4WPKEIylcoHly+gjaplR7mARnDkeZf8AnE94k/nUiuU3CiiigIfFuFJibRt3RodQRurDZlPQj/eDIJFZfxvgVzCvluiVYwrgeR/+Fvun8JAmtcrniMMtxSlxQytoVYAgj1BoUlBSMxwHxIfCAJeBvrGmsXFHSXOjLI6+bfVtqt3I3NbcRsvce0LZVyoAbNKwCDrB6kTEGJHYJOP/AAzBPiYaGja3cOo6+Rzv6B51+sKpqPfw1xRcJt3xMAzauEfdI8rjaQsrOkmpzZ8GLGrTvpfR4cPmycGDPkm1HfXR0+PH5I3GiqBwP4jkEJi0J++qw0aaso0b1KHqPLV3wWPt30D2nV1PVTOvY9j6HWqRkpK4u0XknF6ZKnye5kiiiirEBXDHYVLtt0vKGtspDBtip3mu9ZL8X+bX8T6FabKgUNej6xbUIfuhYYjrmHQGRDdFA5iwdm3ibiYS94tgHyvGp7qD9YDbP16dzAJj/Uk/5nSrBydyXf4m/wCz8lhTD3WEj91B9Zv0HXcTpR+F9q1byW7du6PtPKXv7xdz6DIKzy5HjSai5c0quuq2isYaumvmUT4fckJxIs13EBFQ/wBGhU3WEAzrIVNYmDJkaRWzcE5aw+CXLhrKpO7bu37zGWP4msB5k4Le4diZVLtlA37Fn8pGmyXbZKkjpBzRE1a+WPjLdtRbxyG6u3iKALg9/qv/AIT71XHljJLofJ7mdT2PNDH7xxuPNb121w7TZqKX8G4/YxiZ8NdW4OsaMp7Mp1U+4phWxgFFFFAFUTiWHa1iLxcZQ9wspOxBCjQ7TPTer3UHjWA8ew1sBTmjR5y6EH6pBnSRB0MVthy+6lqM8kNaorfA7ot3fFdD4eUr4mWVDSI83sWEjTUirhbuhvlIMGNDOo3HvXy2kKAe0GueDwS2gQggEzuTsAoGvQKoH4VXJkeSTkyYR0Ro70UUVmXImJ4pbttlcxpJMGADmiT65W/I14ucbsqxU3VDAwROs6j/ALre0V1xPDbdwzcQMYjXqOkjrBJInadK42+BWFJItLJEE7zO8z3696A9WeNWXYKt1SzEgCdSRvH+uh7VNqDd4ciDPatKbiKcnTvp7Sf1rtw/E+JbVjGs7ehI/Dbbpt0oCRVZ535x/k1LbeGH8RisSQZlQAAAZJLVZqr/ADfygnEURXfKEJO0zOUjYgggqCCDWeTVpeniZ5dWh6OP75nzknmr+UbDXcgQB8oAJM+VW1kCDLEfhVhpFyhyqnDrLWrbZlZy+0RIUHqSdVmSdyae1MNWlauIx6tK18f3yCiiirmhE4pcuraJsKGfSAe3UgSATGwJHvVZ4hdvXkNvEWBcQ9Hw1x/xGRtD6irDx/E3reGuPhbYuXgBkU7HUTpImFkxImIqjDmPjbAf9CQH/qz/AJ3aq9hntO+OXRXXFf3JlXnjj3ON9jfkLrnKxRiUlB0V7V8Ze4DOTC7eum5qC9+5hbyGzfUXMwB8NidNPLdQjUZSSAfsmI3qZi+eeKI/huttX6jKnl/eh2yn0OvpUHiOMvYplfFXVZlBEqip5TqRI1jfU66mMsmaLYc2zyWrOpLklF+MUik9ohkt6Wnzd+rNe4Pj/pGHtXojxbavHbMoOnprUylvLVorgsOpEEWbYI2iEGkdKZVqahWEcx8uXuI8cxViyyBgc5LkgZVt2h0BJ+ZBoOvoa3esB5lx93B8dvXVbI63M6kgsGUhfKQPqsjAH/fFVk0k2yspqHxPo6r8C0YPlPjeFtrbsYm2EUQqqykD+8tV1FzmFPqrc/8A1f8AIrXvh/xKxuJBOGwqXApg5UvNBOonUV0v87cVByrgQzkSEFm7mjadboAHqYrk1x6HLufqjo/jEZbvdRf/ABteSQ7fGYpreS/azhhDrcwxcHuCttyI9JPuaovFvhyjvnsg4fuvgX/DnuodvL+cdgKsA5l403/ySDU//CbadN73alXGfiBxPCQMQtu2zbLkQsfXL4hIHqdK6I+yc0kpx2mr373DycbRz/Tor+m+6SKnxThFzh0XrWMQXR8otlku6z9XqsiCDprW1cicfbHYG3euRnlkcjQFkYrIHSYBjuTWI8x844riCquIZCqtmUBEDA7fNE/htoN4Fa78JrBThVqREtcYeoNxoP4/rvU48c8a0znqfOq8qGpSfwqi4ExUK1xm0wJzZQBPmBUxpBg6wcy/mKnUvbgNg72l/Xbt7CBA2EaRWhYP5wYeJF5SNNQZ31Ed6lYXGpdBNt1YAlSVMwR0/UfmK4pweyoAFpRlEDTYH/1NcGH0d7aW0VbbsZ/ePQa6baQDO2m9AM6KKKAzni3xaNjFXLHgKxR2SczRoWC5jlgFghMa1o1UPivwmtYjEPfa6QzuX+TYksw+uASuYwSNKvlYYveW9fZw9PU58Ky3L3nDo4dfL1CuWKxS2kLuYUbmCdzHT3rrS/j1t2w7ranMYGm4EiSvrEx1rZulZu3Ss83OYbATMLqtIGUKRLZtgPeetKLGLvW1bwyksWYKykqpaTAIIOUHvvrtOkXEWPFtm1aEkiFUfVI2zfZAIG8bd9K64pLqZUZCruQobQoGJVZOUkgSw3rz3lyzpxVHlyz58lOCoe8HxN64ue6EAZQVyEkgktIM9hl/WmNLLPCXt2glu+4buQhEkyTBXuSYmvXD7eIVgLzq4K6lRlysCdupkEf2fz9BcN56iut4xoooqSQoqBxnjdvCJnunfRVGrMeyj/MwB1IrO+Nc2X8VILeHbP1EJ1H330Lewgdwd6FJTUS48e50s4cOtsi7eAICrqoaDHiMNFExInNGwqk4zmvF31i7dCg7rZBtj2LFi5/Aie1Kgpgi3bd8okraRnYDp5UBge8Crfwf4fO8NinyDfw01b2ZyIX1Cg+jVJlcp8CqYXCtcYW7SFm6Kg19+wHqYHrV14DyDBFzFkEiCLS6rO4zn637o075hVq4fwy1h0yWbYRfTcnuxOrH1MmpVLLxxpcQoooqDUKofxS5JGMtfSLRVcRZH1iFW4n2CToDJOUnqSOsi33uI+YpZXxHG+sIv77awfugFtRpGtRca9rDIcRjLoOTXMwhF6AW018x2G7GYnpQM/O3DuK38LezWGexdU5WkZWHdXVhEejA9NJg1fsL8YGs2gowtrxd3Zbjtmb7RBGaY+0596r/AD9zXb4leDJhlthNBcP9M47OVMBfu6kdxqKrKpAOUaASYBMDuY2HrXRjyY4xalC3zt13KvM5pKd/DKl8vzLjxH4sY++pUNbsg/7JTm/tOzR+AB9aqtu1cv3IUPduuZgZndj36kn1qOrEkaafqR/Ae+vtW0/DnmPhxUWsPbGGvNoVcy1w/dun+k9tD90CsDRb+Ik5V+DzMRc4gcq7+Ch8x9LjjRR6LJ+8K1izZVFCooVVAAAEAAaAADYAV7oqDRKgooooSQsVxi1auC3cfKxEiQYI82x2+qdKV8W4ot6LdlvlKszjdYMqFkbmO0AeprzxtGGIDvpbChVP1cxOpbs2wE/gdYqJa4fce54ttJXLlMkDNrIKTuBrroNdJ1jjy5Z6nCKODNmyanjgu0lLxPEm4iq1ohjBLKQepOxg6AjpuO2tgw+bIueM0DNG2aNY9Jqt8OwTX7pz57a2jquxZsxAIYEyoyzp+PamuIwF/MPDxJC6SGVWPWYIA9BrW2DXp+Pib7M8jh/qcRnRXDBB8g8WMw0JHWDAP4iD+Nd62OgKKXcS4wLDqCjMCGLFQTlgeWdI8x0EkVCs82q0xauSu8ZCI7g5vMNtRMzpMTQE7AcONu9euEJ+0y/Lmk5S/wA0mCYYagDaOgphSnCcxLcuJb8O4peSCQsQBMyGO46bjSQJptQBRRVT+IHMT4K0roxEhgFXLLuWtoiyytGr9BPvFZ5cixwcmr+RaMdTotlebtwKpZjAAJJ7Aamq5yFx5sbhjdZi0kQGyypyIWQ5VXVXzDbpVgxKAowOxUg+xFMeRZIKS6eZElToyDi/GmxV/OwJZ4CINSqE+VYHX21ZpidAJ+F5WvHW9buoPsqhYn94rMA9l19RtSnlXij2Loa3bFy4QFUslxiWKyxXKQJI8oGpAUgbmrn/ADtxw3wR/ub/APzrm2jLGScNUo9ai/PS13GuDZJSSyfC75yXlaO2Dxl6wmS1byKOn0S6B7+WJPrVp4ffd7StcTIxGq9v/UawdRMHWqjb5yxeZQ2CIBIBY28QAoJ3MWyYH+oEkXeo2SDVv3kpL7yqvBMtni4NJpL5O/JsKVcXv4hXTwEzrBJGmpkaa+kx5l/HamtFdxziLCcSxbMofCqqkrmObYEebqTO5/ADc6ccRjsVcGUYclWLSQxtmAdNc06xE6SG0iDVjooDjhLIRFUKqwBoohQesDoJrC/idzY2KxbWwT4NhmRF+06yrufWZAPRR0zGd6NfnfE8Q+i8ZvullbrLiLuRbgbKHN1suxAkGSJ6kHcCIbpWWjjeSSgq382ku90ifwT4c37oD4i3dtIRICoS7A9djkHuJ9BvWgcJtPg0yYezkXr/ANFukt6uwgsfUk0t/n7xUb8JY+1u9/zo/wDaNxEb8Hu/2MR/4Zrzs2J5JallnHqSVf2noR2PJCP1YP8AHH9RSObeHXXvv4eAKQ3z2sPiLaOOsoxKgzOqxO+s1Wr+HuIP2iZR95WUfrW/W+a7sAtaUSOovL/2rc/mBXi/zXmVhctWSpBDBrjZSvXMGtxEd6zW24oqnkl2wf6S0XhpKWBPr1NepnPJ3xZvYWExU37AMTM3EGmqsfnUT8ra7wdIO14HHJftrctMHRwGVhsQf9bdK/OfNWHsC+fojL4balEZrip3CuVAYHoBMa67Ctn+FjA8KsR0N0H38a5/vr0sc1OCkvKvBnmTa1ulS5XddVlsoopBc5tVRLWn+ZgOkoBIdQ0FgR2BA1kwJrQga8Swpu2ygy6lfnErAYEyOugOle8DYNu0iGJVVUxMaADSdY0pWOaFMRZu6gsNE1AmT8/3W37CJmp/DOJLiELKrKAxXzCDpHSfXrrvQEyiiigCisx41z9dtY1sOLriTc8wFrKjTe8JCDbMyLXVp8y7yY06ufDtEcrkkmq59q3b+ovKDjQUUUV0FApLdw+ITU35RWVicokr5VdSOigBmneT1iDL4jxM2XtqLZcPI0IBBGXodxBY76R2kiFjOI+KwtFSgZSTOU5wNCoykwNdfTTvWOTPDHxfYWUW+A8qJjuF27+XxASVmCGdSJidUI7D8qSthPDKsL10KrKSpclcuZZmekTVlquPJDaIPdu5MlpwZFwPDUsAi2CMxzGWZiTAG7EnYCpLLII719oreMVFUlSKt3xMS45wx8A72riZgdbRjy3BoNPUfMRvqR2Jm8G+JOJsLldBeUfLm8TMP68EsPeT69K1XinCbWKtm3fQOh6Hoe4O4PqKoHGuSL1jzWZvW/QftFHqo+f3XX7vWqTjKXCVd3qceTFO7hKu71R7sfFDE3AxtcOa5l3yeM0GJgxaMVoODvF7aMyFGZQSp3UkAlT6g6fhWMDin0c+Ktw2yumZZnuVIAMjQypBGmo0q58vfE61cIt4llVujrIU/vKdU99R1JWrwxZEnJttfL8kThm06nK32eiL1RXm3cDAFSCCJBBkEHqCNxXqpOoKKKKAKwT4m8rXMHjLl8qWsYhy4forsSxRuxkmO4jsY3uuOLwiXka3dRXRhDKwBBHYg0IaswzlT4hX8CoQ3kvWQNLb5pT9x9wPukEdgKtmF+L1y7m8PCK+QZmytcOUd2i2YHqapHPnBsJhb+TA3s+pD29WW0ewuT5u2XUjqelVkW++p9f8hWHusn233L8jj93lX9R9y/I09vjm5nLglO8N4rR6GPDk9/8AOqdzBzniscT4905P9mkrbHuoPm/rE0iVwSBO5idco1jUgH9JPoa1rlH4UYdkW9fvriQ2oW0Ys/iw8z/4exFdLVVa/fM3jbVXZn/LXKl/iFzLYTyg+e405E9z1b7o19hqP0BwLgyYPD27FqctsRJ3JJJZj6liT+NSsNhUtIEtoqIohVUBVA7ADQV1qpolQUUUULBUbH4d3UC3cNsgkkwDIysI19SD+FSaVWONli4NlvI7LoyEGDodSOkadDI9TSU4wVydEpN8D3w1bqu4vXM2YBgsaLLPKqeoHl3/AM9GVVtT9JAuMzKdQuVipSDBXTrI17wOgFTeCoUuXFa67yAwzmYBZ5j8SP09hhj2qE56EXeNpWe73LVhyxZW8xJYC5dAJYknQPGpJ/OmlFFbxxwhbikr410lG2+IUUUVcgVcXwxDC98wto0r1A3Zl7mABH69DGs4M4nJdRgqqTkJBJY6q0iRC/jMjpGrnE2M6MhJGZSsjQiREj11ow1jIuUEnUmWMnUk7n3rnls2Oc9bLqbSoU2uFu979uqm2nmQgwC0L8yknY5o/wBS7oorWGOONVFFW2+IUUUVcgKKKKARcycn4bGo3jW/NHzpo+nePm00gg76Vk17htmzcBtu1wCcpCXxBgjzI6yrbjcj2Nbfjb6JbZrjQsanXrpAjWTMADWdqqZ4Zwz/AGVwewxY/hWOba54VphNRvim6svDBhyO8qb5Ul6lP4TzM+FM2bhVZkoytkP9UxB9VIPeav3Aee7GJKo37K63yqTKv/1b7MfQw3p1pLxDgOBdCLNy/Zfo2XEOPZldTI9iD61TMRhsjraYGQ2YkhwCNZYFlXRi0DQHU6CDGWDaNctMpR/C78BmhDEk8ertS80zcqKgcv3mfCWGuGWa0hY9yVBJPrU+usoFZX8UOfmV2weFcrGl64pgyR/RqRtofMR3jvWqV+dMZhLL8XvpjLxtWVxF4swV3YgXGMAIreYzAJ0EMdwBUNpb2SoSm9MFbfIhcJ4BfxM+BaJVdC2iqPSToTGsCTWgcI5BwKWyMWt+67CCYKKvqgtuTPqxPsNqdYbmvgltFRPCCqIA+j3Z/Em3JPcnU17PN/Bv9oo9rd9f4IK4Mkto1N45wrk0/NS9Drjsc0vixz7v8GV8zcJs4Z2XD4trqAw1u5bupdXWYOZMrDYypEg7RrUbgfNF7BPnw11kn5lIJRv31Oh99x0IrXbvAeE3fM2HYltScmLBM6ydAZqHi+SeEOhCJetkjRk+lEg9wHDL+YrV7a5JKeSLpV9bh1Le6RMNm2NLhNPppLj4Ejlb4vYfE5UxUWLh0DTNpj6N9Q+jafeNX+vzPzFy62DcrJuIx8lzI6Bu0hwIYASRr7ma234XX3fhdk3GmC6rO+RLjKoPsBA9AK6ITU42mn8t5xzpTaV10XudFroooq5AVXcv0YraYZmuFsjDZ2kE5iflbzeugMdqsVR8Rgg7oxZhk6AwDJU+Ydfl/U1jlwxyqpFoyceAsXg922rm2yFmLPlIbLnI2BzDSQOnfbapnCMB4a5mWLj6vJzGe09h0jSp9FIYMcHcVvDk3uYUUUVsVFuPu3w8WUBBC6nLlHz5p8wb7G3r61ETGYxt7AXXup0nf5zBjSIM7yNqe0UAV8Br7SrggXPfykSLpBgj97WOsu2+vToIAa1nvxeuutvDm3qQ5JHl1UNbzgZiBOTNWhV8ZQdxNZ5Ya4OJrhye7mpcijfCC45wVw3T5/GM/LpKIQPLpOWNqvVfFUDYRX2pxx0RUSMk9cnIKKKgcW45ZwqzeeJ+VRqzR9lRqffYdSKuZnbiXh+C5vx4YUsxbYBdZ9CImRrpVSbjXC+l52aJyq2KzH2E/wDKlXHudLmKR7aILdpwVYGGuMp0IJ+VZB6SezVVnQ2wBaQGWAK/Wad8u5Z+w67VlkwxyNa4prrVmLzSi6g9w74pxnxDFhXsp3N249w+8sVX2En7wpfhcKzuEtqXdzoBqWPUkn9WO3WnnBOTb2JAdiLVs9W1cxoYT6pmR5iCCNVq98G5fs4RSLS+Y/M7au3ue3oIHpU48OLFvhFL5Kg9eT67O3B8GbOHtWmMm3bVCRsSqgaemlTKKK0Ngr84888NOH4piM0HNcN1GIDAhmZ+sgwxKkHsZEVv+IxDXGNuyYjS5c+z91ehuR+C7noCq4/yBhcXhhY8MW8mY2nQAMjMSzET8wZiSwPzb760G9b0zPeWeZuHXQEx/DrVpo/pbdk+G3uqjMh9pHttT9n4A26Wv7u+P+7Wfcz8j4nhwm957U5RdRmyknYFZzK3pqOxNIsNiWVpiRBEOWbfrGbQjpv6jpXZp2LlLwMfpG2L+Zd7Nr/l7hCqD9IIWNPPihPaNddKpnMnP9oymAtOo28W5cuk+6Wy8D3af3aogH+7UyY6DWrfy78MMXi4Z1+j2j9a6DmI+7b0Y/1so9TXkrZML+tCP/VF45ctb33FYd7mIuCS9265CjdnYnYDr+Arf+QuCXMHgLVm9GcZmIBkLnYtlnrE6xpMxpXnlbkPDcP81tS90iDdeC3qFjRR6DfqTVjrpSUVSVIlJ8WFIzaxVokqwuKSAFfUwblwTIjZPC/xe9PKKksJAuN0lresScu2gnTNrqWH4Cp3C2vFW+kBQ2Y5cm2XSOpnr29q64jHpbZVdwpb5Z6wVH8WX8/eveGxS3FzJJHcgiesiRqIO4oDpNBpVdCfTkkjN4RYCRPlJUabxDt6fkIbUB+a+ccTcHFcRF1gnjXZEjcPoO46/lX6TFfDbHYV6rOENLe87Np2lZoxSjVLnfQl2cL7QooorQ4xJzPiGUWlBIDuVaDEjIxiRrEgUlxC5VLISjKNGTQgL5oHSDEQdNdqtuMwSXVhxMagjQg9wRqKR8J4Wtx7q3m8RUdgAQVBXMwhxADxljSVPvXLlxTlNSTOvFmhCDi0OOG4J7Qh7zXCY1bSInb016ydN6mUutYF7bqLb/spJKsZjTYSCY2jURrMzTGuo5AoorxeYhSVEkAwO56UBVeaec/BY2cPBuD5nOqpOsAfWeNewkTO1UHEYos+a45Z3MSxlmPQDv6KNugFfeE4e7jLoW2QS3mZm2JOrsx7ZidtS2g2Jq1X/hHauHMcVdLHeVtkeyiNF9J9yTrW2KMHKpulzqzlnrkrivQh8M5Hv31lriWR0mLj/wBlWAX8ST3FXfgvLdnCAeGkvENcbV27yegJ1yiB6VR7/wAFVIIXFx72Qf4OKvt8vh7NtbKG7lyIZPmyjQt6nTrG81OaGKNe7nq7K9S+HV/NGu2zo2DK3M9ogZj+0U7N0zCNnA/MCD0I54jj1m2zK75SpC6giSVDeUxB0YTG06xS2/zHfByphSXy5spmegJ20XNK/rtRjblxio+iIbjBnlhIBGQCSPuxMxOSBOlYG4ztcbsspYPtEiCSM20gCdhPtrtX3xmxFpWssVV92IIYLrqoI3PQnYGY6UkxF57at/7vQrEtA0ORWZemokTPQGIJ0qQ3EcVbWEwoIzBUAkALC6sOgJJIGkRB1oB7h8OttQqCANh/rczrPWqvz1z6nDlCKouYhxKpMBRtneNYkGANTB2gkM8DxTENcVbmGyqSwLAnSBIJBGgPuTrHQ1h/Mdq/jOLX7agtda+6AdlQlVEnQAW1BJ6DXrQrJ0L+N8evYy54mJul26Toqz0RdlHtqesmrBwH4YYrFrmJSwpEr4nmYmNPIpkCftEH0NW3AfBeyEU3MU5ux5ioTID1CAiY9SZPpsPt34LoflxUe9lT/BhXZjxYJRueSny0342c8nlT3Rvtr0My5g5RxWCuRiLRAny3AS1s66ZWACzHQw3oKtPKnxUv4WExM37O2p/aqPusfnHo39obVYm+Dz5MoxaFYAINkgGO48Q0uxnwcvKpNs2XIEhZe2T6AwQD715Knkj/ACPvT82Tk2nPKrx8N27Su+qvt3mm8E5gsY234mGuBx1GzKezqdVPvTGvzDcvXsHeYp4mHvW+gZg6kakHup7GQZnWa3rkDmJ8dgluXQPEVmRiNAxWPMB0kESO89K6Yu1bVG0J6lvVFkoooqS5zvYdXBDKCCCPwMTr+A/IUr47YFnDXblkC26IzKUAGsTrGjfjNOK8XbQdSrAMpEEHUEHoRQlbmZ2BOp1M5pJJae+Y6z6zNWjlfD3DbW5cxFx9xDRHkLJr1mRP8ZOtQ7vAEGLW2HbwyoJTzTPn2uRscuxM6aGmz8G8IE4Q+GTus+Q9ZghgGncxrr1M1ljg4ved+17RjyxioLh+6GtFfF213r7Wp54UUVwxpfwn8L58rZNJ80HLoSJ1jrQHeikv8oYoEg4f6x18pGUGBHmEz02gEE7RUU8YxeUjwUzwY8ykmBvGYabnSfs6HWgLJRVePF8XmIGFBA28wBOjdMxgZgvtMakUw4TirzlvHtBIy5SDIMjXfUEH069daAY14uzlOXeDHv0/WvdFAYlwfFG3IZEIzAMDbzOAEUQJYCQSTBjUtqJmrvwzglnErms3bDRuDh4Zf3lLgj/OuHPXIrXc9/BjzuP2tsaZ/v29QBc7gkBpOoOpzm3wZlOZbuVhInKysvcHzyp7j0rFey9izyc8tJ9rvuMntObDUUrXYa1/Mv71n+4/8yrHhLBt21QsXKgDM2rGOp9ayfgnIeMxSMxxb2UI8jHxZaZ1A8QELtr1nTTWtW4fhjas20Zy7IiqXO7FQAWOp1JE/jWi2HZtl/2JXfHj/wCvQvHNky/XVd3oSKKKKsWCiiigCvz9xbjNzCcUxha1bZmutPiKSchdiMuoAlMmsHZa/QNUn4h/DwcQXxbBCYpBAJ0W4v2HPQ9m6dZG2eTFDLFwmrTFtO48SFy8mGx6/sL1nPEm29gC4vuviaj1WR606/mX96z/AHH/AJlYRew1zD3MlyyLd22dQykOp7yD16MDB6Grdyhy5juIywuvaswYulrhBbaEGYZuskaCO+lP4J7O+0l2S9DNbbtH2fFFpxfwmvPcZ04j4YYkhUtuFX0H7b/UnbalfGOSbuCTPf42ba9JN4FvRVW6Sx9ADU/G/DfGW7Lm1ji7qhKgG6CxA0AlzqfXvWU3b7OZd2djpLszN6CWJP4VljxKqcWu3/J2Y/ae1JU0lXNRfoz7xK8167me9cuhdFa4WLFRqJzM0CZMSf4ity+EqRwu3IiXun3/AGjCf0j8KonKHwrvYki5iw1izvlOl1/QA6oPU69h1GzYPBpZtrbtKFRAFVRsANhXQoqKpGM8s8stc+PyS8FSO1FFFSVCil3FLt9SDYQOI1BjcugGpI0C559NdwAYWI4niolMPHm0DECV8wBMNvscoE6b+bQB9RVe/lfFGStlSIMQVInb5g+oGnTzdACNfi8WxhE/RF2J+eR8oIAg66z6HYUBYqK8WGJVSy5SQCRpoY1GhI0r3QBRRRQEbiGC8ZMuYrqDI9P9SOxAPSlt3lO0wUEmFQW4+qVAuDzL8pJ8Q9OnvLuigFeC4ELV3xBcdm8w1iMrMXjaTDGZ3700oooAooooAqBieBWLlwXXso1wR5iBOm0946Tt0qfRQBRVIxPLXEPFd7eLMNce4qm7dyrla81tGBkFGDWVIULAD6McpDLlnhmMs3S2Kuh0a2q5c7uUa0FQEZhHnGdmIjWN96AstFFFAFFFFAFFFFAL+KcvYfFFTiLFu6V+UuoJHpPb02NTkQKAAAABAA0AA6D0r1VR49Z4g164MK1xVIhGnD+GFNogkBvP4ouwRPlga6aUBbqW4TlrDWbrXbeHtrdclmcKM0neD0kkkxE0k4W/EvHtm/bUWg1xbgD29c1y6VdABJVVFgCWBhrkqxiLbQBRRRQBRRRQBS67wZWvrdZmJUyF0gHIU/QEkdizfapjRQCJOVFAB8QhwEAZVUQLZUjSDvkUn1A7CGfDeHrYti2hJVZyzGgJmNOgnT0ipVFAFFFFAFFFFAFFFFAFFFFAFFFFAL+L4G5dC+HcKQSTBYTptp/EzG8HaoA4fjACBiF6wTDbyZ1t7dMsnoZgZS/ooBLdweLMgXlyyYOgYgwFmLcAiCTG+bdYFGEweLVwbl5WXNqAANJ9UPTpvqPNpq6ooBEuDxnmzX03lYjQaaH9nr11nTs06NeH2nW2ouNmcbmZ6k7wJ/IewqRRQBRRRQHxhpVftcMxagZbygQJUszkkAAkPcQnWD08vZpqw0UAjXB4wmGvrG+YBRsRC/LOoLEn0WDvXyzw/FiAcQIkSdGaJ1gm3uRtPy92mVe0UAjbB4wgA3kGm46mSZIybQQuUEbTOsV0wWExSn9peVtDtA1jSfJqJjYiIPzTo4ooBDbwONy+a+pPpAka6f0WhiPNB/d0kucMhVFDGWCgE9yBqfzrrRQBRRRQBRRRQBRRRQBRRRQH/9k="/>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QEBUUEBEWFRQVGBsYFxgWGRcYGBkYFxoZGBobFxsYHSYfGxkkGRcXIC8iJCcrLiwsGB4xNzAqNSYrLCkBCQoKDgwOGg8PGiwkHyQwLSouLC0sNSosLCkvKSksKiksLCopKyksLCwqLCwpLCwpLCwsLCosLCwsLCwsLCwpLP/AABEIAMkA+wMBIgACEQEDEQH/xAAcAAACAwEBAQEAAAAAAAAAAAAABQQGBwMCAQj/xABNEAACAQIEBAQCBwMJBAcJAAABAhEAAwQSITEFBkFREyJhcQcyFEJSYoGRoSNysRUWM4KSk6LB8FPR0uEkc7LC0+PxFyVDRFSDhJSk/8QAGQEBAAMBAQAAAAAAAAAAAAAAAAECAwQF/8QAOhEAAgIBAQQHBAgFBQAAAAAAAAECEQMSBCExUUFhgZGhscEFEyJxFDJSYoLR0vAVQkOy4SMzg5LC/9oADAMBAAIRAxEAPwDcaK5PikVgrOoZtlJAJ9hudjXpboOxB1jQ9QYI95BHuKA90V8Dg7GvtAFFFJuZOa7HD1VsQWAckCBPywTOojcVaMXJ1FWyG0lbHNFKuXOZbOPttcw5YqrZTmEa5VbTUyIYU1qJRcXTVMJpq0VTjXO30fFi0EDW0gXTqWBYA+QDfKpUneZIEEa2fD4lbiB7bBlYSGUggj0IrL+H8J/lDiV4OT4SXbjPBictwhRI9MoHs+xCkajZtKihUAVVEAAAAAbAAbCoKxbd2e6KJooXCiiigCiiigCqZz78QP5NezbS2Ljv53BJEWwY0+8xmCdBlM1c6xbnThbcR4/9GDQAttWP2bYTxG/7TfiQNjQhmucH4xaxdlbthw6N23B6qw6MOoNTaicL4Zaw1pbVhAiIIAH6knck7knUmpc0JCiiigCiqbzR8TbOAxIsNae4QAbhQqMubUABiMzRruNxr2sfBeN2cZZW9h3Do34EEbhgdQR2NBZPoorhax1txK3EIkLIYEZjEDQ7mRp6igO9Fec47ivU0AUUUUAUVUcf8UMHYvNZdnzozKQFGpUkGNZIkHpVuq8sc4U5JqyqlGXBkDiHCRdzEXGQsmU5YjTMUOomVZiRBGsTNQ35RsmIzCDIjKIObNocs/r36kku6KoWFFjlizbdHUEG3MaiCSSSTpqdd99AK9LzFb8QoVuKVYqSVOUZS2pI0ghZB9R1kCbjcellc1xoGwG5J7ADUmkOH5osl3XEKbauwKm4AUOiiCRIVpEwdPWrKEmrSKuSTpss1Ur4ncn3uJWrKWMoKOWOYx9kjoZ1XarnbuBlDKZBAIPodRXqpxzeOWpCUVJUypfDble9w/DPav5czXMwykERkRegAGqnSrbRRTJN5JOT4sRiorSjH7GHujG3bdq94RuXbiz4ly2M3jXWAOQGZLQJ6wOtWP8AmrxH/wCq/wD6cR/wUt524UbOKZo8l7zqR9qAHGnWfN/W02NcuH/F26baW1w3i3vlBzHM3abaITn7gHftMDGPs76RJyjfX8TS80jSPtB4FolXV8Kb8rGrct8TG2IJ9sTd266lDBjrBjsdqtli5iEJz20dNMgRj4gGUSH8Q5WOadcwneKpT8U45iR+ysLYHQlUX8xeZj/hq54LhVwrOJxFx2YKWVSERWygMENsK5XMCfMTvWn0T6Mq1Xf3tVefmJbU9o3uNV93Sdxxq3nCElWJUQykasCQO3SPcjuJ8NzBYETdUA7E6A+xOldn4TaIANtTGonUgxEzvMda8DgljT9imm2g06fl6bVBU8DmCxrNwCCFOYEamNNR0zAHtOsV9TmDDsVAvIS0ZROpkwIH+tx3r6eA2DvZQ6zqOu0+5G/frQvArA2spvO3UGZPczQE+sK58e5a45dNq+bBfwwbgZ0yq1q0ssU1yymv59K3Wsn+NHL7Z7eLUSpUWrnoQSUJ9DmZZ7hR1qGrVFo5Hjkpx4rmr8HuOn8xeM9OJA//AJGI/wCCg8mcbG2PU/8A373+dulfKvxYuYXDCzdtrdKeW2xuZWyjQKwysTHQ9RHaTM478TcfaHmspYzfKpQ+LHfLcYGPXJFbR9mzaUm6T5yr1vwN37afDTF/LGv0lrwfCcaltRcNxnAAYjEM0nqZOX+AqFxni7YITibz251C+MrMf3VzFj+VZnjue8dfEPiri6a5GyE9/wCjCiPw/GkyI91wFDXLjnQDM7sf1Zj+deR9AjLfryL8b/NmEdqbX1V2peg45o43ZxTs9u1c8R4zXbrtm0AUZUVio0AEmfbrWm/BcIOHuF+YXmz++VMv+DL+tVHl/wCEWJvw2JIw6djDXD/VBhfxMj7Nazy7y7awFgWbAOWcxLGWZjALMe8ADQAAAAV24sSxR0pt/NtvxKNuTtr0GRE0nucsIxXO7sqiADGkFcuoH1QrAGJ/aPrJmnNFakiS3yjYBJOYyQSDlykiTJULHXtA0iK7WsPbwFl2UOylszR5m80AnoSANepgHemtJON8eRFZEBdxuFgAEawWOk+gk943q0YuTpENpK2T8BxRb05QykRo4ymCFMjuPMBNTDSrhnH7F9oQxdI1RlhwBm0PoIPWNfWmtQ01uYTvgY9x74T4u9jr2Itm1luXGYAtuJcruhKmH1ithoorXJnlkSUugpDHGDbXSFFFFYmhX+cMMzLaZVJCOWaBMLkYTA1iSKrbAuCtsZ2IJVV8xJGx7aEDU6A1olLuF8NNl7pIUeI5byz1ZjLT1gjbrPuerFtLxwcaMJ4VOV2deH4626gW4WPKEIylcoHly+gjaplR7mARnDkeZf8AnE94k/nUiuU3CiiigIfFuFJibRt3RodQRurDZlPQj/eDIJFZfxvgVzCvluiVYwrgeR/+Fvun8JAmtcrniMMtxSlxQytoVYAgj1BoUlBSMxwHxIfCAJeBvrGmsXFHSXOjLI6+bfVtqt3I3NbcRsvce0LZVyoAbNKwCDrB6kTEGJHYJOP/AAzBPiYaGja3cOo6+Rzv6B51+sKpqPfw1xRcJt3xMAzauEfdI8rjaQsrOkmpzZ8GLGrTvpfR4cPmycGDPkm1HfXR0+PH5I3GiqBwP4jkEJi0J++qw0aaso0b1KHqPLV3wWPt30D2nV1PVTOvY9j6HWqRkpK4u0XknF6ZKnye5kiiiirEBXDHYVLtt0vKGtspDBtip3mu9ZL8X+bX8T6FabKgUNej6xbUIfuhYYjrmHQGRDdFA5iwdm3ibiYS94tgHyvGp7qD9YDbP16dzAJj/Uk/5nSrBydyXf4m/wCz8lhTD3WEj91B9Zv0HXcTpR+F9q1byW7du6PtPKXv7xdz6DIKzy5HjSai5c0quuq2isYaumvmUT4fckJxIs13EBFQ/wBGhU3WEAzrIVNYmDJkaRWzcE5aw+CXLhrKpO7bu37zGWP4msB5k4Le4diZVLtlA37Fn8pGmyXbZKkjpBzRE1a+WPjLdtRbxyG6u3iKALg9/qv/AIT71XHljJLofJ7mdT2PNDH7xxuPNb121w7TZqKX8G4/YxiZ8NdW4OsaMp7Mp1U+4phWxgFFFFAFUTiWHa1iLxcZQ9wspOxBCjQ7TPTer3UHjWA8ew1sBTmjR5y6EH6pBnSRB0MVthy+6lqM8kNaorfA7ot3fFdD4eUr4mWVDSI83sWEjTUirhbuhvlIMGNDOo3HvXy2kKAe0GueDwS2gQggEzuTsAoGvQKoH4VXJkeSTkyYR0Ro70UUVmXImJ4pbttlcxpJMGADmiT65W/I14ucbsqxU3VDAwROs6j/ALre0V1xPDbdwzcQMYjXqOkjrBJInadK42+BWFJItLJEE7zO8z3696A9WeNWXYKt1SzEgCdSRvH+uh7VNqDd4ciDPatKbiKcnTvp7Sf1rtw/E+JbVjGs7ehI/Dbbpt0oCRVZ535x/k1LbeGH8RisSQZlQAAAZJLVZqr/ADfygnEURXfKEJO0zOUjYgggqCCDWeTVpeniZ5dWh6OP75nzknmr+UbDXcgQB8oAJM+VW1kCDLEfhVhpFyhyqnDrLWrbZlZy+0RIUHqSdVmSdyae1MNWlauIx6tK18f3yCiiirmhE4pcuraJsKGfSAe3UgSATGwJHvVZ4hdvXkNvEWBcQ9Hw1x/xGRtD6irDx/E3reGuPhbYuXgBkU7HUTpImFkxImIqjDmPjbAf9CQH/qz/AJ3aq9hntO+OXRXXFf3JlXnjj3ON9jfkLrnKxRiUlB0V7V8Ze4DOTC7eum5qC9+5hbyGzfUXMwB8NidNPLdQjUZSSAfsmI3qZi+eeKI/huttX6jKnl/eh2yn0OvpUHiOMvYplfFXVZlBEqip5TqRI1jfU66mMsmaLYc2zyWrOpLklF+MUik9ohkt6Wnzd+rNe4Pj/pGHtXojxbavHbMoOnprUylvLVorgsOpEEWbYI2iEGkdKZVqahWEcx8uXuI8cxViyyBgc5LkgZVt2h0BJ+ZBoOvoa3esB5lx93B8dvXVbI63M6kgsGUhfKQPqsjAH/fFVk0k2yspqHxPo6r8C0YPlPjeFtrbsYm2EUQqqykD+8tV1FzmFPqrc/8A1f8AIrXvh/xKxuJBOGwqXApg5UvNBOonUV0v87cVByrgQzkSEFm7mjadboAHqYrk1x6HLufqjo/jEZbvdRf/ABteSQ7fGYpreS/azhhDrcwxcHuCttyI9JPuaovFvhyjvnsg4fuvgX/DnuodvL+cdgKsA5l403/ySDU//CbadN73alXGfiBxPCQMQtu2zbLkQsfXL4hIHqdK6I+yc0kpx2mr373DycbRz/Tor+m+6SKnxThFzh0XrWMQXR8otlku6z9XqsiCDprW1cicfbHYG3euRnlkcjQFkYrIHSYBjuTWI8x844riCquIZCqtmUBEDA7fNE/htoN4Fa78JrBThVqREtcYeoNxoP4/rvU48c8a0znqfOq8qGpSfwqi4ExUK1xm0wJzZQBPmBUxpBg6wcy/mKnUvbgNg72l/Xbt7CBA2EaRWhYP5wYeJF5SNNQZ31Ed6lYXGpdBNt1YAlSVMwR0/UfmK4pweyoAFpRlEDTYH/1NcGH0d7aW0VbbsZ/ePQa6baQDO2m9AM6KKKAzni3xaNjFXLHgKxR2SczRoWC5jlgFghMa1o1UPivwmtYjEPfa6QzuX+TYksw+uASuYwSNKvlYYveW9fZw9PU58Ky3L3nDo4dfL1CuWKxS2kLuYUbmCdzHT3rrS/j1t2w7ranMYGm4EiSvrEx1rZulZu3Ss83OYbATMLqtIGUKRLZtgPeetKLGLvW1bwyksWYKykqpaTAIIOUHvvrtOkXEWPFtm1aEkiFUfVI2zfZAIG8bd9K64pLqZUZCruQobQoGJVZOUkgSw3rz3lyzpxVHlyz58lOCoe8HxN64ue6EAZQVyEkgktIM9hl/WmNLLPCXt2glu+4buQhEkyTBXuSYmvXD7eIVgLzq4K6lRlysCdupkEf2fz9BcN56iut4xoooqSQoqBxnjdvCJnunfRVGrMeyj/MwB1IrO+Nc2X8VILeHbP1EJ1H330Lewgdwd6FJTUS48e50s4cOtsi7eAICrqoaDHiMNFExInNGwqk4zmvF31i7dCg7rZBtj2LFi5/Aie1Kgpgi3bd8okraRnYDp5UBge8Crfwf4fO8NinyDfw01b2ZyIX1Cg+jVJlcp8CqYXCtcYW7SFm6Kg19+wHqYHrV14DyDBFzFkEiCLS6rO4zn637o075hVq4fwy1h0yWbYRfTcnuxOrH1MmpVLLxxpcQoooqDUKofxS5JGMtfSLRVcRZH1iFW4n2CToDJOUnqSOsi33uI+YpZXxHG+sIv77awfugFtRpGtRca9rDIcRjLoOTXMwhF6AW018x2G7GYnpQM/O3DuK38LezWGexdU5WkZWHdXVhEejA9NJg1fsL8YGs2gowtrxd3Zbjtmb7RBGaY+0596r/AD9zXb4leDJhlthNBcP9M47OVMBfu6kdxqKrKpAOUaASYBMDuY2HrXRjyY4xalC3zt13KvM5pKd/DKl8vzLjxH4sY++pUNbsg/7JTm/tOzR+AB9aqtu1cv3IUPduuZgZndj36kn1qOrEkaafqR/Ae+vtW0/DnmPhxUWsPbGGvNoVcy1w/dun+k9tD90CsDRb+Ik5V+DzMRc4gcq7+Ch8x9LjjRR6LJ+8K1izZVFCooVVAAAEAAaAADYAV7oqDRKgooooSQsVxi1auC3cfKxEiQYI82x2+qdKV8W4ot6LdlvlKszjdYMqFkbmO0AeprzxtGGIDvpbChVP1cxOpbs2wE/gdYqJa4fce54ttJXLlMkDNrIKTuBrroNdJ1jjy5Z6nCKODNmyanjgu0lLxPEm4iq1ohjBLKQepOxg6AjpuO2tgw+bIueM0DNG2aNY9Jqt8OwTX7pz57a2jquxZsxAIYEyoyzp+PamuIwF/MPDxJC6SGVWPWYIA9BrW2DXp+Pib7M8jh/qcRnRXDBB8g8WMw0JHWDAP4iD+Nd62OgKKXcS4wLDqCjMCGLFQTlgeWdI8x0EkVCs82q0xauSu8ZCI7g5vMNtRMzpMTQE7AcONu9euEJ+0y/Lmk5S/wA0mCYYagDaOgphSnCcxLcuJb8O4peSCQsQBMyGO46bjSQJptQBRRVT+IHMT4K0roxEhgFXLLuWtoiyytGr9BPvFZ5cixwcmr+RaMdTotlebtwKpZjAAJJ7Aamq5yFx5sbhjdZi0kQGyypyIWQ5VXVXzDbpVgxKAowOxUg+xFMeRZIKS6eZElToyDi/GmxV/OwJZ4CINSqE+VYHX21ZpidAJ+F5WvHW9buoPsqhYn94rMA9l19RtSnlXij2Loa3bFy4QFUslxiWKyxXKQJI8oGpAUgbmrn/ADtxw3wR/ub/APzrm2jLGScNUo9ai/PS13GuDZJSSyfC75yXlaO2Dxl6wmS1byKOn0S6B7+WJPrVp4ffd7StcTIxGq9v/UawdRMHWqjb5yxeZQ2CIBIBY28QAoJ3MWyYH+oEkXeo2SDVv3kpL7yqvBMtni4NJpL5O/JsKVcXv4hXTwEzrBJGmpkaa+kx5l/HamtFdxziLCcSxbMofCqqkrmObYEebqTO5/ADc6ccRjsVcGUYclWLSQxtmAdNc06xE6SG0iDVjooDjhLIRFUKqwBoohQesDoJrC/idzY2KxbWwT4NhmRF+06yrufWZAPRR0zGd6NfnfE8Q+i8ZvullbrLiLuRbgbKHN1suxAkGSJ6kHcCIbpWWjjeSSgq382ku90ifwT4c37oD4i3dtIRICoS7A9djkHuJ9BvWgcJtPg0yYezkXr/ANFukt6uwgsfUk0t/n7xUb8JY+1u9/zo/wDaNxEb8Hu/2MR/4Zrzs2J5JallnHqSVf2noR2PJCP1YP8AHH9RSObeHXXvv4eAKQ3z2sPiLaOOsoxKgzOqxO+s1Wr+HuIP2iZR95WUfrW/W+a7sAtaUSOovL/2rc/mBXi/zXmVhctWSpBDBrjZSvXMGtxEd6zW24oqnkl2wf6S0XhpKWBPr1NepnPJ3xZvYWExU37AMTM3EGmqsfnUT8ra7wdIO14HHJftrctMHRwGVhsQf9bdK/OfNWHsC+fojL4balEZrip3CuVAYHoBMa67Ctn+FjA8KsR0N0H38a5/vr0sc1OCkvKvBnmTa1ulS5XddVlsoopBc5tVRLWn+ZgOkoBIdQ0FgR2BA1kwJrQga8Swpu2ygy6lfnErAYEyOugOle8DYNu0iGJVVUxMaADSdY0pWOaFMRZu6gsNE1AmT8/3W37CJmp/DOJLiELKrKAxXzCDpHSfXrrvQEyiiigCisx41z9dtY1sOLriTc8wFrKjTe8JCDbMyLXVp8y7yY06ufDtEcrkkmq59q3b+ovKDjQUUUV0FApLdw+ITU35RWVicokr5VdSOigBmneT1iDL4jxM2XtqLZcPI0IBBGXodxBY76R2kiFjOI+KwtFSgZSTOU5wNCoykwNdfTTvWOTPDHxfYWUW+A8qJjuF27+XxASVmCGdSJidUI7D8qSthPDKsL10KrKSpclcuZZmekTVlquPJDaIPdu5MlpwZFwPDUsAi2CMxzGWZiTAG7EnYCpLLII719oreMVFUlSKt3xMS45wx8A72riZgdbRjy3BoNPUfMRvqR2Jm8G+JOJsLldBeUfLm8TMP68EsPeT69K1XinCbWKtm3fQOh6Hoe4O4PqKoHGuSL1jzWZvW/QftFHqo+f3XX7vWqTjKXCVd3qceTFO7hKu71R7sfFDE3AxtcOa5l3yeM0GJgxaMVoODvF7aMyFGZQSp3UkAlT6g6fhWMDin0c+Ktw2yumZZnuVIAMjQypBGmo0q58vfE61cIt4llVujrIU/vKdU99R1JWrwxZEnJttfL8kThm06nK32eiL1RXm3cDAFSCCJBBkEHqCNxXqpOoKKKKAKwT4m8rXMHjLl8qWsYhy4forsSxRuxkmO4jsY3uuOLwiXka3dRXRhDKwBBHYg0IaswzlT4hX8CoQ3kvWQNLb5pT9x9wPukEdgKtmF+L1y7m8PCK+QZmytcOUd2i2YHqapHPnBsJhb+TA3s+pD29WW0ewuT5u2XUjqelVkW++p9f8hWHusn233L8jj93lX9R9y/I09vjm5nLglO8N4rR6GPDk9/8AOqdzBzniscT4905P9mkrbHuoPm/rE0iVwSBO5idco1jUgH9JPoa1rlH4UYdkW9fvriQ2oW0Ys/iw8z/4exFdLVVa/fM3jbVXZn/LXKl/iFzLYTyg+e405E9z1b7o19hqP0BwLgyYPD27FqctsRJ3JJJZj6liT+NSsNhUtIEtoqIohVUBVA7ADQV1qpolQUUUULBUbH4d3UC3cNsgkkwDIysI19SD+FSaVWONli4NlvI7LoyEGDodSOkadDI9TSU4wVydEpN8D3w1bqu4vXM2YBgsaLLPKqeoHl3/AM9GVVtT9JAuMzKdQuVipSDBXTrI17wOgFTeCoUuXFa67yAwzmYBZ5j8SP09hhj2qE56EXeNpWe73LVhyxZW8xJYC5dAJYknQPGpJ/OmlFFbxxwhbikr410lG2+IUUUVcgVcXwxDC98wto0r1A3Zl7mABH69DGs4M4nJdRgqqTkJBJY6q0iRC/jMjpGrnE2M6MhJGZSsjQiREj11ow1jIuUEnUmWMnUk7n3rnls2Oc9bLqbSoU2uFu979uqm2nmQgwC0L8yknY5o/wBS7oorWGOONVFFW2+IUUUVcgKKKKARcycn4bGo3jW/NHzpo+nePm00gg76Vk17htmzcBtu1wCcpCXxBgjzI6yrbjcj2Nbfjb6JbZrjQsanXrpAjWTMADWdqqZ4Zwz/AGVwewxY/hWOba54VphNRvim6svDBhyO8qb5Ul6lP4TzM+FM2bhVZkoytkP9UxB9VIPeav3Aee7GJKo37K63yqTKv/1b7MfQw3p1pLxDgOBdCLNy/Zfo2XEOPZldTI9iD61TMRhsjraYGQ2YkhwCNZYFlXRi0DQHU6CDGWDaNctMpR/C78BmhDEk8ertS80zcqKgcv3mfCWGuGWa0hY9yVBJPrU+usoFZX8UOfmV2weFcrGl64pgyR/RqRtofMR3jvWqV+dMZhLL8XvpjLxtWVxF4swV3YgXGMAIreYzAJ0EMdwBUNpb2SoSm9MFbfIhcJ4BfxM+BaJVdC2iqPSToTGsCTWgcI5BwKWyMWt+67CCYKKvqgtuTPqxPsNqdYbmvgltFRPCCqIA+j3Z/Em3JPcnU17PN/Bv9oo9rd9f4IK4Mkto1N45wrk0/NS9Drjsc0vixz7v8GV8zcJs4Z2XD4trqAw1u5bupdXWYOZMrDYypEg7RrUbgfNF7BPnw11kn5lIJRv31Oh99x0IrXbvAeE3fM2HYltScmLBM6ydAZqHi+SeEOhCJetkjRk+lEg9wHDL+YrV7a5JKeSLpV9bh1Le6RMNm2NLhNPppLj4Ejlb4vYfE5UxUWLh0DTNpj6N9Q+jafeNX+vzPzFy62DcrJuIx8lzI6Bu0hwIYASRr7ma234XX3fhdk3GmC6rO+RLjKoPsBA9AK6ITU42mn8t5xzpTaV10XudFroooq5AVXcv0YraYZmuFsjDZ2kE5iflbzeugMdqsVR8Rgg7oxZhk6AwDJU+Ydfl/U1jlwxyqpFoyceAsXg922rm2yFmLPlIbLnI2BzDSQOnfbapnCMB4a5mWLj6vJzGe09h0jSp9FIYMcHcVvDk3uYUUUVsVFuPu3w8WUBBC6nLlHz5p8wb7G3r61ETGYxt7AXXup0nf5zBjSIM7yNqe0UAV8Br7SrggXPfykSLpBgj97WOsu2+vToIAa1nvxeuutvDm3qQ5JHl1UNbzgZiBOTNWhV8ZQdxNZ5Ya4OJrhye7mpcijfCC45wVw3T5/GM/LpKIQPLpOWNqvVfFUDYRX2pxx0RUSMk9cnIKKKgcW45ZwqzeeJ+VRqzR9lRqffYdSKuZnbiXh+C5vx4YUsxbYBdZ9CImRrpVSbjXC+l52aJyq2KzH2E/wDKlXHudLmKR7aILdpwVYGGuMp0IJ+VZB6SezVVnQ2wBaQGWAK/Wad8u5Z+w67VlkwxyNa4prrVmLzSi6g9w74pxnxDFhXsp3N249w+8sVX2En7wpfhcKzuEtqXdzoBqWPUkn9WO3WnnBOTb2JAdiLVs9W1cxoYT6pmR5iCCNVq98G5fs4RSLS+Y/M7au3ue3oIHpU48OLFvhFL5Kg9eT67O3B8GbOHtWmMm3bVCRsSqgaemlTKKK0Ngr84888NOH4piM0HNcN1GIDAhmZ+sgwxKkHsZEVv+IxDXGNuyYjS5c+z91ehuR+C7noCq4/yBhcXhhY8MW8mY2nQAMjMSzET8wZiSwPzb760G9b0zPeWeZuHXQEx/DrVpo/pbdk+G3uqjMh9pHttT9n4A26Wv7u+P+7Wfcz8j4nhwm957U5RdRmyknYFZzK3pqOxNIsNiWVpiRBEOWbfrGbQjpv6jpXZp2LlLwMfpG2L+Zd7Nr/l7hCqD9IIWNPPihPaNddKpnMnP9oymAtOo28W5cuk+6Wy8D3af3aogH+7UyY6DWrfy78MMXi4Z1+j2j9a6DmI+7b0Y/1so9TXkrZML+tCP/VF45ctb33FYd7mIuCS9265CjdnYnYDr+Arf+QuCXMHgLVm9GcZmIBkLnYtlnrE6xpMxpXnlbkPDcP81tS90iDdeC3qFjRR6DfqTVjrpSUVSVIlJ8WFIzaxVokqwuKSAFfUwblwTIjZPC/xe9PKKksJAuN0lresScu2gnTNrqWH4Cp3C2vFW+kBQ2Y5cm2XSOpnr29q64jHpbZVdwpb5Z6wVH8WX8/eveGxS3FzJJHcgiesiRqIO4oDpNBpVdCfTkkjN4RYCRPlJUabxDt6fkIbUB+a+ccTcHFcRF1gnjXZEjcPoO46/lX6TFfDbHYV6rOENLe87Np2lZoxSjVLnfQl2cL7QooorQ4xJzPiGUWlBIDuVaDEjIxiRrEgUlxC5VLISjKNGTQgL5oHSDEQdNdqtuMwSXVhxMagjQg9wRqKR8J4Wtx7q3m8RUdgAQVBXMwhxADxljSVPvXLlxTlNSTOvFmhCDi0OOG4J7Qh7zXCY1bSInb016ydN6mUutYF7bqLb/spJKsZjTYSCY2jURrMzTGuo5AoorxeYhSVEkAwO56UBVeaec/BY2cPBuD5nOqpOsAfWeNewkTO1UHEYos+a45Z3MSxlmPQDv6KNugFfeE4e7jLoW2QS3mZm2JOrsx7ZidtS2g2Jq1X/hHauHMcVdLHeVtkeyiNF9J9yTrW2KMHKpulzqzlnrkrivQh8M5Hv31lriWR0mLj/wBlWAX8ST3FXfgvLdnCAeGkvENcbV27yegJ1yiB6VR7/wAFVIIXFx72Qf4OKvt8vh7NtbKG7lyIZPmyjQt6nTrG81OaGKNe7nq7K9S+HV/NGu2zo2DK3M9ogZj+0U7N0zCNnA/MCD0I54jj1m2zK75SpC6giSVDeUxB0YTG06xS2/zHfByphSXy5spmegJ20XNK/rtRjblxio+iIbjBnlhIBGQCSPuxMxOSBOlYG4ztcbsspYPtEiCSM20gCdhPtrtX3xmxFpWssVV92IIYLrqoI3PQnYGY6UkxF57at/7vQrEtA0ORWZemokTPQGIJ0qQ3EcVbWEwoIzBUAkALC6sOgJJIGkRB1oB7h8OttQqCANh/rczrPWqvz1z6nDlCKouYhxKpMBRtneNYkGANTB2gkM8DxTENcVbmGyqSwLAnSBIJBGgPuTrHQ1h/Mdq/jOLX7agtda+6AdlQlVEnQAW1BJ6DXrQrJ0L+N8evYy54mJul26Toqz0RdlHtqesmrBwH4YYrFrmJSwpEr4nmYmNPIpkCftEH0NW3AfBeyEU3MU5ux5ioTID1CAiY9SZPpsPt34LoflxUe9lT/BhXZjxYJRueSny0342c8nlT3Rvtr0My5g5RxWCuRiLRAny3AS1s66ZWACzHQw3oKtPKnxUv4WExM37O2p/aqPusfnHo39obVYm+Dz5MoxaFYAINkgGO48Q0uxnwcvKpNs2XIEhZe2T6AwQD715Knkj/ACPvT82Tk2nPKrx8N27Su+qvt3mm8E5gsY234mGuBx1GzKezqdVPvTGvzDcvXsHeYp4mHvW+gZg6kakHup7GQZnWa3rkDmJ8dgluXQPEVmRiNAxWPMB0kESO89K6Yu1bVG0J6lvVFkoooqS5zvYdXBDKCCCPwMTr+A/IUr47YFnDXblkC26IzKUAGsTrGjfjNOK8XbQdSrAMpEEHUEHoRQlbmZ2BOp1M5pJJae+Y6z6zNWjlfD3DbW5cxFx9xDRHkLJr1mRP8ZOtQ7vAEGLW2HbwyoJTzTPn2uRscuxM6aGmz8G8IE4Q+GTus+Q9ZghgGncxrr1M1ljg4ved+17RjyxioLh+6GtFfF213r7Wp54UUVwxpfwn8L58rZNJ80HLoSJ1jrQHeikv8oYoEg4f6x18pGUGBHmEz02gEE7RUU8YxeUjwUzwY8ykmBvGYabnSfs6HWgLJRVePF8XmIGFBA28wBOjdMxgZgvtMakUw4TirzlvHtBIy5SDIMjXfUEH069daAY14uzlOXeDHv0/WvdFAYlwfFG3IZEIzAMDbzOAEUQJYCQSTBjUtqJmrvwzglnErms3bDRuDh4Zf3lLgj/OuHPXIrXc9/BjzuP2tsaZ/v29QBc7gkBpOoOpzm3wZlOZbuVhInKysvcHzyp7j0rFey9izyc8tJ9rvuMntObDUUrXYa1/Mv71n+4/8yrHhLBt21QsXKgDM2rGOp9ayfgnIeMxSMxxb2UI8jHxZaZ1A8QELtr1nTTWtW4fhjas20Zy7IiqXO7FQAWOp1JE/jWi2HZtl/2JXfHj/wCvQvHNky/XVd3oSKKKKsWCiiigCvz9xbjNzCcUxha1bZmutPiKSchdiMuoAlMmsHZa/QNUn4h/DwcQXxbBCYpBAJ0W4v2HPQ9m6dZG2eTFDLFwmrTFtO48SFy8mGx6/sL1nPEm29gC4vuviaj1WR606/mX96z/AHH/AJlYRew1zD3MlyyLd22dQykOp7yD16MDB6Grdyhy5juIywuvaswYulrhBbaEGYZuskaCO+lP4J7O+0l2S9DNbbtH2fFFpxfwmvPcZ04j4YYkhUtuFX0H7b/UnbalfGOSbuCTPf42ba9JN4FvRVW6Sx9ADU/G/DfGW7Lm1ji7qhKgG6CxA0AlzqfXvWU3b7OZd2djpLszN6CWJP4VljxKqcWu3/J2Y/ae1JU0lXNRfoz7xK8167me9cuhdFa4WLFRqJzM0CZMSf4ity+EqRwu3IiXun3/AGjCf0j8KonKHwrvYki5iw1izvlOl1/QA6oPU69h1GzYPBpZtrbtKFRAFVRsANhXQoqKpGM8s8stc+PyS8FSO1FFFSVCil3FLt9SDYQOI1BjcugGpI0C559NdwAYWI4niolMPHm0DECV8wBMNvscoE6b+bQB9RVe/lfFGStlSIMQVInb5g+oGnTzdACNfi8WxhE/RF2J+eR8oIAg66z6HYUBYqK8WGJVSy5SQCRpoY1GhI0r3QBRRRQEbiGC8ZMuYrqDI9P9SOxAPSlt3lO0wUEmFQW4+qVAuDzL8pJ8Q9OnvLuigFeC4ELV3xBcdm8w1iMrMXjaTDGZ3700oooAooooAqBieBWLlwXXso1wR5iBOm0946Tt0qfRQBRVIxPLXEPFd7eLMNce4qm7dyrla81tGBkFGDWVIULAD6McpDLlnhmMs3S2Kuh0a2q5c7uUa0FQEZhHnGdmIjWN96AstFFFAFFFFAFFFFAL+KcvYfFFTiLFu6V+UuoJHpPb02NTkQKAAAABAA0AA6D0r1VR49Z4g164MK1xVIhGnD+GFNogkBvP4ouwRPlga6aUBbqW4TlrDWbrXbeHtrdclmcKM0neD0kkkxE0k4W/EvHtm/bUWg1xbgD29c1y6VdABJVVFgCWBhrkqxiLbQBRRRQBRRRQBS67wZWvrdZmJUyF0gHIU/QEkdizfapjRQCJOVFAB8QhwEAZVUQLZUjSDvkUn1A7CGfDeHrYti2hJVZyzGgJmNOgnT0ipVFAFFFFAFFFFAFFFFAFFFFAFFFFAL+L4G5dC+HcKQSTBYTptp/EzG8HaoA4fjACBiF6wTDbyZ1t7dMsnoZgZS/ooBLdweLMgXlyyYOgYgwFmLcAiCTG+bdYFGEweLVwbl5WXNqAANJ9UPTpvqPNpq6ooBEuDxnmzX03lYjQaaH9nr11nTs06NeH2nW2ouNmcbmZ6k7wJ/IewqRRQBRRRQHxhpVftcMxagZbygQJUszkkAAkPcQnWD08vZpqw0UAjXB4wmGvrG+YBRsRC/LOoLEn0WDvXyzw/FiAcQIkSdGaJ1gm3uRtPy92mVe0UAjbB4wgA3kGm46mSZIybQQuUEbTOsV0wWExSn9peVtDtA1jSfJqJjYiIPzTo4ooBDbwONy+a+pPpAka6f0WhiPNB/d0kucMhVFDGWCgE9yBqfzrrRQBRRRQBRRRQBRRRQBRRRQH/9k="/>
          <p:cNvSpPr>
            <a:spLocks noChangeAspect="1" noChangeArrowheads="1"/>
          </p:cNvSpPr>
          <p:nvPr/>
        </p:nvSpPr>
        <p:spPr bwMode="auto">
          <a:xfrm>
            <a:off x="2159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6025" name="Group 9"/>
          <p:cNvGrpSpPr>
            <a:grpSpLocks/>
          </p:cNvGrpSpPr>
          <p:nvPr/>
        </p:nvGrpSpPr>
        <p:grpSpPr bwMode="auto">
          <a:xfrm>
            <a:off x="4800600" y="228600"/>
            <a:ext cx="4343400" cy="2971800"/>
            <a:chOff x="2790" y="2399"/>
            <a:chExt cx="2970" cy="1921"/>
          </a:xfrm>
        </p:grpSpPr>
        <p:pic>
          <p:nvPicPr>
            <p:cNvPr id="29702" name="Picture 2" descr="haq1608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 y="2399"/>
              <a:ext cx="2970" cy="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Oval 7"/>
            <p:cNvSpPr>
              <a:spLocks noChangeArrowheads="1"/>
            </p:cNvSpPr>
            <p:nvPr/>
          </p:nvSpPr>
          <p:spPr bwMode="auto">
            <a:xfrm>
              <a:off x="3600" y="3648"/>
              <a:ext cx="1632" cy="67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554" name="Rectangle 4"/>
          <p:cNvSpPr>
            <a:spLocks noGrp="1" noChangeArrowheads="1"/>
          </p:cNvSpPr>
          <p:nvPr>
            <p:ph type="title"/>
          </p:nvPr>
        </p:nvSpPr>
        <p:spPr>
          <a:xfrm>
            <a:off x="152400" y="314325"/>
            <a:ext cx="5486400" cy="1143000"/>
          </a:xfrm>
        </p:spPr>
        <p:txBody>
          <a:bodyPr>
            <a:normAutofit/>
          </a:bodyPr>
          <a:lstStyle/>
          <a:p>
            <a:pPr fontAlgn="auto">
              <a:spcAft>
                <a:spcPts val="0"/>
              </a:spcAft>
              <a:defRPr/>
            </a:pPr>
            <a:r>
              <a:rPr lang="en-US" dirty="0" smtClean="0">
                <a:solidFill>
                  <a:schemeClr val="tx2">
                    <a:satMod val="130000"/>
                  </a:schemeClr>
                </a:solidFill>
              </a:rPr>
              <a:t>DNA </a:t>
            </a:r>
            <a:r>
              <a:rPr lang="en-US" dirty="0" err="1" smtClean="0">
                <a:solidFill>
                  <a:schemeClr val="tx2">
                    <a:satMod val="130000"/>
                  </a:schemeClr>
                </a:solidFill>
              </a:rPr>
              <a:t>vs</a:t>
            </a:r>
            <a:r>
              <a:rPr lang="en-US" dirty="0" smtClean="0">
                <a:solidFill>
                  <a:schemeClr val="tx2">
                    <a:satMod val="130000"/>
                  </a:schemeClr>
                </a:solidFill>
              </a:rPr>
              <a:t> RNA Structure</a:t>
            </a:r>
          </a:p>
        </p:txBody>
      </p:sp>
      <p:sp>
        <p:nvSpPr>
          <p:cNvPr id="86021" name="Rectangle 5"/>
          <p:cNvSpPr>
            <a:spLocks noGrp="1" noChangeArrowheads="1"/>
          </p:cNvSpPr>
          <p:nvPr>
            <p:ph sz="quarter" idx="1"/>
          </p:nvPr>
        </p:nvSpPr>
        <p:spPr>
          <a:xfrm>
            <a:off x="0" y="1600200"/>
            <a:ext cx="4953000" cy="4343400"/>
          </a:xfrm>
        </p:spPr>
        <p:txBody>
          <a:bodyPr/>
          <a:lstStyle/>
          <a:p>
            <a:pPr marL="365125" indent="-282575">
              <a:lnSpc>
                <a:spcPct val="90000"/>
              </a:lnSpc>
              <a:buFont typeface="Wingdings 2" pitchFamily="18" charset="2"/>
              <a:buChar char=""/>
            </a:pPr>
            <a:r>
              <a:rPr lang="en-US" dirty="0" err="1" smtClean="0">
                <a:solidFill>
                  <a:schemeClr val="accent2"/>
                </a:solidFill>
              </a:rPr>
              <a:t>D</a:t>
            </a:r>
            <a:r>
              <a:rPr lang="en-US" dirty="0" err="1" smtClean="0"/>
              <a:t>eoxyribose</a:t>
            </a:r>
            <a:r>
              <a:rPr lang="en-US" dirty="0" smtClean="0"/>
              <a:t> </a:t>
            </a:r>
            <a:r>
              <a:rPr lang="en-US" dirty="0" smtClean="0">
                <a:solidFill>
                  <a:schemeClr val="accent2"/>
                </a:solidFill>
              </a:rPr>
              <a:t>N</a:t>
            </a:r>
            <a:r>
              <a:rPr lang="en-US" dirty="0" smtClean="0"/>
              <a:t>ucleic </a:t>
            </a:r>
            <a:r>
              <a:rPr lang="en-US" dirty="0" smtClean="0">
                <a:solidFill>
                  <a:schemeClr val="accent2"/>
                </a:solidFill>
              </a:rPr>
              <a:t>A</a:t>
            </a:r>
            <a:r>
              <a:rPr lang="en-US" dirty="0" smtClean="0"/>
              <a:t>cid = DNA</a:t>
            </a:r>
          </a:p>
          <a:p>
            <a:pPr lvl="1" indent="-236538">
              <a:lnSpc>
                <a:spcPct val="90000"/>
              </a:lnSpc>
              <a:buFont typeface="Verdana" pitchFamily="34" charset="0"/>
              <a:buChar char="◦"/>
            </a:pPr>
            <a:r>
              <a:rPr lang="en-US" dirty="0"/>
              <a:t>I</a:t>
            </a:r>
            <a:r>
              <a:rPr lang="en-US" dirty="0" smtClean="0"/>
              <a:t>s missing one oxygen in the ribose sugar.</a:t>
            </a:r>
          </a:p>
          <a:p>
            <a:pPr marL="365125" indent="-282575">
              <a:lnSpc>
                <a:spcPct val="90000"/>
              </a:lnSpc>
              <a:buFont typeface="Wingdings 2" pitchFamily="18" charset="2"/>
              <a:buChar char=""/>
            </a:pPr>
            <a:endParaRPr lang="en-US" dirty="0" smtClean="0">
              <a:solidFill>
                <a:schemeClr val="accent2"/>
              </a:solidFill>
            </a:endParaRPr>
          </a:p>
          <a:p>
            <a:pPr marL="365125" indent="-282575">
              <a:lnSpc>
                <a:spcPct val="90000"/>
              </a:lnSpc>
              <a:buFont typeface="Wingdings 2" pitchFamily="18" charset="2"/>
              <a:buChar char=""/>
            </a:pPr>
            <a:endParaRPr lang="en-US" dirty="0" smtClean="0">
              <a:solidFill>
                <a:schemeClr val="accent2"/>
              </a:solidFill>
            </a:endParaRPr>
          </a:p>
          <a:p>
            <a:pPr marL="365125" indent="-282575">
              <a:lnSpc>
                <a:spcPct val="90000"/>
              </a:lnSpc>
              <a:buFont typeface="Wingdings 2" pitchFamily="18" charset="2"/>
              <a:buChar char=""/>
            </a:pPr>
            <a:r>
              <a:rPr lang="en-US" dirty="0" smtClean="0">
                <a:solidFill>
                  <a:schemeClr val="accent2"/>
                </a:solidFill>
              </a:rPr>
              <a:t>R</a:t>
            </a:r>
            <a:r>
              <a:rPr lang="en-US" dirty="0" smtClean="0"/>
              <a:t>ibose </a:t>
            </a:r>
            <a:r>
              <a:rPr lang="en-US" dirty="0" smtClean="0">
                <a:solidFill>
                  <a:schemeClr val="accent2"/>
                </a:solidFill>
              </a:rPr>
              <a:t>N</a:t>
            </a:r>
            <a:r>
              <a:rPr lang="en-US" dirty="0" smtClean="0"/>
              <a:t>ucleic </a:t>
            </a:r>
            <a:r>
              <a:rPr lang="en-US" dirty="0" smtClean="0">
                <a:solidFill>
                  <a:schemeClr val="accent2"/>
                </a:solidFill>
              </a:rPr>
              <a:t>A</a:t>
            </a:r>
            <a:r>
              <a:rPr lang="en-US" dirty="0" smtClean="0"/>
              <a:t>cid = RNA</a:t>
            </a:r>
          </a:p>
          <a:p>
            <a:pPr lvl="1" indent="-236538">
              <a:lnSpc>
                <a:spcPct val="90000"/>
              </a:lnSpc>
              <a:buFont typeface="Verdana" pitchFamily="34" charset="0"/>
              <a:buChar char="◦"/>
            </a:pPr>
            <a:r>
              <a:rPr lang="en-US" dirty="0" smtClean="0"/>
              <a:t>Has all </a:t>
            </a:r>
            <a:r>
              <a:rPr lang="en-US" dirty="0" err="1" smtClean="0"/>
              <a:t>oxygens</a:t>
            </a:r>
            <a:endParaRPr lang="en-US" dirty="0" smtClean="0"/>
          </a:p>
        </p:txBody>
      </p:sp>
      <p:grpSp>
        <p:nvGrpSpPr>
          <p:cNvPr id="86024" name="Group 8"/>
          <p:cNvGrpSpPr>
            <a:grpSpLocks/>
          </p:cNvGrpSpPr>
          <p:nvPr/>
        </p:nvGrpSpPr>
        <p:grpSpPr bwMode="auto">
          <a:xfrm>
            <a:off x="4953000" y="3429000"/>
            <a:ext cx="4038600" cy="3352800"/>
            <a:chOff x="3024" y="192"/>
            <a:chExt cx="2544" cy="2112"/>
          </a:xfrm>
        </p:grpSpPr>
        <p:pic>
          <p:nvPicPr>
            <p:cNvPr id="29704" name="Picture 3" descr="nucleot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92"/>
              <a:ext cx="2544" cy="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Oval 6"/>
            <p:cNvSpPr>
              <a:spLocks noChangeArrowheads="1"/>
            </p:cNvSpPr>
            <p:nvPr/>
          </p:nvSpPr>
          <p:spPr bwMode="auto">
            <a:xfrm>
              <a:off x="3456" y="1632"/>
              <a:ext cx="1632" cy="67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extBox 1"/>
          <p:cNvSpPr txBox="1"/>
          <p:nvPr/>
        </p:nvSpPr>
        <p:spPr>
          <a:xfrm>
            <a:off x="457200" y="5758934"/>
            <a:ext cx="1475725" cy="369332"/>
          </a:xfrm>
          <a:prstGeom prst="rect">
            <a:avLst/>
          </a:prstGeom>
          <a:noFill/>
        </p:spPr>
        <p:txBody>
          <a:bodyPr wrap="none" rtlCol="0">
            <a:spAutoFit/>
          </a:bodyPr>
          <a:lstStyle/>
          <a:p>
            <a:r>
              <a:rPr lang="en-US" dirty="0" smtClean="0"/>
              <a:t>JUST FYI… </a:t>
            </a:r>
            <a:endParaRPr lang="en-US" dirty="0"/>
          </a:p>
        </p:txBody>
      </p:sp>
    </p:spTree>
    <p:extLst>
      <p:ext uri="{BB962C8B-B14F-4D97-AF65-F5344CB8AC3E}">
        <p14:creationId xmlns:p14="http://schemas.microsoft.com/office/powerpoint/2010/main" val="3226407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2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021">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6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image.tutorvista.com/content/feed/tvcs/DNA20vs20RN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8762"/>
            <a:ext cx="6172200" cy="703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273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457200" y="715963"/>
            <a:ext cx="82296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b="1">
                <a:solidFill>
                  <a:schemeClr val="tx2"/>
                </a:solidFill>
              </a:rPr>
              <a:t>Visual Concept: </a:t>
            </a:r>
            <a:r>
              <a:rPr lang="en-US" sz="3200" b="1">
                <a:solidFill>
                  <a:schemeClr val="bg1"/>
                </a:solidFill>
              </a:rPr>
              <a:t>Ribonucleic Acid (RNA)</a:t>
            </a:r>
          </a:p>
        </p:txBody>
      </p:sp>
      <p:pic>
        <p:nvPicPr>
          <p:cNvPr id="49171" name="60042.wmv">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4"/>
          <a:stretch>
            <a:fillRect/>
          </a:stretch>
        </p:blipFill>
        <p:spPr>
          <a:xfrm>
            <a:off x="1066800" y="685800"/>
            <a:ext cx="7010400" cy="52578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1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9171"/>
                                        </p:tgtEl>
                                      </p:cBhvr>
                                    </p:cmd>
                                  </p:childTnLst>
                                </p:cTn>
                              </p:par>
                            </p:childTnLst>
                          </p:cTn>
                        </p:par>
                      </p:childTnLst>
                    </p:cTn>
                  </p:par>
                </p:childTnLst>
              </p:cTn>
              <p:nextCondLst>
                <p:cond evt="onClick" delay="0">
                  <p:tgtEl>
                    <p:spTgt spid="49171"/>
                  </p:tgtEl>
                </p:cond>
              </p:nextCondLst>
            </p:seq>
            <p:video>
              <p:cMediaNode>
                <p:cTn id="7" fill="hold" display="0">
                  <p:stCondLst>
                    <p:cond delay="indefinite"/>
                  </p:stCondLst>
                  <p:endCondLst>
                    <p:cond evt="onNext" delay="0">
                      <p:tgtEl>
                        <p:sldTgt/>
                      </p:tgtEl>
                    </p:cond>
                    <p:cond evt="onPrev" delay="0">
                      <p:tgtEl>
                        <p:sldTgt/>
                      </p:tgtEl>
                    </p:cond>
                  </p:endCondLst>
                </p:cTn>
                <p:tgtEl>
                  <p:spTgt spid="4917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59628" y="304800"/>
            <a:ext cx="7024744" cy="1143000"/>
          </a:xfrm>
        </p:spPr>
        <p:txBody>
          <a:bodyPr>
            <a:normAutofit/>
          </a:bodyPr>
          <a:lstStyle/>
          <a:p>
            <a:pPr fontAlgn="auto">
              <a:spcAft>
                <a:spcPts val="0"/>
              </a:spcAft>
              <a:defRPr/>
            </a:pPr>
            <a:r>
              <a:rPr lang="en-US" dirty="0" smtClean="0">
                <a:solidFill>
                  <a:schemeClr val="tx2">
                    <a:satMod val="130000"/>
                  </a:schemeClr>
                </a:solidFill>
              </a:rPr>
              <a:t>RNA: A Major Player</a:t>
            </a:r>
            <a:endParaRPr lang="en-US" i="1" dirty="0" smtClean="0">
              <a:solidFill>
                <a:schemeClr val="tx2">
                  <a:satMod val="130000"/>
                </a:schemeClr>
              </a:solidFill>
            </a:endParaRPr>
          </a:p>
        </p:txBody>
      </p:sp>
      <p:sp>
        <p:nvSpPr>
          <p:cNvPr id="68611" name="Rectangle 3"/>
          <p:cNvSpPr>
            <a:spLocks noGrp="1" noChangeArrowheads="1"/>
          </p:cNvSpPr>
          <p:nvPr>
            <p:ph idx="1"/>
          </p:nvPr>
        </p:nvSpPr>
        <p:spPr>
          <a:xfrm>
            <a:off x="457200" y="1600200"/>
            <a:ext cx="8229600" cy="4114800"/>
          </a:xfrm>
        </p:spPr>
        <p:txBody>
          <a:bodyPr/>
          <a:lstStyle/>
          <a:p>
            <a:pPr>
              <a:lnSpc>
                <a:spcPct val="80000"/>
              </a:lnSpc>
              <a:spcBef>
                <a:spcPct val="0"/>
              </a:spcBef>
            </a:pPr>
            <a:r>
              <a:rPr lang="en-US" u="sng" dirty="0" smtClean="0"/>
              <a:t>In cells, </a:t>
            </a:r>
            <a:r>
              <a:rPr lang="en-US" u="sng" dirty="0" smtClean="0">
                <a:solidFill>
                  <a:srgbClr val="FFFF00"/>
                </a:solidFill>
              </a:rPr>
              <a:t>three types </a:t>
            </a:r>
            <a:r>
              <a:rPr lang="en-US" u="sng" dirty="0" smtClean="0"/>
              <a:t>of RNA complement DNA and translate the genetic code into proteins.</a:t>
            </a:r>
          </a:p>
          <a:p>
            <a:pPr>
              <a:lnSpc>
                <a:spcPct val="80000"/>
              </a:lnSpc>
              <a:spcBef>
                <a:spcPct val="0"/>
              </a:spcBef>
            </a:pPr>
            <a:endParaRPr lang="en-US" sz="2400" u="sng" dirty="0" smtClean="0"/>
          </a:p>
          <a:p>
            <a:pPr>
              <a:lnSpc>
                <a:spcPct val="80000"/>
              </a:lnSpc>
              <a:spcBef>
                <a:spcPct val="0"/>
              </a:spcBef>
            </a:pPr>
            <a:endParaRPr lang="en-US" sz="2400" dirty="0" smtClean="0"/>
          </a:p>
          <a:p>
            <a:pPr>
              <a:lnSpc>
                <a:spcPct val="80000"/>
              </a:lnSpc>
              <a:spcBef>
                <a:spcPct val="0"/>
              </a:spcBef>
              <a:buFontTx/>
              <a:buNone/>
            </a:pPr>
            <a:r>
              <a:rPr lang="en-US" sz="2400" i="1" dirty="0" smtClean="0">
                <a:solidFill>
                  <a:schemeClr val="tx2"/>
                </a:solidFill>
              </a:rPr>
              <a:t>1. </a:t>
            </a:r>
            <a:r>
              <a:rPr lang="en-US" sz="2800" b="1" i="1" u="sng" dirty="0" smtClean="0">
                <a:solidFill>
                  <a:srgbClr val="C00000"/>
                </a:solidFill>
              </a:rPr>
              <a:t>Messenger RNA</a:t>
            </a:r>
            <a:r>
              <a:rPr lang="en-US" sz="2800" b="1" u="sng" dirty="0" smtClean="0">
                <a:solidFill>
                  <a:srgbClr val="C00000"/>
                </a:solidFill>
              </a:rPr>
              <a:t> (mRNA) </a:t>
            </a:r>
            <a:r>
              <a:rPr lang="en-US" sz="2800" u="sng" dirty="0" smtClean="0"/>
              <a:t>is produced as the RNA complement to the gene in DNA during transcription. </a:t>
            </a:r>
            <a:endParaRPr lang="en-US" sz="2800" dirty="0" smtClean="0"/>
          </a:p>
          <a:p>
            <a:pPr>
              <a:lnSpc>
                <a:spcPct val="80000"/>
              </a:lnSpc>
              <a:spcBef>
                <a:spcPct val="0"/>
              </a:spcBef>
              <a:buFontTx/>
              <a:buNone/>
            </a:pPr>
            <a:endParaRPr lang="en-US" sz="2800" dirty="0" smtClean="0"/>
          </a:p>
          <a:p>
            <a:pPr>
              <a:lnSpc>
                <a:spcPct val="80000"/>
              </a:lnSpc>
              <a:spcBef>
                <a:spcPct val="0"/>
              </a:spcBef>
            </a:pPr>
            <a:r>
              <a:rPr lang="en-US" sz="2800" dirty="0" smtClean="0"/>
              <a:t>The mRNA carries instructions for making a protein from a gene and delivers the instructions to the site of translation.</a:t>
            </a:r>
          </a:p>
          <a:p>
            <a:pPr>
              <a:lnSpc>
                <a:spcPct val="80000"/>
              </a:lnSpc>
              <a:spcBef>
                <a:spcPct val="0"/>
              </a:spcBef>
            </a:pPr>
            <a:endParaRPr lang="en-US" sz="2400" dirty="0" smtClean="0"/>
          </a:p>
          <a:p>
            <a:pPr>
              <a:lnSpc>
                <a:spcPct val="80000"/>
              </a:lnSpc>
              <a:spcBef>
                <a:spcPct val="0"/>
              </a:spcBef>
            </a:pP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14400" y="304800"/>
            <a:ext cx="7024744" cy="1143000"/>
          </a:xfrm>
        </p:spPr>
        <p:txBody>
          <a:bodyPr>
            <a:normAutofit/>
          </a:bodyPr>
          <a:lstStyle/>
          <a:p>
            <a:pPr fontAlgn="auto">
              <a:spcAft>
                <a:spcPts val="0"/>
              </a:spcAft>
              <a:defRPr/>
            </a:pPr>
            <a:r>
              <a:rPr lang="en-US" dirty="0" smtClean="0">
                <a:solidFill>
                  <a:schemeClr val="tx2">
                    <a:satMod val="130000"/>
                  </a:schemeClr>
                </a:solidFill>
              </a:rPr>
              <a:t>RNA: A Major Player</a:t>
            </a:r>
            <a:endParaRPr lang="en-US" i="1" dirty="0" smtClean="0">
              <a:solidFill>
                <a:schemeClr val="tx2">
                  <a:satMod val="130000"/>
                </a:schemeClr>
              </a:solidFill>
            </a:endParaRPr>
          </a:p>
        </p:txBody>
      </p:sp>
      <p:sp>
        <p:nvSpPr>
          <p:cNvPr id="69635" name="Rectangle 3"/>
          <p:cNvSpPr>
            <a:spLocks noGrp="1" noChangeArrowheads="1"/>
          </p:cNvSpPr>
          <p:nvPr>
            <p:ph idx="1"/>
          </p:nvPr>
        </p:nvSpPr>
        <p:spPr>
          <a:xfrm>
            <a:off x="457200" y="1600200"/>
            <a:ext cx="8229600" cy="4114800"/>
          </a:xfrm>
        </p:spPr>
        <p:txBody>
          <a:bodyPr>
            <a:normAutofit fontScale="92500" lnSpcReduction="10000"/>
          </a:bodyPr>
          <a:lstStyle/>
          <a:p>
            <a:pPr>
              <a:lnSpc>
                <a:spcPct val="90000"/>
              </a:lnSpc>
              <a:spcBef>
                <a:spcPct val="0"/>
              </a:spcBef>
              <a:buFontTx/>
              <a:buNone/>
            </a:pPr>
            <a:r>
              <a:rPr lang="en-US" sz="2800" i="1" dirty="0" smtClean="0">
                <a:solidFill>
                  <a:schemeClr val="tx2"/>
                </a:solidFill>
              </a:rPr>
              <a:t>2. </a:t>
            </a:r>
            <a:r>
              <a:rPr lang="en-US" sz="2800" b="1" i="1" u="sng" dirty="0" smtClean="0">
                <a:solidFill>
                  <a:srgbClr val="C00000"/>
                </a:solidFill>
              </a:rPr>
              <a:t>Transfer RNA</a:t>
            </a:r>
            <a:r>
              <a:rPr lang="en-US" sz="2800" b="1" u="sng" dirty="0" smtClean="0">
                <a:solidFill>
                  <a:srgbClr val="C00000"/>
                </a:solidFill>
              </a:rPr>
              <a:t> (</a:t>
            </a:r>
            <a:r>
              <a:rPr lang="en-US" sz="2800" b="1" u="sng" dirty="0" err="1" smtClean="0">
                <a:solidFill>
                  <a:srgbClr val="C00000"/>
                </a:solidFill>
              </a:rPr>
              <a:t>tRNA</a:t>
            </a:r>
            <a:r>
              <a:rPr lang="en-US" sz="2800" b="1" u="sng" dirty="0" smtClean="0">
                <a:solidFill>
                  <a:srgbClr val="C00000"/>
                </a:solidFill>
              </a:rPr>
              <a:t>) </a:t>
            </a:r>
            <a:r>
              <a:rPr lang="en-US" sz="2800" u="sng" dirty="0"/>
              <a:t> </a:t>
            </a:r>
            <a:r>
              <a:rPr lang="en-US" sz="2800" u="sng" dirty="0" smtClean="0"/>
              <a:t>is an RNA structure that carries amino acids to help assemble polypeptides (unfinished proteins) in the correct order by base-pairing with the instructions carried by the mRNA</a:t>
            </a:r>
            <a:r>
              <a:rPr lang="en-US" sz="2800" dirty="0" smtClean="0"/>
              <a:t> at the site of translation in ribosomes.</a:t>
            </a:r>
          </a:p>
          <a:p>
            <a:pPr>
              <a:lnSpc>
                <a:spcPct val="90000"/>
              </a:lnSpc>
              <a:spcBef>
                <a:spcPct val="0"/>
              </a:spcBef>
            </a:pPr>
            <a:endParaRPr lang="en-US" sz="2800" dirty="0" smtClean="0"/>
          </a:p>
          <a:p>
            <a:pPr>
              <a:lnSpc>
                <a:spcPct val="90000"/>
              </a:lnSpc>
              <a:spcBef>
                <a:spcPct val="0"/>
              </a:spcBef>
              <a:buFontTx/>
              <a:buNone/>
            </a:pPr>
            <a:r>
              <a:rPr lang="en-US" sz="2800" i="1" u="sng" dirty="0" smtClean="0">
                <a:solidFill>
                  <a:schemeClr val="tx2"/>
                </a:solidFill>
              </a:rPr>
              <a:t>3. </a:t>
            </a:r>
            <a:r>
              <a:rPr lang="en-US" sz="2800" b="1" i="1" u="sng" dirty="0" smtClean="0">
                <a:solidFill>
                  <a:srgbClr val="C00000"/>
                </a:solidFill>
              </a:rPr>
              <a:t>Ribosomal RNA </a:t>
            </a:r>
            <a:r>
              <a:rPr lang="en-US" sz="2800" b="1" u="sng" dirty="0" smtClean="0">
                <a:solidFill>
                  <a:srgbClr val="C00000"/>
                </a:solidFill>
              </a:rPr>
              <a:t>(</a:t>
            </a:r>
            <a:r>
              <a:rPr lang="en-US" sz="2800" b="1" u="sng" dirty="0" err="1" smtClean="0">
                <a:solidFill>
                  <a:srgbClr val="C00000"/>
                </a:solidFill>
              </a:rPr>
              <a:t>rRNA</a:t>
            </a:r>
            <a:r>
              <a:rPr lang="en-US" sz="2800" b="1" u="sng" dirty="0" smtClean="0">
                <a:solidFill>
                  <a:srgbClr val="C00000"/>
                </a:solidFill>
              </a:rPr>
              <a:t>) </a:t>
            </a:r>
            <a:r>
              <a:rPr lang="en-US" sz="2800" u="sng" dirty="0" smtClean="0"/>
              <a:t>is an RNA molecule that is part of the structure of ribosomes</a:t>
            </a:r>
            <a:r>
              <a:rPr lang="en-US" sz="2800" dirty="0" smtClean="0"/>
              <a:t>.</a:t>
            </a:r>
          </a:p>
          <a:p>
            <a:pPr>
              <a:lnSpc>
                <a:spcPct val="90000"/>
              </a:lnSpc>
              <a:spcBef>
                <a:spcPct val="0"/>
              </a:spcBef>
              <a:buFontTx/>
              <a:buNone/>
            </a:pPr>
            <a:endParaRPr lang="en-US" sz="2800" dirty="0" smtClean="0"/>
          </a:p>
          <a:p>
            <a:pPr>
              <a:lnSpc>
                <a:spcPct val="90000"/>
              </a:lnSpc>
              <a:spcBef>
                <a:spcPct val="0"/>
              </a:spcBef>
            </a:pPr>
            <a:r>
              <a:rPr lang="en-US" sz="2800" dirty="0" smtClean="0"/>
              <a:t>Recall from CH7, ribosomes are the cellular structure where protein production occurs.</a:t>
            </a:r>
          </a:p>
          <a:p>
            <a:pPr>
              <a:lnSpc>
                <a:spcPct val="90000"/>
              </a:lnSpc>
              <a:spcBef>
                <a:spcPct val="0"/>
              </a:spcBef>
            </a:pPr>
            <a:endParaRPr lang="en-US" sz="2800" dirty="0" smtClean="0"/>
          </a:p>
          <a:p>
            <a:pPr>
              <a:lnSpc>
                <a:spcPct val="90000"/>
              </a:lnSpc>
              <a:spcBef>
                <a:spcPct val="0"/>
              </a:spcBef>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normAutofit/>
          </a:bodyPr>
          <a:lstStyle/>
          <a:p>
            <a:pPr fontAlgn="auto">
              <a:spcAft>
                <a:spcPts val="0"/>
              </a:spcAft>
              <a:defRPr/>
            </a:pPr>
            <a:r>
              <a:rPr lang="en-US" smtClean="0">
                <a:solidFill>
                  <a:schemeClr val="tx2">
                    <a:satMod val="130000"/>
                  </a:schemeClr>
                </a:solidFill>
              </a:rPr>
              <a:t>Objectives</a:t>
            </a:r>
          </a:p>
        </p:txBody>
      </p:sp>
      <p:sp>
        <p:nvSpPr>
          <p:cNvPr id="33795" name="Rectangle 5"/>
          <p:cNvSpPr>
            <a:spLocks noGrp="1" noChangeArrowheads="1"/>
          </p:cNvSpPr>
          <p:nvPr>
            <p:ph type="body" sz="half" idx="1"/>
          </p:nvPr>
        </p:nvSpPr>
        <p:spPr>
          <a:xfrm>
            <a:off x="457200" y="1447800"/>
            <a:ext cx="7848600" cy="1295400"/>
          </a:xfrm>
        </p:spPr>
        <p:txBody>
          <a:bodyPr>
            <a:normAutofit lnSpcReduction="10000"/>
          </a:bodyPr>
          <a:lstStyle/>
          <a:p>
            <a:r>
              <a:rPr lang="en-US" sz="2000" smtClean="0"/>
              <a:t>Define Transcription</a:t>
            </a:r>
          </a:p>
          <a:p>
            <a:r>
              <a:rPr lang="en-US" sz="2000" smtClean="0"/>
              <a:t>Summarize the steps of transcription</a:t>
            </a:r>
          </a:p>
          <a:p>
            <a:pPr lvl="1"/>
            <a:r>
              <a:rPr lang="en-US" sz="1800" smtClean="0"/>
              <a:t>In order to help keep this straight, make a chart like the one below.</a:t>
            </a:r>
          </a:p>
        </p:txBody>
      </p:sp>
      <p:graphicFrame>
        <p:nvGraphicFramePr>
          <p:cNvPr id="88091" name="Group 27"/>
          <p:cNvGraphicFramePr>
            <a:graphicFrameLocks noGrp="1"/>
          </p:cNvGraphicFramePr>
          <p:nvPr>
            <p:ph sz="half" idx="2"/>
          </p:nvPr>
        </p:nvGraphicFramePr>
        <p:xfrm>
          <a:off x="457200" y="2667000"/>
          <a:ext cx="8229600" cy="3352800"/>
        </p:xfrm>
        <a:graphic>
          <a:graphicData uri="http://schemas.openxmlformats.org/drawingml/2006/table">
            <a:tbl>
              <a:tblPr/>
              <a:tblGrid>
                <a:gridCol w="990600">
                  <a:extLst>
                    <a:ext uri="{9D8B030D-6E8A-4147-A177-3AD203B41FA5}">
                      <a16:colId xmlns:a16="http://schemas.microsoft.com/office/drawing/2014/main" val="20000"/>
                    </a:ext>
                  </a:extLst>
                </a:gridCol>
                <a:gridCol w="7239000">
                  <a:extLst>
                    <a:ext uri="{9D8B030D-6E8A-4147-A177-3AD203B41FA5}">
                      <a16:colId xmlns:a16="http://schemas.microsoft.com/office/drawing/2014/main" val="20001"/>
                    </a:ext>
                  </a:extLst>
                </a:gridCol>
              </a:tblGrid>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Step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Major events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152400"/>
            <a:ext cx="7474772" cy="609600"/>
          </a:xfrm>
        </p:spPr>
        <p:txBody>
          <a:bodyPr>
            <a:normAutofit fontScale="90000"/>
          </a:bodyPr>
          <a:lstStyle/>
          <a:p>
            <a:pPr fontAlgn="auto">
              <a:spcAft>
                <a:spcPts val="0"/>
              </a:spcAft>
              <a:defRPr/>
            </a:pPr>
            <a:r>
              <a:rPr lang="en-US" dirty="0" smtClean="0">
                <a:solidFill>
                  <a:schemeClr val="tx2">
                    <a:satMod val="130000"/>
                  </a:schemeClr>
                </a:solidFill>
              </a:rPr>
              <a:t>Transcription: Reading the Gene </a:t>
            </a:r>
            <a:endParaRPr lang="en-US" i="1" dirty="0" smtClean="0">
              <a:solidFill>
                <a:schemeClr val="tx2">
                  <a:satMod val="130000"/>
                </a:schemeClr>
              </a:solidFill>
            </a:endParaRPr>
          </a:p>
        </p:txBody>
      </p:sp>
      <p:sp>
        <p:nvSpPr>
          <p:cNvPr id="70659" name="Rectangle 3"/>
          <p:cNvSpPr>
            <a:spLocks noGrp="1" noChangeArrowheads="1"/>
          </p:cNvSpPr>
          <p:nvPr>
            <p:ph idx="1"/>
          </p:nvPr>
        </p:nvSpPr>
        <p:spPr>
          <a:xfrm>
            <a:off x="381000" y="838200"/>
            <a:ext cx="8534400" cy="5562600"/>
          </a:xfrm>
        </p:spPr>
        <p:txBody>
          <a:bodyPr>
            <a:normAutofit/>
          </a:bodyPr>
          <a:lstStyle/>
          <a:p>
            <a:pPr marL="381000" indent="-381000">
              <a:spcBef>
                <a:spcPct val="0"/>
              </a:spcBef>
              <a:buFont typeface="Wingdings 2" pitchFamily="18" charset="2"/>
              <a:buChar char=""/>
            </a:pPr>
            <a:r>
              <a:rPr lang="en-US" dirty="0" smtClean="0"/>
              <a:t>Transcription is the process of creating a copy of a gene in DNA as an mRNA molecule.</a:t>
            </a:r>
          </a:p>
          <a:p>
            <a:pPr marL="381000" indent="-381000">
              <a:spcBef>
                <a:spcPct val="0"/>
              </a:spcBef>
              <a:buFont typeface="Wingdings 2" pitchFamily="18" charset="2"/>
              <a:buChar char=""/>
            </a:pPr>
            <a:endParaRPr lang="en-US" dirty="0" smtClean="0"/>
          </a:p>
          <a:p>
            <a:pPr marL="381000" indent="-381000">
              <a:spcBef>
                <a:spcPct val="0"/>
              </a:spcBef>
              <a:buFont typeface="Wingdings 2" pitchFamily="18" charset="2"/>
              <a:buChar char=""/>
            </a:pPr>
            <a:r>
              <a:rPr lang="en-US" dirty="0" smtClean="0"/>
              <a:t>Transcription Steps</a:t>
            </a:r>
          </a:p>
          <a:p>
            <a:pPr marL="381000" indent="-381000">
              <a:spcBef>
                <a:spcPct val="0"/>
              </a:spcBef>
              <a:buFont typeface="Wingdings 2" pitchFamily="18" charset="2"/>
              <a:buChar char=""/>
            </a:pPr>
            <a:endParaRPr lang="en-US" dirty="0" smtClean="0"/>
          </a:p>
          <a:p>
            <a:pPr marL="381000" indent="-381000">
              <a:spcBef>
                <a:spcPct val="0"/>
              </a:spcBef>
              <a:buFontTx/>
              <a:buAutoNum type="arabicPeriod"/>
            </a:pPr>
            <a:r>
              <a:rPr lang="en-US" u="sng" dirty="0" smtClean="0"/>
              <a:t>INITIATION: Transcription begins when the enzyme </a:t>
            </a:r>
            <a:r>
              <a:rPr lang="en-US" u="sng" dirty="0" smtClean="0">
                <a:solidFill>
                  <a:srgbClr val="FFFF00"/>
                </a:solidFill>
              </a:rPr>
              <a:t>RNA polymerase </a:t>
            </a:r>
            <a:r>
              <a:rPr lang="en-US" u="sng" dirty="0" smtClean="0"/>
              <a:t>binds to the specific DNA sequence in the gene that is called the </a:t>
            </a:r>
            <a:r>
              <a:rPr lang="en-US" i="1" u="sng" dirty="0" smtClean="0">
                <a:solidFill>
                  <a:schemeClr val="accent1"/>
                </a:solidFill>
              </a:rPr>
              <a:t>promoter</a:t>
            </a:r>
            <a:r>
              <a:rPr lang="en-US" i="1" u="sng" dirty="0" smtClean="0"/>
              <a:t>. </a:t>
            </a:r>
          </a:p>
          <a:p>
            <a:pPr marL="381000" indent="-381000">
              <a:spcBef>
                <a:spcPct val="0"/>
              </a:spcBef>
              <a:buFontTx/>
              <a:buAutoNum type="arabicPeriod"/>
            </a:pPr>
            <a:endParaRPr lang="en-US" dirty="0" smtClean="0"/>
          </a:p>
          <a:p>
            <a:pPr marL="800100" lvl="1" indent="-342900">
              <a:spcBef>
                <a:spcPct val="0"/>
              </a:spcBef>
              <a:buFontTx/>
              <a:buChar char="-"/>
            </a:pPr>
            <a:r>
              <a:rPr lang="en-US" u="sng" dirty="0" smtClean="0"/>
              <a:t>The promoter’s role is to signal the RNA polymerase where to start transcription.</a:t>
            </a:r>
            <a:r>
              <a:rPr lang="en-US" dirty="0" smtClean="0"/>
              <a:t> </a:t>
            </a:r>
          </a:p>
          <a:p>
            <a:pPr marL="800100" lvl="1" indent="-342900">
              <a:spcBef>
                <a:spcPct val="0"/>
              </a:spcBef>
              <a:buFontTx/>
              <a:buChar char="-"/>
            </a:pPr>
            <a:r>
              <a:rPr lang="en-US" u="sng" dirty="0" smtClean="0"/>
              <a:t>The DNA always contains the sequence </a:t>
            </a:r>
            <a:r>
              <a:rPr lang="en-US" b="1" u="sng" dirty="0" smtClean="0">
                <a:solidFill>
                  <a:schemeClr val="accent1"/>
                </a:solidFill>
              </a:rPr>
              <a:t>TAC</a:t>
            </a:r>
            <a:r>
              <a:rPr lang="en-US" u="sng" dirty="0" smtClean="0"/>
              <a:t> for the “start” signal</a:t>
            </a:r>
            <a:r>
              <a:rPr lang="en-US"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65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6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152400"/>
            <a:ext cx="7474772" cy="609600"/>
          </a:xfrm>
        </p:spPr>
        <p:txBody>
          <a:bodyPr>
            <a:normAutofit fontScale="90000"/>
          </a:bodyPr>
          <a:lstStyle/>
          <a:p>
            <a:pPr fontAlgn="auto">
              <a:spcAft>
                <a:spcPts val="0"/>
              </a:spcAft>
              <a:defRPr/>
            </a:pPr>
            <a:r>
              <a:rPr lang="en-US" dirty="0" smtClean="0">
                <a:solidFill>
                  <a:schemeClr val="tx2">
                    <a:satMod val="130000"/>
                  </a:schemeClr>
                </a:solidFill>
              </a:rPr>
              <a:t>Transcription: Reading the Gene </a:t>
            </a:r>
            <a:endParaRPr lang="en-US" i="1" dirty="0" smtClean="0">
              <a:solidFill>
                <a:schemeClr val="tx2">
                  <a:satMod val="130000"/>
                </a:schemeClr>
              </a:solidFill>
            </a:endParaRPr>
          </a:p>
        </p:txBody>
      </p:sp>
      <p:sp>
        <p:nvSpPr>
          <p:cNvPr id="2" name="Content Placeholder 1"/>
          <p:cNvSpPr>
            <a:spLocks noGrp="1"/>
          </p:cNvSpPr>
          <p:nvPr>
            <p:ph idx="1"/>
          </p:nvPr>
        </p:nvSpPr>
        <p:spPr>
          <a:xfrm>
            <a:off x="609600" y="838200"/>
            <a:ext cx="6777317" cy="3508977"/>
          </a:xfrm>
        </p:spPr>
        <p:txBody>
          <a:bodyPr/>
          <a:lstStyle/>
          <a:p>
            <a:r>
              <a:rPr lang="en-US" dirty="0" smtClean="0"/>
              <a:t>Step 1: Initiation</a:t>
            </a:r>
            <a:endParaRPr lang="en-US" dirty="0"/>
          </a:p>
        </p:txBody>
      </p:sp>
      <p:grpSp>
        <p:nvGrpSpPr>
          <p:cNvPr id="21" name="Group 20"/>
          <p:cNvGrpSpPr/>
          <p:nvPr/>
        </p:nvGrpSpPr>
        <p:grpSpPr>
          <a:xfrm>
            <a:off x="304800" y="1295400"/>
            <a:ext cx="8378898" cy="4724400"/>
            <a:chOff x="304800" y="1295400"/>
            <a:chExt cx="8378898" cy="4724400"/>
          </a:xfrm>
        </p:grpSpPr>
        <p:pic>
          <p:nvPicPr>
            <p:cNvPr id="1026" name="Picture 2" descr="http://buffonescience9.wikispaces.com/file/view/DNA_transcription.gif/182471369/697x393/DNA_transcrip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78898" cy="472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uffonescience9.wikispaces.com/file/view/DNA_transcription.gif/182471369/697x393/DNA_transcrip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l="20007" t="87291" r="75446" b="8059"/>
            <a:stretch/>
          </p:blipFill>
          <p:spPr bwMode="auto">
            <a:xfrm>
              <a:off x="1978660" y="4572000"/>
              <a:ext cx="381000" cy="219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5789" b="94737" l="4000" r="88000">
                          <a14:foregroundMark x1="10667" y1="28947" x2="78667" y2="31579"/>
                          <a14:foregroundMark x1="10667" y1="63158" x2="72000" y2="71053"/>
                          <a14:foregroundMark x1="84000" y1="26316" x2="84000" y2="76316"/>
                          <a14:foregroundMark x1="5333" y1="26316" x2="6667" y2="84211"/>
                          <a14:foregroundMark x1="6667" y1="21053" x2="80000" y2="18421"/>
                          <a14:foregroundMark x1="85333" y1="18421" x2="85333" y2="23684"/>
                          <a14:backgroundMark x1="12000" y1="5263" x2="93333" y2="7895"/>
                          <a14:backgroundMark x1="94667" y1="76316" x2="93333" y2="97368"/>
                          <a14:backgroundMark x1="12000" y1="5263" x2="2667" y2="5263"/>
                          <a14:backgroundMark x1="1333" y1="31579" x2="1333" y2="73684"/>
                        </a14:backgroundRemoval>
                      </a14:imgEffect>
                    </a14:imgLayer>
                  </a14:imgProps>
                </a:ext>
              </a:extLst>
            </a:blip>
            <a:stretch>
              <a:fillRect/>
            </a:stretch>
          </p:blipFill>
          <p:spPr>
            <a:xfrm>
              <a:off x="1967230" y="4719039"/>
              <a:ext cx="457240" cy="231668"/>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ackgroundRemoval t="13158" b="81579" l="9756" r="89024">
                          <a14:foregroundMark x1="15854" y1="18421" x2="75610" y2="21053"/>
                          <a14:foregroundMark x1="14634" y1="55263" x2="67073" y2="55263"/>
                          <a14:foregroundMark x1="14634" y1="68421" x2="75610" y2="68421"/>
                          <a14:backgroundMark x1="6098" y1="18421" x2="6098" y2="71053"/>
                          <a14:backgroundMark x1="28049" y1="2632" x2="80488" y2="5263"/>
                        </a14:backgroundRemoval>
                      </a14:imgEffect>
                    </a14:imgLayer>
                  </a14:imgProps>
                </a:ext>
              </a:extLst>
            </a:blip>
            <a:srcRect l="-1" r="8545" b="1324"/>
            <a:stretch/>
          </p:blipFill>
          <p:spPr>
            <a:xfrm>
              <a:off x="1921510" y="5425653"/>
              <a:ext cx="457201" cy="228600"/>
            </a:xfrm>
            <a:prstGeom prst="rect">
              <a:avLst/>
            </a:prstGeom>
          </p:spPr>
        </p:pic>
        <p:sp>
          <p:nvSpPr>
            <p:cNvPr id="14" name="Rectangle 13"/>
            <p:cNvSpPr/>
            <p:nvPr/>
          </p:nvSpPr>
          <p:spPr>
            <a:xfrm>
              <a:off x="2057400" y="4191000"/>
              <a:ext cx="1143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68500" y="5722726"/>
              <a:ext cx="1143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stretch>
              <a:fillRect/>
            </a:stretch>
          </p:blipFill>
          <p:spPr>
            <a:xfrm>
              <a:off x="6172200" y="5459943"/>
              <a:ext cx="390178" cy="152413"/>
            </a:xfrm>
            <a:prstGeom prst="rect">
              <a:avLst/>
            </a:prstGeom>
          </p:spPr>
        </p:pic>
        <p:pic>
          <p:nvPicPr>
            <p:cNvPr id="23" name="Picture 2" descr="http://buffonescience9.wikispaces.com/file/view/DNA_transcription.gif/182471369/697x393/DNA_transcrip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l="70024" t="87828" r="25429" b="8946"/>
            <a:stretch/>
          </p:blipFill>
          <p:spPr bwMode="auto">
            <a:xfrm>
              <a:off x="6172200" y="4585936"/>
              <a:ext cx="381000" cy="152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Oval 21"/>
          <p:cNvSpPr/>
          <p:nvPr/>
        </p:nvSpPr>
        <p:spPr>
          <a:xfrm>
            <a:off x="1828800" y="4191000"/>
            <a:ext cx="762000" cy="116617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276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4"/>
          <p:cNvSpPr>
            <a:spLocks noGrp="1" noChangeArrowheads="1"/>
          </p:cNvSpPr>
          <p:nvPr>
            <p:ph type="title"/>
          </p:nvPr>
        </p:nvSpPr>
        <p:spPr>
          <a:xfrm>
            <a:off x="1524000" y="457200"/>
            <a:ext cx="7391400" cy="1143000"/>
          </a:xfrm>
        </p:spPr>
        <p:txBody>
          <a:bodyPr>
            <a:normAutofit fontScale="90000"/>
          </a:bodyPr>
          <a:lstStyle/>
          <a:p>
            <a:pPr fontAlgn="auto">
              <a:spcAft>
                <a:spcPts val="0"/>
              </a:spcAft>
              <a:defRPr/>
            </a:pPr>
            <a:r>
              <a:rPr lang="en-US" dirty="0" smtClean="0">
                <a:solidFill>
                  <a:schemeClr val="tx2">
                    <a:satMod val="130000"/>
                  </a:schemeClr>
                </a:solidFill>
              </a:rPr>
              <a:t>Transcription: Reading the Gene</a:t>
            </a:r>
            <a:endParaRPr lang="en-US" i="1" dirty="0" smtClean="0">
              <a:solidFill>
                <a:schemeClr val="tx2">
                  <a:satMod val="130000"/>
                </a:schemeClr>
              </a:solidFill>
            </a:endParaRPr>
          </a:p>
        </p:txBody>
      </p:sp>
      <p:sp>
        <p:nvSpPr>
          <p:cNvPr id="35843" name="Rectangle 3"/>
          <p:cNvSpPr>
            <a:spLocks noGrp="1" noChangeArrowheads="1"/>
          </p:cNvSpPr>
          <p:nvPr>
            <p:ph idx="1"/>
          </p:nvPr>
        </p:nvSpPr>
        <p:spPr>
          <a:xfrm>
            <a:off x="2057400" y="2133600"/>
            <a:ext cx="6777317" cy="3508977"/>
          </a:xfrm>
        </p:spPr>
        <p:txBody>
          <a:bodyPr/>
          <a:lstStyle/>
          <a:p>
            <a:pPr marL="533400" indent="-533400">
              <a:spcBef>
                <a:spcPct val="0"/>
              </a:spcBef>
              <a:buFontTx/>
              <a:buNone/>
            </a:pPr>
            <a:r>
              <a:rPr lang="en-US" u="sng" dirty="0" smtClean="0"/>
              <a:t>2.  ELONGATION: RNA polymerase then unwinds and separates the two strands of the DNA double helix to expose the DNA bases on each strand. RNA polymerase adds RNA complementary nucleotides.</a:t>
            </a:r>
          </a:p>
          <a:p>
            <a:pPr marL="533400" indent="-533400">
              <a:spcBef>
                <a:spcPct val="0"/>
              </a:spcBef>
              <a:buFontTx/>
              <a:buNone/>
            </a:pPr>
            <a:endParaRPr lang="en-US" u="sng" dirty="0" smtClean="0"/>
          </a:p>
          <a:p>
            <a:pPr marL="914400" lvl="1" indent="-457200">
              <a:spcBef>
                <a:spcPct val="0"/>
              </a:spcBef>
            </a:pPr>
            <a:endParaRPr lang="en-US" dirty="0" smtClean="0"/>
          </a:p>
          <a:p>
            <a:pPr marL="914400" lvl="1" indent="-457200">
              <a:spcBef>
                <a:spcPct val="0"/>
              </a:spcBef>
            </a:pPr>
            <a:endParaRPr lang="en-US" dirty="0" smtClean="0"/>
          </a:p>
        </p:txBody>
      </p:sp>
      <p:pic>
        <p:nvPicPr>
          <p:cNvPr id="358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59628" y="457200"/>
            <a:ext cx="7024744" cy="1143000"/>
          </a:xfrm>
        </p:spPr>
        <p:txBody>
          <a:bodyPr>
            <a:normAutofit fontScale="90000"/>
          </a:bodyPr>
          <a:lstStyle/>
          <a:p>
            <a:pPr fontAlgn="auto">
              <a:spcAft>
                <a:spcPts val="0"/>
              </a:spcAft>
              <a:defRPr/>
            </a:pPr>
            <a:r>
              <a:rPr lang="en-US" dirty="0" smtClean="0">
                <a:solidFill>
                  <a:schemeClr val="tx2">
                    <a:satMod val="130000"/>
                  </a:schemeClr>
                </a:solidFill>
              </a:rPr>
              <a:t>Objectives: Transcription &amp; Translation</a:t>
            </a:r>
          </a:p>
        </p:txBody>
      </p:sp>
      <p:sp>
        <p:nvSpPr>
          <p:cNvPr id="15363" name="Rectangle 3"/>
          <p:cNvSpPr>
            <a:spLocks noGrp="1" noChangeArrowheads="1"/>
          </p:cNvSpPr>
          <p:nvPr>
            <p:ph idx="1"/>
          </p:nvPr>
        </p:nvSpPr>
        <p:spPr>
          <a:xfrm>
            <a:off x="219075" y="1828800"/>
            <a:ext cx="8705850" cy="4800600"/>
          </a:xfrm>
        </p:spPr>
        <p:txBody>
          <a:bodyPr/>
          <a:lstStyle/>
          <a:p>
            <a:pPr>
              <a:lnSpc>
                <a:spcPct val="90000"/>
              </a:lnSpc>
              <a:buFontTx/>
              <a:buNone/>
            </a:pPr>
            <a:r>
              <a:rPr lang="en-US" b="1" dirty="0" smtClean="0">
                <a:solidFill>
                  <a:srgbClr val="FFFFFF"/>
                </a:solidFill>
              </a:rPr>
              <a:t>Today: Transcription</a:t>
            </a:r>
          </a:p>
          <a:p>
            <a:pPr>
              <a:lnSpc>
                <a:spcPct val="90000"/>
              </a:lnSpc>
            </a:pPr>
            <a:r>
              <a:rPr lang="en-US" dirty="0" smtClean="0"/>
              <a:t>Describe gene expression</a:t>
            </a:r>
          </a:p>
          <a:p>
            <a:pPr>
              <a:lnSpc>
                <a:spcPct val="90000"/>
              </a:lnSpc>
            </a:pPr>
            <a:r>
              <a:rPr lang="en-US" dirty="0" smtClean="0"/>
              <a:t>Explain the role of RNA in gene expression</a:t>
            </a:r>
          </a:p>
          <a:p>
            <a:pPr>
              <a:lnSpc>
                <a:spcPct val="90000"/>
              </a:lnSpc>
            </a:pPr>
            <a:r>
              <a:rPr lang="en-US" dirty="0" smtClean="0"/>
              <a:t>Summarize transcription</a:t>
            </a:r>
          </a:p>
          <a:p>
            <a:pPr>
              <a:lnSpc>
                <a:spcPct val="90000"/>
              </a:lnSpc>
            </a:pPr>
            <a:r>
              <a:rPr lang="en-US" dirty="0" smtClean="0"/>
              <a:t>Practice transcribing a gene.</a:t>
            </a:r>
            <a:endParaRPr lang="en-US" dirty="0"/>
          </a:p>
          <a:p>
            <a:pPr>
              <a:lnSpc>
                <a:spcPct val="90000"/>
              </a:lnSpc>
              <a:buFontTx/>
              <a:buNone/>
            </a:pPr>
            <a:r>
              <a:rPr lang="en-US" b="1" dirty="0" smtClean="0">
                <a:solidFill>
                  <a:srgbClr val="FFFFFF"/>
                </a:solidFill>
              </a:rPr>
              <a:t>Tomorrow: Translation </a:t>
            </a:r>
          </a:p>
          <a:p>
            <a:pPr>
              <a:lnSpc>
                <a:spcPct val="90000"/>
              </a:lnSpc>
            </a:pPr>
            <a:r>
              <a:rPr lang="en-US" dirty="0" smtClean="0"/>
              <a:t>Explain how codons determine the amino acid sequence of a protein</a:t>
            </a:r>
          </a:p>
          <a:p>
            <a:pPr>
              <a:lnSpc>
                <a:spcPct val="90000"/>
              </a:lnSpc>
            </a:pPr>
            <a:r>
              <a:rPr lang="en-US" dirty="0" smtClean="0"/>
              <a:t>Describe the steps of translation</a:t>
            </a:r>
          </a:p>
          <a:p>
            <a:pPr>
              <a:lnSpc>
                <a:spcPct val="90000"/>
              </a:lnSpc>
            </a:pPr>
            <a:r>
              <a:rPr lang="en-US" dirty="0" smtClean="0"/>
              <a:t>Identify the complexity of gene expression</a:t>
            </a:r>
          </a:p>
          <a:p>
            <a:pPr>
              <a:lnSpc>
                <a:spcPct val="90000"/>
              </a:lnSpc>
            </a:pPr>
            <a:r>
              <a:rPr lang="en-US" dirty="0" smtClean="0"/>
              <a:t>Practice translating a gene.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152400"/>
            <a:ext cx="7474772" cy="609600"/>
          </a:xfrm>
        </p:spPr>
        <p:txBody>
          <a:bodyPr>
            <a:normAutofit fontScale="90000"/>
          </a:bodyPr>
          <a:lstStyle/>
          <a:p>
            <a:pPr fontAlgn="auto">
              <a:spcAft>
                <a:spcPts val="0"/>
              </a:spcAft>
              <a:defRPr/>
            </a:pPr>
            <a:r>
              <a:rPr lang="en-US" dirty="0" smtClean="0">
                <a:solidFill>
                  <a:schemeClr val="tx2">
                    <a:satMod val="130000"/>
                  </a:schemeClr>
                </a:solidFill>
              </a:rPr>
              <a:t>Transcription: Reading the Gene </a:t>
            </a:r>
            <a:endParaRPr lang="en-US" i="1" dirty="0" smtClean="0">
              <a:solidFill>
                <a:schemeClr val="tx2">
                  <a:satMod val="130000"/>
                </a:schemeClr>
              </a:solidFill>
            </a:endParaRPr>
          </a:p>
        </p:txBody>
      </p:sp>
      <p:sp>
        <p:nvSpPr>
          <p:cNvPr id="2" name="Content Placeholder 1"/>
          <p:cNvSpPr>
            <a:spLocks noGrp="1"/>
          </p:cNvSpPr>
          <p:nvPr>
            <p:ph idx="1"/>
          </p:nvPr>
        </p:nvSpPr>
        <p:spPr>
          <a:xfrm>
            <a:off x="609600" y="838200"/>
            <a:ext cx="6777317" cy="3508977"/>
          </a:xfrm>
        </p:spPr>
        <p:txBody>
          <a:bodyPr/>
          <a:lstStyle/>
          <a:p>
            <a:r>
              <a:rPr lang="en-US" dirty="0" smtClean="0"/>
              <a:t>Step 2: Elongation</a:t>
            </a:r>
            <a:endParaRPr lang="en-US" dirty="0"/>
          </a:p>
        </p:txBody>
      </p:sp>
      <p:grpSp>
        <p:nvGrpSpPr>
          <p:cNvPr id="21" name="Group 20"/>
          <p:cNvGrpSpPr/>
          <p:nvPr/>
        </p:nvGrpSpPr>
        <p:grpSpPr>
          <a:xfrm>
            <a:off x="304800" y="1295400"/>
            <a:ext cx="8378898" cy="4724400"/>
            <a:chOff x="304800" y="1295400"/>
            <a:chExt cx="8378898" cy="4724400"/>
          </a:xfrm>
        </p:grpSpPr>
        <p:pic>
          <p:nvPicPr>
            <p:cNvPr id="1026" name="Picture 2" descr="http://buffonescience9.wikispaces.com/file/view/DNA_transcription.gif/182471369/697x393/DNA_transcrip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78898" cy="472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uffonescience9.wikispaces.com/file/view/DNA_transcription.gif/182471369/697x393/DNA_transcrip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l="20007" t="87291" r="75446" b="8059"/>
            <a:stretch/>
          </p:blipFill>
          <p:spPr bwMode="auto">
            <a:xfrm>
              <a:off x="1978660" y="4572000"/>
              <a:ext cx="381000" cy="219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5789" b="94737" l="4000" r="88000">
                          <a14:foregroundMark x1="10667" y1="28947" x2="78667" y2="31579"/>
                          <a14:foregroundMark x1="10667" y1="63158" x2="72000" y2="71053"/>
                          <a14:foregroundMark x1="84000" y1="26316" x2="84000" y2="76316"/>
                          <a14:foregroundMark x1="5333" y1="26316" x2="6667" y2="84211"/>
                          <a14:foregroundMark x1="6667" y1="21053" x2="80000" y2="18421"/>
                          <a14:foregroundMark x1="85333" y1="18421" x2="85333" y2="23684"/>
                          <a14:backgroundMark x1="12000" y1="5263" x2="93333" y2="7895"/>
                          <a14:backgroundMark x1="94667" y1="76316" x2="93333" y2="97368"/>
                          <a14:backgroundMark x1="12000" y1="5263" x2="2667" y2="5263"/>
                          <a14:backgroundMark x1="1333" y1="31579" x2="1333" y2="73684"/>
                        </a14:backgroundRemoval>
                      </a14:imgEffect>
                    </a14:imgLayer>
                  </a14:imgProps>
                </a:ext>
              </a:extLst>
            </a:blip>
            <a:stretch>
              <a:fillRect/>
            </a:stretch>
          </p:blipFill>
          <p:spPr>
            <a:xfrm>
              <a:off x="1967230" y="4719039"/>
              <a:ext cx="457240" cy="231668"/>
            </a:xfrm>
            <a:prstGeom prst="rect">
              <a:avLst/>
            </a:prstGeom>
          </p:spPr>
        </p:pic>
        <p:pic>
          <p:nvPicPr>
            <p:cNvPr id="13" name="Picture 12"/>
            <p:cNvPicPr>
              <a:picLocks noChangeAspect="1"/>
            </p:cNvPicPr>
            <p:nvPr/>
          </p:nvPicPr>
          <p:blipFill rotWithShape="1">
            <a:blip r:embed="rId5"/>
            <a:srcRect l="-1" r="8545" b="1324"/>
            <a:stretch/>
          </p:blipFill>
          <p:spPr>
            <a:xfrm>
              <a:off x="1921510" y="5425653"/>
              <a:ext cx="457201" cy="228600"/>
            </a:xfrm>
            <a:prstGeom prst="rect">
              <a:avLst/>
            </a:prstGeom>
          </p:spPr>
        </p:pic>
        <p:sp>
          <p:nvSpPr>
            <p:cNvPr id="14" name="Rectangle 13"/>
            <p:cNvSpPr/>
            <p:nvPr/>
          </p:nvSpPr>
          <p:spPr>
            <a:xfrm>
              <a:off x="2057400" y="4191000"/>
              <a:ext cx="1143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
          <p:nvSpPr>
            <p:cNvPr id="18" name="Rectangle 17"/>
            <p:cNvSpPr/>
            <p:nvPr/>
          </p:nvSpPr>
          <p:spPr>
            <a:xfrm>
              <a:off x="1968500" y="5722726"/>
              <a:ext cx="1143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pic>
          <p:nvPicPr>
            <p:cNvPr id="15" name="Picture 14"/>
            <p:cNvPicPr>
              <a:picLocks noChangeAspect="1"/>
            </p:cNvPicPr>
            <p:nvPr/>
          </p:nvPicPr>
          <p:blipFill>
            <a:blip r:embed="rId6"/>
            <a:stretch>
              <a:fillRect/>
            </a:stretch>
          </p:blipFill>
          <p:spPr>
            <a:xfrm>
              <a:off x="6172200" y="5459943"/>
              <a:ext cx="390178" cy="152413"/>
            </a:xfrm>
            <a:prstGeom prst="rect">
              <a:avLst/>
            </a:prstGeom>
          </p:spPr>
        </p:pic>
        <p:pic>
          <p:nvPicPr>
            <p:cNvPr id="23" name="Picture 2" descr="http://buffonescience9.wikispaces.com/file/view/DNA_transcription.gif/182471369/697x393/DNA_transcrip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l="70024" t="87828" r="25429" b="8946"/>
            <a:stretch/>
          </p:blipFill>
          <p:spPr bwMode="auto">
            <a:xfrm>
              <a:off x="6172200" y="4585936"/>
              <a:ext cx="381000" cy="152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Oval 21"/>
          <p:cNvSpPr/>
          <p:nvPr/>
        </p:nvSpPr>
        <p:spPr>
          <a:xfrm>
            <a:off x="1600200" y="4049890"/>
            <a:ext cx="3200400" cy="1508973"/>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Tree>
    <p:extLst>
      <p:ext uri="{BB962C8B-B14F-4D97-AF65-F5344CB8AC3E}">
        <p14:creationId xmlns:p14="http://schemas.microsoft.com/office/powerpoint/2010/main" val="729133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4"/>
          <p:cNvSpPr>
            <a:spLocks noGrp="1" noChangeArrowheads="1"/>
          </p:cNvSpPr>
          <p:nvPr>
            <p:ph type="title"/>
          </p:nvPr>
        </p:nvSpPr>
        <p:spPr>
          <a:xfrm>
            <a:off x="1066800" y="38100"/>
            <a:ext cx="7499350" cy="563563"/>
          </a:xfrm>
        </p:spPr>
        <p:txBody>
          <a:bodyPr>
            <a:normAutofit fontScale="90000"/>
          </a:bodyPr>
          <a:lstStyle/>
          <a:p>
            <a:pPr fontAlgn="auto">
              <a:spcAft>
                <a:spcPts val="0"/>
              </a:spcAft>
              <a:defRPr/>
            </a:pPr>
            <a:r>
              <a:rPr lang="en-US" dirty="0" smtClean="0">
                <a:solidFill>
                  <a:schemeClr val="tx2">
                    <a:satMod val="130000"/>
                  </a:schemeClr>
                </a:solidFill>
              </a:rPr>
              <a:t>Transcription: Reading the Gene, </a:t>
            </a:r>
            <a:endParaRPr lang="en-US" i="1" dirty="0" smtClean="0">
              <a:solidFill>
                <a:schemeClr val="tx2">
                  <a:satMod val="130000"/>
                </a:schemeClr>
              </a:solidFill>
            </a:endParaRPr>
          </a:p>
        </p:txBody>
      </p:sp>
      <p:sp>
        <p:nvSpPr>
          <p:cNvPr id="36867" name="Rectangle 3"/>
          <p:cNvSpPr>
            <a:spLocks noGrp="1" noChangeArrowheads="1"/>
          </p:cNvSpPr>
          <p:nvPr>
            <p:ph idx="1"/>
          </p:nvPr>
        </p:nvSpPr>
        <p:spPr>
          <a:xfrm>
            <a:off x="152400" y="685800"/>
            <a:ext cx="8991600" cy="5791200"/>
          </a:xfrm>
        </p:spPr>
        <p:txBody>
          <a:bodyPr>
            <a:normAutofit fontScale="92500" lnSpcReduction="10000"/>
          </a:bodyPr>
          <a:lstStyle/>
          <a:p>
            <a:pPr marL="533400" indent="-533400">
              <a:lnSpc>
                <a:spcPct val="90000"/>
              </a:lnSpc>
              <a:spcBef>
                <a:spcPct val="0"/>
              </a:spcBef>
              <a:buFontTx/>
              <a:buNone/>
            </a:pPr>
            <a:r>
              <a:rPr lang="en-US" sz="2800" u="sng" dirty="0" smtClean="0"/>
              <a:t>3.  TERMINATION: RNA polymerase moves along the bases on the DNA strand and adds complementary RNA nucleotides to a growing mRNA as it “reads” the DNA of the gene until it reaches the “stop” signal.</a:t>
            </a:r>
          </a:p>
          <a:p>
            <a:pPr marL="914400" lvl="1" indent="-457200">
              <a:lnSpc>
                <a:spcPct val="90000"/>
              </a:lnSpc>
              <a:spcBef>
                <a:spcPct val="0"/>
              </a:spcBef>
            </a:pPr>
            <a:r>
              <a:rPr lang="en-US" sz="2400" dirty="0" smtClean="0"/>
              <a:t>Remember that in transcription “U” matches with “A”, not “T” like in replication.</a:t>
            </a:r>
          </a:p>
          <a:p>
            <a:pPr marL="1295400" lvl="2" indent="-381000">
              <a:lnSpc>
                <a:spcPct val="90000"/>
              </a:lnSpc>
              <a:spcBef>
                <a:spcPct val="0"/>
              </a:spcBef>
            </a:pPr>
            <a:r>
              <a:rPr lang="en-US" sz="2000" dirty="0" smtClean="0"/>
              <a:t>The “A” still matched to “T” though.</a:t>
            </a:r>
          </a:p>
          <a:p>
            <a:pPr marL="914400" lvl="1" indent="-457200">
              <a:lnSpc>
                <a:spcPct val="90000"/>
              </a:lnSpc>
              <a:spcBef>
                <a:spcPct val="0"/>
              </a:spcBef>
              <a:buFontTx/>
              <a:buChar char="-"/>
            </a:pPr>
            <a:r>
              <a:rPr lang="en-US" sz="2400" dirty="0" smtClean="0"/>
              <a:t>As RNA polymerase moves down the DNA strand, a single strand of mRNA grows.</a:t>
            </a:r>
          </a:p>
          <a:p>
            <a:pPr marL="914400" lvl="1" indent="-457200">
              <a:lnSpc>
                <a:spcPct val="90000"/>
              </a:lnSpc>
              <a:spcBef>
                <a:spcPct val="0"/>
              </a:spcBef>
              <a:buFontTx/>
              <a:buChar char="-"/>
            </a:pPr>
            <a:r>
              <a:rPr lang="en-US" sz="2400" dirty="0" smtClean="0"/>
              <a:t>Just as there is a “start” signal on the DNA, signaling the start of the gene, there is a “stop” signal as well.</a:t>
            </a:r>
          </a:p>
          <a:p>
            <a:pPr marL="914400" lvl="1" indent="-457200">
              <a:lnSpc>
                <a:spcPct val="90000"/>
              </a:lnSpc>
              <a:spcBef>
                <a:spcPct val="0"/>
              </a:spcBef>
              <a:buFontTx/>
              <a:buChar char="-"/>
            </a:pPr>
            <a:r>
              <a:rPr lang="en-US" sz="2400" dirty="0" smtClean="0"/>
              <a:t>This region is specially designed to let the RNA polymerase know when the gene ends &amp; therefore when to stop transcription.</a:t>
            </a:r>
          </a:p>
          <a:p>
            <a:pPr marL="914400" lvl="1" indent="-457200">
              <a:lnSpc>
                <a:spcPct val="90000"/>
              </a:lnSpc>
              <a:spcBef>
                <a:spcPct val="0"/>
              </a:spcBef>
              <a:buFontTx/>
              <a:buChar char="-"/>
            </a:pPr>
            <a:r>
              <a:rPr lang="en-US" sz="2400" u="sng" dirty="0" smtClean="0"/>
              <a:t>This stop signal is one of 3 DNA sequences: </a:t>
            </a:r>
          </a:p>
          <a:p>
            <a:pPr marL="914400" lvl="1" indent="-457200">
              <a:lnSpc>
                <a:spcPct val="90000"/>
              </a:lnSpc>
              <a:spcBef>
                <a:spcPct val="0"/>
              </a:spcBef>
              <a:buFontTx/>
              <a:buChar char="-"/>
            </a:pPr>
            <a:r>
              <a:rPr lang="en-US" sz="2400" u="sng" dirty="0" smtClean="0">
                <a:solidFill>
                  <a:schemeClr val="accent1"/>
                </a:solidFill>
              </a:rPr>
              <a:t>ATT, ATC, or ACT</a:t>
            </a:r>
            <a:r>
              <a:rPr lang="en-US" sz="2400" dirty="0" smtClean="0"/>
              <a:t>.</a:t>
            </a:r>
          </a:p>
          <a:p>
            <a:pPr marL="914400" lvl="1" indent="-457200">
              <a:lnSpc>
                <a:spcPct val="90000"/>
              </a:lnSpc>
              <a:spcBef>
                <a:spcPct val="0"/>
              </a:spcBef>
              <a:buFontTx/>
              <a:buChar char="-"/>
            </a:pPr>
            <a:r>
              <a:rPr lang="en-US" sz="2400" dirty="0" smtClean="0"/>
              <a:t>What would </a:t>
            </a:r>
            <a:r>
              <a:rPr lang="en-US" sz="2400" u="sng" dirty="0" smtClean="0"/>
              <a:t>the RNA sequences</a:t>
            </a:r>
            <a:r>
              <a:rPr lang="en-US" sz="2400" dirty="0" smtClean="0"/>
              <a:t> be?         </a:t>
            </a:r>
          </a:p>
          <a:p>
            <a:pPr marL="914400" lvl="1" indent="-457200">
              <a:lnSpc>
                <a:spcPct val="90000"/>
              </a:lnSpc>
              <a:spcBef>
                <a:spcPct val="0"/>
              </a:spcBef>
              <a:buFontTx/>
              <a:buChar char="-"/>
            </a:pPr>
            <a:r>
              <a:rPr lang="en-US" sz="2400" u="sng" dirty="0" smtClean="0"/>
              <a:t>UAA, UAG, or UGA</a:t>
            </a:r>
          </a:p>
        </p:txBody>
      </p:sp>
      <p:sp>
        <p:nvSpPr>
          <p:cNvPr id="93189" name="Rectangle 5"/>
          <p:cNvSpPr>
            <a:spLocks noChangeArrowheads="1"/>
          </p:cNvSpPr>
          <p:nvPr/>
        </p:nvSpPr>
        <p:spPr bwMode="auto">
          <a:xfrm>
            <a:off x="1066800" y="5768340"/>
            <a:ext cx="2686050" cy="457200"/>
          </a:xfrm>
          <a:prstGeom prst="rect">
            <a:avLst/>
          </a:prstGeom>
          <a:solidFill>
            <a:schemeClr val="bg2">
              <a:lumMod val="75000"/>
            </a:schemeClr>
          </a:solidFill>
          <a:ln>
            <a:noFill/>
          </a:ln>
          <a:extLst/>
        </p:spPr>
        <p:txBody>
          <a:bodyPr wrap="none" anchor="ctr"/>
          <a:lstStyle/>
          <a:p>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93189"/>
                                        </p:tgtEl>
                                      </p:cBhvr>
                                    </p:animEffect>
                                    <p:set>
                                      <p:cBhvr>
                                        <p:cTn id="7" dur="1" fill="hold">
                                          <p:stCondLst>
                                            <p:cond delay="499"/>
                                          </p:stCondLst>
                                        </p:cTn>
                                        <p:tgtEl>
                                          <p:spTgt spid="931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152400"/>
            <a:ext cx="7474772" cy="609600"/>
          </a:xfrm>
        </p:spPr>
        <p:txBody>
          <a:bodyPr>
            <a:normAutofit fontScale="90000"/>
          </a:bodyPr>
          <a:lstStyle/>
          <a:p>
            <a:pPr fontAlgn="auto">
              <a:spcAft>
                <a:spcPts val="0"/>
              </a:spcAft>
              <a:defRPr/>
            </a:pPr>
            <a:r>
              <a:rPr lang="en-US" dirty="0" smtClean="0">
                <a:solidFill>
                  <a:schemeClr val="tx2">
                    <a:satMod val="130000"/>
                  </a:schemeClr>
                </a:solidFill>
              </a:rPr>
              <a:t>Transcription: Reading the Gene </a:t>
            </a:r>
            <a:endParaRPr lang="en-US" i="1" dirty="0" smtClean="0">
              <a:solidFill>
                <a:schemeClr val="tx2">
                  <a:satMod val="130000"/>
                </a:schemeClr>
              </a:solidFill>
            </a:endParaRPr>
          </a:p>
        </p:txBody>
      </p:sp>
      <p:sp>
        <p:nvSpPr>
          <p:cNvPr id="2" name="Content Placeholder 1"/>
          <p:cNvSpPr>
            <a:spLocks noGrp="1"/>
          </p:cNvSpPr>
          <p:nvPr>
            <p:ph idx="1"/>
          </p:nvPr>
        </p:nvSpPr>
        <p:spPr>
          <a:xfrm>
            <a:off x="609600" y="838200"/>
            <a:ext cx="6777317" cy="3508977"/>
          </a:xfrm>
        </p:spPr>
        <p:txBody>
          <a:bodyPr/>
          <a:lstStyle/>
          <a:p>
            <a:r>
              <a:rPr lang="en-US" dirty="0" smtClean="0"/>
              <a:t>Step 3: Termination</a:t>
            </a:r>
            <a:endParaRPr lang="en-US" dirty="0"/>
          </a:p>
        </p:txBody>
      </p:sp>
      <p:grpSp>
        <p:nvGrpSpPr>
          <p:cNvPr id="21" name="Group 20"/>
          <p:cNvGrpSpPr/>
          <p:nvPr/>
        </p:nvGrpSpPr>
        <p:grpSpPr>
          <a:xfrm>
            <a:off x="304800" y="1295400"/>
            <a:ext cx="8378898" cy="4724400"/>
            <a:chOff x="304800" y="1295400"/>
            <a:chExt cx="8378898" cy="4724400"/>
          </a:xfrm>
        </p:grpSpPr>
        <p:pic>
          <p:nvPicPr>
            <p:cNvPr id="1026" name="Picture 2" descr="http://buffonescience9.wikispaces.com/file/view/DNA_transcription.gif/182471369/697x393/DNA_transcrip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78898" cy="472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uffonescience9.wikispaces.com/file/view/DNA_transcription.gif/182471369/697x393/DNA_transcrip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l="20007" t="87291" r="75446" b="8059"/>
            <a:stretch/>
          </p:blipFill>
          <p:spPr bwMode="auto">
            <a:xfrm>
              <a:off x="1978660" y="4572000"/>
              <a:ext cx="381000" cy="219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5789" b="94737" l="4000" r="88000">
                          <a14:foregroundMark x1="10667" y1="28947" x2="78667" y2="31579"/>
                          <a14:foregroundMark x1="10667" y1="63158" x2="72000" y2="71053"/>
                          <a14:foregroundMark x1="84000" y1="26316" x2="84000" y2="76316"/>
                          <a14:foregroundMark x1="5333" y1="26316" x2="6667" y2="84211"/>
                          <a14:foregroundMark x1="6667" y1="21053" x2="80000" y2="18421"/>
                          <a14:foregroundMark x1="85333" y1="18421" x2="85333" y2="23684"/>
                          <a14:backgroundMark x1="12000" y1="5263" x2="93333" y2="7895"/>
                          <a14:backgroundMark x1="94667" y1="76316" x2="93333" y2="97368"/>
                          <a14:backgroundMark x1="12000" y1="5263" x2="2667" y2="5263"/>
                          <a14:backgroundMark x1="1333" y1="31579" x2="1333" y2="73684"/>
                        </a14:backgroundRemoval>
                      </a14:imgEffect>
                    </a14:imgLayer>
                  </a14:imgProps>
                </a:ext>
              </a:extLst>
            </a:blip>
            <a:stretch>
              <a:fillRect/>
            </a:stretch>
          </p:blipFill>
          <p:spPr>
            <a:xfrm>
              <a:off x="1967230" y="4719039"/>
              <a:ext cx="457240" cy="231668"/>
            </a:xfrm>
            <a:prstGeom prst="rect">
              <a:avLst/>
            </a:prstGeom>
          </p:spPr>
        </p:pic>
        <p:pic>
          <p:nvPicPr>
            <p:cNvPr id="13" name="Picture 12"/>
            <p:cNvPicPr>
              <a:picLocks noChangeAspect="1"/>
            </p:cNvPicPr>
            <p:nvPr/>
          </p:nvPicPr>
          <p:blipFill rotWithShape="1">
            <a:blip r:embed="rId5"/>
            <a:srcRect l="-1" r="8545" b="1324"/>
            <a:stretch/>
          </p:blipFill>
          <p:spPr>
            <a:xfrm>
              <a:off x="1921510" y="5425653"/>
              <a:ext cx="457201" cy="228600"/>
            </a:xfrm>
            <a:prstGeom prst="rect">
              <a:avLst/>
            </a:prstGeom>
          </p:spPr>
        </p:pic>
        <p:sp>
          <p:nvSpPr>
            <p:cNvPr id="14" name="Rectangle 13"/>
            <p:cNvSpPr/>
            <p:nvPr/>
          </p:nvSpPr>
          <p:spPr>
            <a:xfrm>
              <a:off x="2057400" y="4191000"/>
              <a:ext cx="1143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
          <p:nvSpPr>
            <p:cNvPr id="18" name="Rectangle 17"/>
            <p:cNvSpPr/>
            <p:nvPr/>
          </p:nvSpPr>
          <p:spPr>
            <a:xfrm>
              <a:off x="1968500" y="5722726"/>
              <a:ext cx="1143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pic>
          <p:nvPicPr>
            <p:cNvPr id="15" name="Picture 14"/>
            <p:cNvPicPr>
              <a:picLocks noChangeAspect="1"/>
            </p:cNvPicPr>
            <p:nvPr/>
          </p:nvPicPr>
          <p:blipFill>
            <a:blip r:embed="rId6"/>
            <a:stretch>
              <a:fillRect/>
            </a:stretch>
          </p:blipFill>
          <p:spPr>
            <a:xfrm>
              <a:off x="6172200" y="5459943"/>
              <a:ext cx="390178" cy="152413"/>
            </a:xfrm>
            <a:prstGeom prst="rect">
              <a:avLst/>
            </a:prstGeom>
          </p:spPr>
        </p:pic>
        <p:pic>
          <p:nvPicPr>
            <p:cNvPr id="23" name="Picture 2" descr="http://buffonescience9.wikispaces.com/file/view/DNA_transcription.gif/182471369/697x393/DNA_transcription.gif"/>
            <p:cNvPicPr>
              <a:picLocks noChangeAspect="1" noChangeArrowheads="1"/>
            </p:cNvPicPr>
            <p:nvPr/>
          </p:nvPicPr>
          <p:blipFill rotWithShape="1">
            <a:blip r:embed="rId2">
              <a:extLst>
                <a:ext uri="{28A0092B-C50C-407E-A947-70E740481C1C}">
                  <a14:useLocalDpi xmlns:a14="http://schemas.microsoft.com/office/drawing/2010/main" val="0"/>
                </a:ext>
              </a:extLst>
            </a:blip>
            <a:srcRect l="70024" t="87828" r="25429" b="8946"/>
            <a:stretch/>
          </p:blipFill>
          <p:spPr bwMode="auto">
            <a:xfrm>
              <a:off x="6172200" y="4585936"/>
              <a:ext cx="381000" cy="152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Oval 21"/>
          <p:cNvSpPr/>
          <p:nvPr/>
        </p:nvSpPr>
        <p:spPr>
          <a:xfrm>
            <a:off x="5981700" y="4328019"/>
            <a:ext cx="762000" cy="70763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Tree>
    <p:extLst>
      <p:ext uri="{BB962C8B-B14F-4D97-AF65-F5344CB8AC3E}">
        <p14:creationId xmlns:p14="http://schemas.microsoft.com/office/powerpoint/2010/main" val="7704466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a:spLocks noGrp="1" noChangeArrowheads="1"/>
          </p:cNvSpPr>
          <p:nvPr>
            <p:ph type="title"/>
          </p:nvPr>
        </p:nvSpPr>
        <p:spPr>
          <a:xfrm>
            <a:off x="1059628" y="152400"/>
            <a:ext cx="7024744" cy="1143000"/>
          </a:xfrm>
        </p:spPr>
        <p:txBody>
          <a:bodyPr>
            <a:normAutofit fontScale="90000"/>
          </a:bodyPr>
          <a:lstStyle/>
          <a:p>
            <a:pPr fontAlgn="auto">
              <a:spcAft>
                <a:spcPts val="0"/>
              </a:spcAft>
              <a:defRPr/>
            </a:pPr>
            <a:r>
              <a:rPr lang="en-US" dirty="0" smtClean="0">
                <a:solidFill>
                  <a:schemeClr val="tx2">
                    <a:satMod val="130000"/>
                  </a:schemeClr>
                </a:solidFill>
              </a:rPr>
              <a:t>Visual Concept: </a:t>
            </a:r>
            <a:r>
              <a:rPr lang="en-US" dirty="0" smtClean="0">
                <a:solidFill>
                  <a:schemeClr val="bg1"/>
                </a:solidFill>
              </a:rPr>
              <a:t>Transcription</a:t>
            </a:r>
          </a:p>
        </p:txBody>
      </p:sp>
      <p:pic>
        <p:nvPicPr>
          <p:cNvPr id="71686" name="60177.wmv">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371600" y="1371600"/>
            <a:ext cx="6670405" cy="5002810"/>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68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1686"/>
                                        </p:tgtEl>
                                      </p:cBhvr>
                                    </p:cmd>
                                  </p:childTnLst>
                                </p:cTn>
                              </p:par>
                            </p:childTnLst>
                          </p:cTn>
                        </p:par>
                      </p:childTnLst>
                    </p:cTn>
                  </p:par>
                </p:childTnLst>
              </p:cTn>
              <p:nextCondLst>
                <p:cond evt="onClick" delay="0">
                  <p:tgtEl>
                    <p:spTgt spid="71686"/>
                  </p:tgtEl>
                </p:cond>
              </p:nextCondLst>
            </p:seq>
            <p:video>
              <p:cMediaNode>
                <p:cTn id="7" fill="hold" display="0">
                  <p:stCondLst>
                    <p:cond delay="indefinite"/>
                  </p:stCondLst>
                  <p:endCondLst>
                    <p:cond evt="onNext" delay="0">
                      <p:tgtEl>
                        <p:sldTgt/>
                      </p:tgtEl>
                    </p:cond>
                    <p:cond evt="onPrev" delay="0">
                      <p:tgtEl>
                        <p:sldTgt/>
                      </p:tgtEl>
                    </p:cond>
                  </p:endCondLst>
                </p:cTn>
                <p:tgtEl>
                  <p:spTgt spid="7168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457200" y="609600"/>
            <a:ext cx="8229600" cy="731838"/>
          </a:xfrm>
        </p:spPr>
        <p:txBody>
          <a:bodyPr>
            <a:normAutofit/>
          </a:bodyPr>
          <a:lstStyle/>
          <a:p>
            <a:pPr fontAlgn="auto">
              <a:spcAft>
                <a:spcPts val="0"/>
              </a:spcAft>
              <a:defRPr/>
            </a:pPr>
            <a:r>
              <a:rPr lang="en-US" smtClean="0">
                <a:solidFill>
                  <a:schemeClr val="tx2">
                    <a:satMod val="130000"/>
                  </a:schemeClr>
                </a:solidFill>
              </a:rPr>
              <a:t>Transcription</a:t>
            </a:r>
          </a:p>
        </p:txBody>
      </p:sp>
      <p:pic>
        <p:nvPicPr>
          <p:cNvPr id="39939" name="Picture 10" descr="C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16764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p:txBody>
          <a:bodyPr>
            <a:normAutofit/>
          </a:bodyPr>
          <a:lstStyle/>
          <a:p>
            <a:pPr fontAlgn="auto">
              <a:spcAft>
                <a:spcPts val="0"/>
              </a:spcAft>
              <a:defRPr/>
            </a:pPr>
            <a:r>
              <a:rPr lang="en-US" dirty="0" smtClean="0">
                <a:solidFill>
                  <a:schemeClr val="tx2">
                    <a:satMod val="130000"/>
                  </a:schemeClr>
                </a:solidFill>
              </a:rPr>
              <a:t>Concept Check</a:t>
            </a:r>
          </a:p>
        </p:txBody>
      </p:sp>
      <p:sp>
        <p:nvSpPr>
          <p:cNvPr id="2" name="Content Placeholder 1"/>
          <p:cNvSpPr>
            <a:spLocks noGrp="1"/>
          </p:cNvSpPr>
          <p:nvPr>
            <p:ph idx="1"/>
          </p:nvPr>
        </p:nvSpPr>
        <p:spPr/>
        <p:txBody>
          <a:bodyPr/>
          <a:lstStyle/>
          <a:p>
            <a:r>
              <a:rPr lang="en-US" dirty="0" smtClean="0"/>
              <a:t>What is the point of transcription?</a:t>
            </a:r>
          </a:p>
          <a:p>
            <a:r>
              <a:rPr lang="en-US" dirty="0" smtClean="0"/>
              <a:t>What enzyme is used in transcription?</a:t>
            </a:r>
          </a:p>
          <a:p>
            <a:r>
              <a:rPr lang="en-US" dirty="0" smtClean="0"/>
              <a:t>What are the signals for starting and stopping a gene?</a:t>
            </a:r>
          </a:p>
          <a:p>
            <a:r>
              <a:rPr lang="en-US" dirty="0" smtClean="0"/>
              <a:t>Why is mRNA necessary?</a:t>
            </a:r>
          </a:p>
        </p:txBody>
      </p:sp>
    </p:spTree>
    <p:extLst>
      <p:ext uri="{BB962C8B-B14F-4D97-AF65-F5344CB8AC3E}">
        <p14:creationId xmlns:p14="http://schemas.microsoft.com/office/powerpoint/2010/main" val="12763138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685800"/>
            <a:ext cx="8229600" cy="304800"/>
          </a:xfrm>
        </p:spPr>
        <p:txBody>
          <a:bodyPr>
            <a:normAutofit fontScale="90000"/>
          </a:bodyPr>
          <a:lstStyle/>
          <a:p>
            <a:pPr fontAlgn="auto">
              <a:spcAft>
                <a:spcPts val="0"/>
              </a:spcAft>
              <a:defRPr/>
            </a:pPr>
            <a:r>
              <a:rPr lang="en-US" sz="2800" dirty="0" smtClean="0">
                <a:solidFill>
                  <a:schemeClr val="tx2">
                    <a:satMod val="130000"/>
                  </a:schemeClr>
                </a:solidFill>
              </a:rPr>
              <a:t>Overview</a:t>
            </a:r>
          </a:p>
        </p:txBody>
      </p:sp>
      <p:sp>
        <p:nvSpPr>
          <p:cNvPr id="40963" name="Rectangle 3"/>
          <p:cNvSpPr>
            <a:spLocks noGrp="1" noChangeArrowheads="1"/>
          </p:cNvSpPr>
          <p:nvPr>
            <p:ph idx="1"/>
          </p:nvPr>
        </p:nvSpPr>
        <p:spPr>
          <a:xfrm>
            <a:off x="152400" y="990600"/>
            <a:ext cx="8839200" cy="5486400"/>
          </a:xfrm>
        </p:spPr>
        <p:txBody>
          <a:bodyPr>
            <a:normAutofit/>
          </a:bodyPr>
          <a:lstStyle/>
          <a:p>
            <a:pPr>
              <a:lnSpc>
                <a:spcPct val="80000"/>
              </a:lnSpc>
            </a:pPr>
            <a:r>
              <a:rPr lang="en-US" sz="2000" dirty="0" smtClean="0"/>
              <a:t>A gene is similar to a recipe.</a:t>
            </a:r>
          </a:p>
          <a:p>
            <a:pPr>
              <a:lnSpc>
                <a:spcPct val="80000"/>
              </a:lnSpc>
            </a:pPr>
            <a:r>
              <a:rPr lang="en-US" sz="2000" dirty="0" smtClean="0"/>
              <a:t>Gene expression is like the process of baking a secret cake recipe (the gene), complicated because the recipe is written in a language (DNA) the chefs (ribosomes) don’t understand.</a:t>
            </a:r>
          </a:p>
          <a:p>
            <a:pPr>
              <a:lnSpc>
                <a:spcPct val="80000"/>
              </a:lnSpc>
            </a:pPr>
            <a:r>
              <a:rPr lang="en-US" sz="2000" dirty="0" smtClean="0"/>
              <a:t>It is written as one long sentence composed of just one word.</a:t>
            </a:r>
          </a:p>
          <a:p>
            <a:pPr>
              <a:lnSpc>
                <a:spcPct val="80000"/>
              </a:lnSpc>
            </a:pPr>
            <a:r>
              <a:rPr lang="en-US" sz="2000" dirty="0" smtClean="0"/>
              <a:t>The word is written in the language of the nitrogenous bases, A, T, G, &amp; C</a:t>
            </a:r>
          </a:p>
          <a:p>
            <a:pPr>
              <a:lnSpc>
                <a:spcPct val="80000"/>
              </a:lnSpc>
            </a:pPr>
            <a:r>
              <a:rPr lang="en-US" sz="2000" dirty="0" smtClean="0"/>
              <a:t>A gene is written in a unique language that must be transcribed by a messenger that speaks both the language of DNA and the language of the chefs.</a:t>
            </a:r>
          </a:p>
          <a:p>
            <a:pPr>
              <a:lnSpc>
                <a:spcPct val="80000"/>
              </a:lnSpc>
            </a:pPr>
            <a:r>
              <a:rPr lang="en-US" sz="2000" dirty="0" smtClean="0"/>
              <a:t>The way the recipe is delivered to the chefs (the ribosomes) in the cytoplasm (the bakery) is by the messenger “mRNA”.</a:t>
            </a:r>
          </a:p>
          <a:p>
            <a:pPr>
              <a:lnSpc>
                <a:spcPct val="80000"/>
              </a:lnSpc>
            </a:pPr>
            <a:r>
              <a:rPr lang="en-US" sz="2000" dirty="0" smtClean="0"/>
              <a:t>mRNA copies the recipe during transcription and delivers it to the bakery in the cytoplasm for translation to occur (decoding the recipe in a different language to allow for baking the recipe).</a:t>
            </a:r>
          </a:p>
          <a:p>
            <a:pPr>
              <a:lnSpc>
                <a:spcPct val="80000"/>
              </a:lnSpc>
            </a:pPr>
            <a:r>
              <a:rPr lang="en-US" sz="2000" dirty="0" smtClean="0"/>
              <a:t>In the cytoplasm the recipe is translated into the language of proteins (amino acids) and finally made into proteins.</a:t>
            </a:r>
          </a:p>
          <a:p>
            <a:pPr>
              <a:lnSpc>
                <a:spcPct val="80000"/>
              </a:lnSpc>
            </a:pPr>
            <a:r>
              <a:rPr lang="en-US" sz="2000" dirty="0" smtClean="0"/>
              <a:t>Finally, the secret cake is made.</a:t>
            </a:r>
          </a:p>
          <a:p>
            <a:pPr>
              <a:lnSpc>
                <a:spcPct val="80000"/>
              </a:lnSpc>
            </a:pPr>
            <a:r>
              <a:rPr lang="en-US" sz="2000" dirty="0" smtClean="0"/>
              <a:t>Now it’s your turn to read the recipe and make the genetic cake.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a:xfrm>
            <a:off x="304800" y="228600"/>
            <a:ext cx="8534400" cy="990600"/>
          </a:xfrm>
          <a:solidFill>
            <a:schemeClr val="bg2"/>
          </a:solidFill>
        </p:spPr>
        <p:txBody>
          <a:bodyPr>
            <a:noAutofit/>
          </a:bodyPr>
          <a:lstStyle/>
          <a:p>
            <a:pPr fontAlgn="auto">
              <a:spcAft>
                <a:spcPts val="0"/>
              </a:spcAft>
              <a:defRPr/>
            </a:pPr>
            <a:r>
              <a:rPr lang="en-US" sz="3200" dirty="0" smtClean="0">
                <a:solidFill>
                  <a:schemeClr val="tx2">
                    <a:satMod val="130000"/>
                  </a:schemeClr>
                </a:solidFill>
              </a:rPr>
              <a:t>Practice Transcription…making an mRNA complement to the gene in DNA.</a:t>
            </a:r>
          </a:p>
        </p:txBody>
      </p:sp>
      <p:sp>
        <p:nvSpPr>
          <p:cNvPr id="41987" name="Content Placeholder 2"/>
          <p:cNvSpPr>
            <a:spLocks noGrp="1"/>
          </p:cNvSpPr>
          <p:nvPr>
            <p:ph idx="1"/>
          </p:nvPr>
        </p:nvSpPr>
        <p:spPr>
          <a:xfrm>
            <a:off x="381000" y="3186545"/>
            <a:ext cx="8534400" cy="3657600"/>
          </a:xfrm>
        </p:spPr>
        <p:txBody>
          <a:bodyPr>
            <a:normAutofit lnSpcReduction="10000"/>
          </a:bodyPr>
          <a:lstStyle/>
          <a:p>
            <a:r>
              <a:rPr lang="en-US" sz="2000" dirty="0" smtClean="0"/>
              <a:t>Examine the DNA sequence above.</a:t>
            </a:r>
          </a:p>
          <a:p>
            <a:r>
              <a:rPr lang="en-US" sz="2000" dirty="0" smtClean="0"/>
              <a:t>Look through and identify the promoter region containing the “start signal” of DNA. Underline it.</a:t>
            </a:r>
          </a:p>
          <a:p>
            <a:r>
              <a:rPr lang="en-US" sz="2000" dirty="0" smtClean="0"/>
              <a:t>Do the same for the “stop signal”.</a:t>
            </a:r>
          </a:p>
          <a:p>
            <a:r>
              <a:rPr lang="en-US" sz="2000" dirty="0" smtClean="0"/>
              <a:t>Write an RNA sequence of bases using the complement to the entire DNA sequence using the RNA bases (A-U-C-G), starting with the sequence of the “start” site all the way until you reach one of the 3 “stop” sequences. </a:t>
            </a:r>
          </a:p>
          <a:p>
            <a:r>
              <a:rPr lang="en-US" sz="2000" dirty="0" smtClean="0"/>
              <a:t>Only write the RNA sequence that complements the DNA sequence from the “start” to “stop” signals.</a:t>
            </a:r>
          </a:p>
          <a:p>
            <a:r>
              <a:rPr lang="en-US" sz="2000" dirty="0" smtClean="0"/>
              <a:t>You have 5 minutes.  Ask questions if you need to.</a:t>
            </a:r>
          </a:p>
        </p:txBody>
      </p:sp>
      <p:sp>
        <p:nvSpPr>
          <p:cNvPr id="4" name="Rectangle 3"/>
          <p:cNvSpPr/>
          <p:nvPr/>
        </p:nvSpPr>
        <p:spPr>
          <a:xfrm>
            <a:off x="-76200" y="1692295"/>
            <a:ext cx="9296400" cy="1508105"/>
          </a:xfrm>
          <a:prstGeom prst="rect">
            <a:avLst/>
          </a:prstGeom>
        </p:spPr>
        <p:txBody>
          <a:bodyPr>
            <a:spAutoFit/>
          </a:bodyPr>
          <a:lstStyle/>
          <a:p>
            <a:pPr>
              <a:defRPr/>
            </a:pPr>
            <a:r>
              <a:rPr lang="en-US" sz="2800" b="1" kern="0" dirty="0">
                <a:latin typeface="Arial"/>
              </a:rPr>
              <a:t>DNA= </a:t>
            </a:r>
            <a:r>
              <a:rPr lang="en-US" sz="3200" b="1" kern="0" dirty="0">
                <a:latin typeface="Arial"/>
              </a:rPr>
              <a:t>TCTACAGGAGCGCTGGCAAGACTGCCG</a:t>
            </a:r>
          </a:p>
          <a:p>
            <a:pPr>
              <a:defRPr/>
            </a:pPr>
            <a:endParaRPr lang="en-US" sz="2800" b="1" kern="0" dirty="0" smtClean="0">
              <a:latin typeface="Arial"/>
            </a:endParaRPr>
          </a:p>
          <a:p>
            <a:pPr>
              <a:defRPr/>
            </a:pPr>
            <a:r>
              <a:rPr lang="en-US" sz="2800" b="1" kern="0" dirty="0" smtClean="0">
                <a:latin typeface="Arial"/>
              </a:rPr>
              <a:t>RNA</a:t>
            </a:r>
            <a:r>
              <a:rPr lang="en-US" sz="2800" b="1" kern="0" dirty="0">
                <a:latin typeface="Arial"/>
              </a:rPr>
              <a:t>=</a:t>
            </a:r>
            <a:r>
              <a:rPr lang="en-US" sz="3200" b="1" kern="0" dirty="0">
                <a:latin typeface="Arial"/>
              </a:rPr>
              <a:t> You make it.</a:t>
            </a:r>
            <a:endParaRPr lang="en-US" sz="28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fontAlgn="auto">
              <a:spcAft>
                <a:spcPts val="0"/>
              </a:spcAft>
              <a:defRPr/>
            </a:pPr>
            <a:r>
              <a:rPr lang="en-US" dirty="0" smtClean="0">
                <a:solidFill>
                  <a:schemeClr val="tx2">
                    <a:satMod val="130000"/>
                  </a:schemeClr>
                </a:solidFill>
              </a:rPr>
              <a:t>Practice…</a:t>
            </a:r>
          </a:p>
        </p:txBody>
      </p:sp>
      <p:sp>
        <p:nvSpPr>
          <p:cNvPr id="49156" name="TextBox 4"/>
          <p:cNvSpPr txBox="1">
            <a:spLocks noChangeArrowheads="1"/>
          </p:cNvSpPr>
          <p:nvPr/>
        </p:nvSpPr>
        <p:spPr bwMode="auto">
          <a:xfrm>
            <a:off x="-25400" y="2720975"/>
            <a:ext cx="9169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Courier New" pitchFamily="49" charset="0"/>
              <a:buChar char="o"/>
            </a:pPr>
            <a:r>
              <a:rPr lang="en-US" sz="2400"/>
              <a:t>Find the start sequence…underline it.</a:t>
            </a:r>
          </a:p>
          <a:p>
            <a:pPr eaLnBrk="1" hangingPunct="1">
              <a:buFont typeface="Courier New" pitchFamily="49" charset="0"/>
              <a:buChar char="o"/>
            </a:pPr>
            <a:r>
              <a:rPr lang="en-US" sz="2400"/>
              <a:t>Find the stop sequence…underline it.</a:t>
            </a:r>
          </a:p>
          <a:p>
            <a:pPr eaLnBrk="1" hangingPunct="1">
              <a:buFont typeface="Courier New" pitchFamily="49" charset="0"/>
              <a:buChar char="o"/>
            </a:pPr>
            <a:r>
              <a:rPr lang="en-US" sz="2400"/>
              <a:t>Starting with the start sequence, transcribe the gene using the RNA bases.</a:t>
            </a:r>
          </a:p>
          <a:p>
            <a:pPr eaLnBrk="1" hangingPunct="1">
              <a:buFont typeface="Courier New" pitchFamily="49" charset="0"/>
              <a:buChar char="o"/>
            </a:pPr>
            <a:r>
              <a:rPr lang="en-US" sz="2400"/>
              <a:t>What you end up with is an mRNA transcript of the gene contained in the DNA.</a:t>
            </a:r>
          </a:p>
        </p:txBody>
      </p:sp>
      <p:sp>
        <p:nvSpPr>
          <p:cNvPr id="6" name="Rectangle 5"/>
          <p:cNvSpPr/>
          <p:nvPr/>
        </p:nvSpPr>
        <p:spPr>
          <a:xfrm>
            <a:off x="0" y="1616075"/>
            <a:ext cx="9144000" cy="954088"/>
          </a:xfrm>
          <a:prstGeom prst="rect">
            <a:avLst/>
          </a:prstGeom>
          <a:solidFill>
            <a:srgbClr val="005782"/>
          </a:solidFill>
        </p:spPr>
        <p:txBody>
          <a:bodyPr>
            <a:spAutoFit/>
          </a:bodyPr>
          <a:lstStyle/>
          <a:p>
            <a:pPr>
              <a:defRPr/>
            </a:pPr>
            <a:r>
              <a:rPr lang="en-US" sz="2800" b="1" kern="0" dirty="0">
                <a:solidFill>
                  <a:srgbClr val="FFFFFF"/>
                </a:solidFill>
                <a:latin typeface="Arial"/>
              </a:rPr>
              <a:t>DNA: </a:t>
            </a:r>
            <a:r>
              <a:rPr lang="en-US" sz="2800" b="1" kern="0" dirty="0" smtClean="0">
                <a:solidFill>
                  <a:srgbClr val="FFFFFF"/>
                </a:solidFill>
                <a:latin typeface="Arial"/>
              </a:rPr>
              <a:t>       </a:t>
            </a:r>
            <a:r>
              <a:rPr lang="en-US" sz="2800" b="1" kern="0" spc="300" dirty="0" smtClean="0">
                <a:solidFill>
                  <a:srgbClr val="FFFFFF"/>
                </a:solidFill>
                <a:latin typeface="Arial"/>
              </a:rPr>
              <a:t>TCTACAGGAGCAAGACTGCCG</a:t>
            </a:r>
            <a:endParaRPr lang="en-US" sz="2800" b="1" kern="0" spc="300" dirty="0">
              <a:solidFill>
                <a:srgbClr val="FFFFFF"/>
              </a:solidFill>
              <a:latin typeface="Arial"/>
            </a:endParaRPr>
          </a:p>
          <a:p>
            <a:pPr>
              <a:defRPr/>
            </a:pPr>
            <a:r>
              <a:rPr lang="en-US" sz="2800" b="1" kern="0" dirty="0">
                <a:solidFill>
                  <a:srgbClr val="FFFFFF"/>
                </a:solidFill>
                <a:latin typeface="Arial"/>
              </a:rPr>
              <a:t>mRNA: </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Effect transition="in" filter="fade">
                                      <p:cBhvr>
                                        <p:cTn id="7" dur="500"/>
                                        <p:tgtEl>
                                          <p:spTgt spid="49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6">
                                            <p:txEl>
                                              <p:pRg st="1" end="1"/>
                                            </p:txEl>
                                          </p:spTgt>
                                        </p:tgtEl>
                                        <p:attrNameLst>
                                          <p:attrName>style.visibility</p:attrName>
                                        </p:attrNameLst>
                                      </p:cBhvr>
                                      <p:to>
                                        <p:strVal val="visible"/>
                                      </p:to>
                                    </p:set>
                                    <p:animEffect transition="in" filter="fade">
                                      <p:cBhvr>
                                        <p:cTn id="12" dur="500"/>
                                        <p:tgtEl>
                                          <p:spTgt spid="491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9156">
                                            <p:txEl>
                                              <p:pRg st="2" end="2"/>
                                            </p:txEl>
                                          </p:spTgt>
                                        </p:tgtEl>
                                        <p:attrNameLst>
                                          <p:attrName>style.visibility</p:attrName>
                                        </p:attrNameLst>
                                      </p:cBhvr>
                                      <p:to>
                                        <p:strVal val="visible"/>
                                      </p:to>
                                    </p:set>
                                    <p:animEffect transition="in" filter="fade">
                                      <p:cBhvr>
                                        <p:cTn id="17" dur="500"/>
                                        <p:tgtEl>
                                          <p:spTgt spid="491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9156">
                                            <p:txEl>
                                              <p:pRg st="3" end="3"/>
                                            </p:txEl>
                                          </p:spTgt>
                                        </p:tgtEl>
                                        <p:attrNameLst>
                                          <p:attrName>style.visibility</p:attrName>
                                        </p:attrNameLst>
                                      </p:cBhvr>
                                      <p:to>
                                        <p:strVal val="visible"/>
                                      </p:to>
                                    </p:set>
                                    <p:animEffect transition="in" filter="fade">
                                      <p:cBhvr>
                                        <p:cTn id="22" dur="500"/>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a:xfrm>
            <a:off x="38100" y="19050"/>
            <a:ext cx="8229600" cy="4572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2800" dirty="0" smtClean="0">
                <a:solidFill>
                  <a:srgbClr val="1F497D">
                    <a:satMod val="130000"/>
                  </a:srgbClr>
                </a:solidFill>
              </a:rPr>
              <a:t>In-class Exercise/HW</a:t>
            </a:r>
          </a:p>
        </p:txBody>
      </p:sp>
      <p:sp>
        <p:nvSpPr>
          <p:cNvPr id="5" name="Rectangle 3"/>
          <p:cNvSpPr txBox="1">
            <a:spLocks noChangeArrowheads="1"/>
          </p:cNvSpPr>
          <p:nvPr/>
        </p:nvSpPr>
        <p:spPr>
          <a:xfrm>
            <a:off x="76200" y="476250"/>
            <a:ext cx="8839200" cy="638175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290513" indent="-290513">
              <a:lnSpc>
                <a:spcPct val="90000"/>
              </a:lnSpc>
              <a:buClr>
                <a:srgbClr val="4F81BD"/>
              </a:buClr>
            </a:pPr>
            <a:r>
              <a:rPr lang="en-US" sz="2000" dirty="0" smtClean="0">
                <a:solidFill>
                  <a:srgbClr val="1F497D"/>
                </a:solidFill>
              </a:rPr>
              <a:t>Practice Transcribing:</a:t>
            </a:r>
          </a:p>
          <a:p>
            <a:pPr marL="290513" indent="-290513">
              <a:lnSpc>
                <a:spcPct val="90000"/>
              </a:lnSpc>
              <a:buClr>
                <a:srgbClr val="4F81BD"/>
              </a:buClr>
            </a:pPr>
            <a:r>
              <a:rPr lang="en-US" sz="2000" dirty="0" smtClean="0">
                <a:solidFill>
                  <a:srgbClr val="1F497D"/>
                </a:solidFill>
              </a:rPr>
              <a:t>You’re going to play the role of the messenger now. You need to be able to take a DNA sequence and identify the mRNA that will “copy” the recipe, the gene for a protein, so the recipe can be made by the ribosomes.</a:t>
            </a:r>
          </a:p>
          <a:p>
            <a:pPr marL="290513" indent="-290513">
              <a:lnSpc>
                <a:spcPct val="90000"/>
              </a:lnSpc>
              <a:buClr>
                <a:srgbClr val="4F81BD"/>
              </a:buClr>
              <a:buFontTx/>
              <a:buNone/>
            </a:pPr>
            <a:r>
              <a:rPr lang="en-US" dirty="0" smtClean="0">
                <a:solidFill>
                  <a:srgbClr val="1F497D"/>
                </a:solidFill>
              </a:rPr>
              <a:t>Gene Xlr23: CGAACCTACAGTTCCGCGTCGGGCTAGACTGGCAATG</a:t>
            </a:r>
          </a:p>
          <a:p>
            <a:pPr marL="290513" indent="-290513">
              <a:lnSpc>
                <a:spcPct val="90000"/>
              </a:lnSpc>
              <a:buClr>
                <a:srgbClr val="4F81BD"/>
              </a:buClr>
              <a:buFontTx/>
              <a:buNone/>
            </a:pPr>
            <a:endParaRPr lang="en-US" dirty="0">
              <a:solidFill>
                <a:srgbClr val="1F497D"/>
              </a:solidFill>
            </a:endParaRPr>
          </a:p>
          <a:p>
            <a:pPr marL="290513" indent="-290513">
              <a:lnSpc>
                <a:spcPct val="90000"/>
              </a:lnSpc>
              <a:buClr>
                <a:srgbClr val="4F81BD"/>
              </a:buClr>
              <a:buFontTx/>
              <a:buAutoNum type="arabicPeriod"/>
            </a:pPr>
            <a:r>
              <a:rPr lang="en-US" dirty="0" smtClean="0">
                <a:solidFill>
                  <a:srgbClr val="1F497D"/>
                </a:solidFill>
              </a:rPr>
              <a:t>Copy this sequence down on a sheet of paper.</a:t>
            </a:r>
          </a:p>
          <a:p>
            <a:pPr marL="290513" indent="-290513">
              <a:lnSpc>
                <a:spcPct val="90000"/>
              </a:lnSpc>
              <a:buClr>
                <a:srgbClr val="4F81BD"/>
              </a:buClr>
              <a:buFontTx/>
              <a:buAutoNum type="arabicPeriod"/>
            </a:pPr>
            <a:r>
              <a:rPr lang="en-US" dirty="0" smtClean="0">
                <a:solidFill>
                  <a:srgbClr val="1F497D"/>
                </a:solidFill>
              </a:rPr>
              <a:t>Identify the “start” sequence within the DNA above (underline it).</a:t>
            </a:r>
          </a:p>
          <a:p>
            <a:pPr marL="290513" indent="-290513">
              <a:lnSpc>
                <a:spcPct val="90000"/>
              </a:lnSpc>
              <a:buClr>
                <a:srgbClr val="4F81BD"/>
              </a:buClr>
              <a:buFontTx/>
              <a:buAutoNum type="arabicPeriod"/>
            </a:pPr>
            <a:r>
              <a:rPr lang="en-US" dirty="0" smtClean="0">
                <a:solidFill>
                  <a:srgbClr val="1F497D"/>
                </a:solidFill>
              </a:rPr>
              <a:t>From the start sequence, count in groups of three until you reach one of the three “stop” signals.</a:t>
            </a:r>
          </a:p>
          <a:p>
            <a:pPr marL="290513" indent="-290513">
              <a:lnSpc>
                <a:spcPct val="90000"/>
              </a:lnSpc>
              <a:buClr>
                <a:srgbClr val="4F81BD"/>
              </a:buClr>
              <a:buFontTx/>
              <a:buAutoNum type="arabicPeriod"/>
            </a:pPr>
            <a:r>
              <a:rPr lang="en-US" dirty="0" smtClean="0">
                <a:solidFill>
                  <a:srgbClr val="1F497D"/>
                </a:solidFill>
              </a:rPr>
              <a:t>What is the “stop” sequence (underline it).</a:t>
            </a:r>
          </a:p>
          <a:p>
            <a:pPr marL="290513" indent="-290513">
              <a:lnSpc>
                <a:spcPct val="90000"/>
              </a:lnSpc>
              <a:buClr>
                <a:srgbClr val="4F81BD"/>
              </a:buClr>
              <a:buFontTx/>
              <a:buAutoNum type="arabicPeriod"/>
            </a:pPr>
            <a:r>
              <a:rPr lang="en-US" dirty="0" smtClean="0">
                <a:solidFill>
                  <a:srgbClr val="1F497D"/>
                </a:solidFill>
              </a:rPr>
              <a:t>Just below the DNA sequence you copied, transcribe the DNA into a sequence of mRNA for the gene Xlr23.</a:t>
            </a:r>
          </a:p>
          <a:p>
            <a:pPr marL="290513" indent="-290513">
              <a:lnSpc>
                <a:spcPct val="90000"/>
              </a:lnSpc>
              <a:buClr>
                <a:srgbClr val="4F81BD"/>
              </a:buClr>
              <a:buFontTx/>
              <a:buNone/>
            </a:pPr>
            <a:r>
              <a:rPr lang="en-US" dirty="0" smtClean="0">
                <a:solidFill>
                  <a:srgbClr val="1F497D"/>
                </a:solidFill>
              </a:rPr>
              <a:t>Tomorrow we will use this sequence to practice translation.</a:t>
            </a:r>
          </a:p>
        </p:txBody>
      </p:sp>
    </p:spTree>
    <p:extLst>
      <p:ext uri="{BB962C8B-B14F-4D97-AF65-F5344CB8AC3E}">
        <p14:creationId xmlns:p14="http://schemas.microsoft.com/office/powerpoint/2010/main" val="3862810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676400" y="2990849"/>
            <a:ext cx="3962400" cy="1485900"/>
          </a:xfrm>
        </p:spPr>
        <p:txBody>
          <a:bodyPr>
            <a:noAutofit/>
          </a:bodyPr>
          <a:lstStyle/>
          <a:p>
            <a:pPr marL="365125" indent="-282575">
              <a:buFont typeface="Wingdings 2" pitchFamily="18" charset="2"/>
              <a:buChar char=""/>
            </a:pPr>
            <a:r>
              <a:rPr lang="en-US" sz="3200" b="1" dirty="0" smtClean="0"/>
              <a:t>How we get </a:t>
            </a:r>
          </a:p>
          <a:p>
            <a:pPr marL="82550" indent="0">
              <a:buNone/>
            </a:pPr>
            <a:r>
              <a:rPr lang="en-US" sz="3200" b="1" dirty="0" smtClean="0"/>
              <a:t>from DNA to traits.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68263"/>
            <a:ext cx="1865312" cy="699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descr="https://encrypted-tbn0.gstatic.com/images?q=tbn:ANd9GcQ3PhWdo-er1cdz7l-0cv1ZPfbH7qQpjxV73B4FHLfddXbqHbzPOg"/>
          <p:cNvPicPr>
            <a:picLocks noChangeAspect="1" noChangeArrowheads="1"/>
          </p:cNvPicPr>
          <p:nvPr/>
        </p:nvPicPr>
        <p:blipFill rotWithShape="1">
          <a:blip r:embed="rId3">
            <a:extLst>
              <a:ext uri="{28A0092B-C50C-407E-A947-70E740481C1C}">
                <a14:useLocalDpi xmlns:a14="http://schemas.microsoft.com/office/drawing/2010/main" val="0"/>
              </a:ext>
            </a:extLst>
          </a:blip>
          <a:srcRect l="16511" t="3990" r="14018" b="40150"/>
          <a:stretch/>
        </p:blipFill>
        <p:spPr bwMode="auto">
          <a:xfrm>
            <a:off x="2684461" y="5573713"/>
            <a:ext cx="2693022" cy="1352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0426" b="761"/>
          <a:stretch/>
        </p:blipFill>
        <p:spPr bwMode="auto">
          <a:xfrm flipH="1">
            <a:off x="7222160" y="-1"/>
            <a:ext cx="1921840" cy="692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descr="http://skincarebylouisa.com/wp-content/uploads/2012/01/freckles1.jpg"/>
          <p:cNvPicPr>
            <a:picLocks noChangeAspect="1" noChangeArrowheads="1"/>
          </p:cNvPicPr>
          <p:nvPr/>
        </p:nvPicPr>
        <p:blipFill rotWithShape="1">
          <a:blip r:embed="rId5">
            <a:extLst>
              <a:ext uri="{28A0092B-C50C-407E-A947-70E740481C1C}">
                <a14:useLocalDpi xmlns:a14="http://schemas.microsoft.com/office/drawing/2010/main" val="0"/>
              </a:ext>
            </a:extLst>
          </a:blip>
          <a:srcRect l="3950" t="35201" r="48450" b="14666"/>
          <a:stretch/>
        </p:blipFill>
        <p:spPr bwMode="auto">
          <a:xfrm>
            <a:off x="4674385" y="0"/>
            <a:ext cx="2266950" cy="1790699"/>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http://farm6.static.flickr.com/5220/5423098773_567ecf5003.jpg"/>
          <p:cNvPicPr>
            <a:picLocks noChangeAspect="1" noChangeArrowheads="1"/>
          </p:cNvPicPr>
          <p:nvPr/>
        </p:nvPicPr>
        <p:blipFill rotWithShape="1">
          <a:blip r:embed="rId6">
            <a:extLst>
              <a:ext uri="{28A0092B-C50C-407E-A947-70E740481C1C}">
                <a14:useLocalDpi xmlns:a14="http://schemas.microsoft.com/office/drawing/2010/main" val="0"/>
              </a:ext>
            </a:extLst>
          </a:blip>
          <a:srcRect l="31424" t="21289" r="37151" b="29971"/>
          <a:stretch/>
        </p:blipFill>
        <p:spPr bwMode="auto">
          <a:xfrm>
            <a:off x="5541678" y="4531303"/>
            <a:ext cx="1496616" cy="16573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1874837" y="685800"/>
            <a:ext cx="3502646" cy="158115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75493" y="2762249"/>
            <a:ext cx="6630307" cy="361951"/>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41033" y="4705350"/>
            <a:ext cx="4491908" cy="100965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1033" y="5543550"/>
            <a:ext cx="1383167" cy="706438"/>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3.bp.blogspot.com/-wC9N2dLD2LM/UZ5VbsSOaWI/AAAAAAAAAHo/HpD2vhs-cY8/s400/tall+am+short+man.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50" b="98250" l="9689" r="89619"/>
                    </a14:imgEffect>
                  </a14:imgLayer>
                </a14:imgProps>
              </a:ext>
              <a:ext uri="{28A0092B-C50C-407E-A947-70E740481C1C}">
                <a14:useLocalDpi xmlns:a14="http://schemas.microsoft.com/office/drawing/2010/main" val="0"/>
              </a:ext>
            </a:extLst>
          </a:blip>
          <a:srcRect/>
          <a:stretch>
            <a:fillRect/>
          </a:stretch>
        </p:blipFill>
        <p:spPr bwMode="auto">
          <a:xfrm>
            <a:off x="5156511" y="1489867"/>
            <a:ext cx="2152860" cy="297973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295400" y="533400"/>
            <a:ext cx="4246278" cy="198120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18" name="Rectangle 2"/>
          <p:cNvSpPr>
            <a:spLocks noGrp="1" noChangeArrowheads="1"/>
          </p:cNvSpPr>
          <p:nvPr>
            <p:ph type="title"/>
          </p:nvPr>
        </p:nvSpPr>
        <p:spPr>
          <a:xfrm>
            <a:off x="1825480" y="727364"/>
            <a:ext cx="3352800" cy="1143000"/>
          </a:xfrm>
        </p:spPr>
        <p:txBody>
          <a:bodyPr>
            <a:normAutofit fontScale="90000"/>
          </a:bodyPr>
          <a:lstStyle/>
          <a:p>
            <a:pPr fontAlgn="auto">
              <a:spcAft>
                <a:spcPts val="0"/>
              </a:spcAft>
              <a:defRPr/>
            </a:pPr>
            <a:r>
              <a:rPr lang="en-US" dirty="0" smtClean="0">
                <a:solidFill>
                  <a:schemeClr val="tx2">
                    <a:satMod val="130000"/>
                  </a:schemeClr>
                </a:solidFill>
              </a:rPr>
              <a:t>Gene Expression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884238" y="304800"/>
            <a:ext cx="7024744" cy="1143000"/>
          </a:xfrm>
        </p:spPr>
        <p:txBody>
          <a:bodyPr>
            <a:normAutofit fontScale="90000"/>
          </a:bodyPr>
          <a:lstStyle/>
          <a:p>
            <a:pPr fontAlgn="auto">
              <a:spcAft>
                <a:spcPts val="0"/>
              </a:spcAft>
              <a:defRPr/>
            </a:pPr>
            <a:r>
              <a:rPr lang="en-US" dirty="0" smtClean="0">
                <a:solidFill>
                  <a:schemeClr val="tx2">
                    <a:satMod val="130000"/>
                  </a:schemeClr>
                </a:solidFill>
              </a:rPr>
              <a:t>The Genetic Code: Three-Letter “Words”</a:t>
            </a:r>
          </a:p>
        </p:txBody>
      </p:sp>
      <p:sp>
        <p:nvSpPr>
          <p:cNvPr id="59395" name="Rectangle 3"/>
          <p:cNvSpPr>
            <a:spLocks noGrp="1" noChangeArrowheads="1"/>
          </p:cNvSpPr>
          <p:nvPr>
            <p:ph idx="1"/>
          </p:nvPr>
        </p:nvSpPr>
        <p:spPr>
          <a:xfrm>
            <a:off x="228600" y="1600200"/>
            <a:ext cx="8915400" cy="4953000"/>
          </a:xfrm>
        </p:spPr>
        <p:txBody>
          <a:bodyPr>
            <a:normAutofit/>
          </a:bodyPr>
          <a:lstStyle/>
          <a:p>
            <a:pPr marL="457200" indent="-457200" fontAlgn="auto">
              <a:spcBef>
                <a:spcPct val="0"/>
              </a:spcBef>
              <a:spcAft>
                <a:spcPts val="0"/>
              </a:spcAft>
              <a:buFont typeface="Wingdings 2"/>
              <a:buChar char=""/>
              <a:defRPr/>
            </a:pPr>
            <a:r>
              <a:rPr lang="en-US" u="sng" dirty="0" smtClean="0"/>
              <a:t>What is the mRNA you decoded for gene Xlr23</a:t>
            </a:r>
            <a:r>
              <a:rPr lang="en-US" dirty="0" smtClean="0"/>
              <a:t>?</a:t>
            </a:r>
            <a:endParaRPr lang="en-US" dirty="0">
              <a:solidFill>
                <a:srgbClr val="FF0000"/>
              </a:solidFill>
            </a:endParaRPr>
          </a:p>
          <a:p>
            <a:pPr marL="0" indent="0" fontAlgn="auto">
              <a:spcBef>
                <a:spcPct val="0"/>
              </a:spcBef>
              <a:spcAft>
                <a:spcPts val="0"/>
              </a:spcAft>
              <a:buNone/>
              <a:defRPr/>
            </a:pPr>
            <a:r>
              <a:rPr lang="en-US" sz="2300" b="1" spc="300" dirty="0" smtClean="0">
                <a:solidFill>
                  <a:srgbClr val="FF0000"/>
                </a:solidFill>
              </a:rPr>
              <a:t>   </a:t>
            </a:r>
            <a:r>
              <a:rPr lang="en-US" sz="2300" b="1" spc="300" dirty="0" smtClean="0"/>
              <a:t>CGAACCTACAGTTCCGCGTCGGGCTAGACTGG…</a:t>
            </a:r>
          </a:p>
          <a:p>
            <a:pPr marL="457200" lvl="1" indent="0" algn="just" fontAlgn="auto">
              <a:spcBef>
                <a:spcPct val="0"/>
              </a:spcBef>
              <a:spcAft>
                <a:spcPts val="0"/>
              </a:spcAft>
              <a:buNone/>
              <a:defRPr/>
            </a:pPr>
            <a:r>
              <a:rPr lang="en-US" sz="2600" b="1" spc="300" dirty="0" smtClean="0">
                <a:solidFill>
                  <a:srgbClr val="009900"/>
                </a:solidFill>
              </a:rPr>
              <a:t>	        </a:t>
            </a:r>
            <a:r>
              <a:rPr lang="en-US" sz="2300" b="1" spc="160" dirty="0" smtClean="0">
                <a:solidFill>
                  <a:srgbClr val="009900"/>
                </a:solidFill>
              </a:rPr>
              <a:t>AUG</a:t>
            </a:r>
            <a:r>
              <a:rPr lang="en-US" sz="2300" b="1" spc="160" dirty="0" smtClean="0"/>
              <a:t>UCAAGGCGCAGCCCGAUC</a:t>
            </a:r>
            <a:r>
              <a:rPr lang="en-US" sz="2300" b="1" spc="160" dirty="0" smtClean="0">
                <a:solidFill>
                  <a:srgbClr val="FF0000"/>
                </a:solidFill>
              </a:rPr>
              <a:t>UGA</a:t>
            </a:r>
            <a:r>
              <a:rPr lang="en-US" sz="2800" b="1" spc="300" dirty="0" smtClean="0">
                <a:solidFill>
                  <a:srgbClr val="FF0000"/>
                </a:solidFill>
              </a:rPr>
              <a:t>   </a:t>
            </a:r>
          </a:p>
          <a:p>
            <a:pPr marL="838200" lvl="1" indent="-381000" fontAlgn="auto">
              <a:spcBef>
                <a:spcPct val="0"/>
              </a:spcBef>
              <a:spcAft>
                <a:spcPts val="0"/>
              </a:spcAft>
              <a:buFont typeface="Verdana"/>
              <a:buChar char="◦"/>
              <a:defRPr/>
            </a:pPr>
            <a:r>
              <a:rPr lang="en-US" dirty="0" smtClean="0"/>
              <a:t>Save this and we’ll move on…</a:t>
            </a:r>
          </a:p>
          <a:p>
            <a:pPr marL="457200" indent="-457200" fontAlgn="auto">
              <a:spcBef>
                <a:spcPct val="0"/>
              </a:spcBef>
              <a:spcAft>
                <a:spcPts val="0"/>
              </a:spcAft>
              <a:buFont typeface="Wingdings 2"/>
              <a:buChar char=""/>
              <a:defRPr/>
            </a:pPr>
            <a:endParaRPr lang="en-US" u="sng" dirty="0" smtClean="0"/>
          </a:p>
          <a:p>
            <a:pPr marL="457200" indent="-457200" fontAlgn="auto">
              <a:spcBef>
                <a:spcPct val="0"/>
              </a:spcBef>
              <a:spcAft>
                <a:spcPts val="0"/>
              </a:spcAft>
              <a:buFont typeface="Wingdings 2"/>
              <a:buChar char=""/>
              <a:defRPr/>
            </a:pPr>
            <a:r>
              <a:rPr lang="en-US" dirty="0" smtClean="0"/>
              <a:t>What do you notice that is similar about the start and stop sequences?</a:t>
            </a:r>
          </a:p>
          <a:p>
            <a:pPr marL="457200" indent="-457200" fontAlgn="auto">
              <a:spcBef>
                <a:spcPct val="0"/>
              </a:spcBef>
              <a:spcAft>
                <a:spcPts val="0"/>
              </a:spcAft>
              <a:buFont typeface="Wingdings 2"/>
              <a:buChar char=""/>
              <a:defRPr/>
            </a:pPr>
            <a:r>
              <a:rPr lang="en-US" dirty="0" smtClean="0"/>
              <a:t>There is significance in the number 3 in RNA.</a:t>
            </a:r>
          </a:p>
          <a:p>
            <a:pPr marL="838200" lvl="1" indent="-381000" fontAlgn="auto">
              <a:spcBef>
                <a:spcPct val="0"/>
              </a:spcBef>
              <a:spcAft>
                <a:spcPts val="0"/>
              </a:spcAft>
              <a:buFont typeface="Verdana"/>
              <a:buChar char="◦"/>
              <a:defRPr/>
            </a:pPr>
            <a:r>
              <a:rPr lang="en-US" dirty="0" smtClean="0"/>
              <a:t>It corresponds to what’s called a codon.</a:t>
            </a:r>
          </a:p>
          <a:p>
            <a:pPr marL="457200" indent="-457200" fontAlgn="auto">
              <a:spcBef>
                <a:spcPct val="0"/>
              </a:spcBef>
              <a:spcAft>
                <a:spcPts val="0"/>
              </a:spcAft>
              <a:buFont typeface="Wingdings 2"/>
              <a:buChar char=""/>
              <a:defRPr/>
            </a:pPr>
            <a:r>
              <a:rPr lang="en-US" b="1" u="sng" dirty="0" smtClean="0"/>
              <a:t>A </a:t>
            </a:r>
            <a:r>
              <a:rPr lang="en-US" b="1" u="sng" dirty="0" smtClean="0">
                <a:solidFill>
                  <a:schemeClr val="accent2"/>
                </a:solidFill>
              </a:rPr>
              <a:t>codon</a:t>
            </a:r>
            <a:r>
              <a:rPr lang="en-US" u="sng" dirty="0" smtClean="0"/>
              <a:t> is a three-nucleotide sequence in mRNA</a:t>
            </a:r>
            <a:r>
              <a:rPr lang="en-US" b="1" dirty="0" smtClean="0">
                <a:solidFill>
                  <a:schemeClr val="tx2"/>
                </a:solidFill>
              </a:rPr>
              <a:t>.</a:t>
            </a:r>
            <a:r>
              <a:rPr lang="en-US" dirty="0" smtClean="0"/>
              <a:t> </a:t>
            </a:r>
          </a:p>
        </p:txBody>
      </p:sp>
      <p:sp>
        <p:nvSpPr>
          <p:cNvPr id="47108" name="TextBox 1"/>
          <p:cNvSpPr txBox="1">
            <a:spLocks noChangeArrowheads="1"/>
          </p:cNvSpPr>
          <p:nvPr/>
        </p:nvSpPr>
        <p:spPr bwMode="auto">
          <a:xfrm>
            <a:off x="11113" y="2125663"/>
            <a:ext cx="671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DNA</a:t>
            </a:r>
          </a:p>
        </p:txBody>
      </p:sp>
      <p:sp>
        <p:nvSpPr>
          <p:cNvPr id="47109" name="TextBox 4"/>
          <p:cNvSpPr txBox="1">
            <a:spLocks noChangeArrowheads="1"/>
          </p:cNvSpPr>
          <p:nvPr/>
        </p:nvSpPr>
        <p:spPr bwMode="auto">
          <a:xfrm>
            <a:off x="20638" y="252095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mRNA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395">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3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59628" y="152400"/>
            <a:ext cx="7024744" cy="1143000"/>
          </a:xfrm>
        </p:spPr>
        <p:txBody>
          <a:bodyPr>
            <a:normAutofit fontScale="90000"/>
          </a:bodyPr>
          <a:lstStyle/>
          <a:p>
            <a:pPr fontAlgn="auto">
              <a:spcAft>
                <a:spcPts val="0"/>
              </a:spcAft>
              <a:defRPr/>
            </a:pPr>
            <a:r>
              <a:rPr lang="en-US" dirty="0" smtClean="0">
                <a:solidFill>
                  <a:schemeClr val="tx2">
                    <a:satMod val="130000"/>
                  </a:schemeClr>
                </a:solidFill>
              </a:rPr>
              <a:t>The Genetic Code: Three-Letter “Words”</a:t>
            </a:r>
          </a:p>
        </p:txBody>
      </p:sp>
      <p:sp>
        <p:nvSpPr>
          <p:cNvPr id="54275" name="Rectangle 3"/>
          <p:cNvSpPr>
            <a:spLocks noGrp="1" noChangeArrowheads="1"/>
          </p:cNvSpPr>
          <p:nvPr>
            <p:ph idx="1"/>
          </p:nvPr>
        </p:nvSpPr>
        <p:spPr>
          <a:xfrm>
            <a:off x="457200" y="1447800"/>
            <a:ext cx="8382000" cy="4953000"/>
          </a:xfrm>
        </p:spPr>
        <p:txBody>
          <a:bodyPr/>
          <a:lstStyle/>
          <a:p>
            <a:pPr>
              <a:spcBef>
                <a:spcPct val="0"/>
              </a:spcBef>
            </a:pPr>
            <a:r>
              <a:rPr lang="en-US" sz="2800" u="sng" dirty="0" smtClean="0"/>
              <a:t>A codon is a key that corresponds to 1 of 20 amino acids</a:t>
            </a:r>
            <a:r>
              <a:rPr lang="en-US" sz="2800" dirty="0" smtClean="0"/>
              <a:t>.</a:t>
            </a:r>
          </a:p>
          <a:p>
            <a:pPr lvl="1">
              <a:spcBef>
                <a:spcPct val="0"/>
              </a:spcBef>
            </a:pPr>
            <a:r>
              <a:rPr lang="en-US" sz="2400" dirty="0" smtClean="0"/>
              <a:t>An amino acid is the building block of a protein.</a:t>
            </a:r>
          </a:p>
          <a:p>
            <a:pPr>
              <a:spcBef>
                <a:spcPct val="0"/>
              </a:spcBef>
            </a:pPr>
            <a:r>
              <a:rPr lang="en-US" sz="2800" dirty="0" smtClean="0"/>
              <a:t>Codons also act as the start or stop signal for translation.</a:t>
            </a:r>
          </a:p>
          <a:p>
            <a:pPr lvl="1">
              <a:spcBef>
                <a:spcPct val="0"/>
              </a:spcBef>
            </a:pPr>
            <a:r>
              <a:rPr lang="en-US" sz="2400" dirty="0" smtClean="0"/>
              <a:t>These “signals” are referred to as “start” and “stop” codons on mRNA in genetics.</a:t>
            </a:r>
          </a:p>
          <a:p>
            <a:pPr>
              <a:spcBef>
                <a:spcPct val="0"/>
              </a:spcBef>
            </a:pPr>
            <a:r>
              <a:rPr lang="en-US" sz="2800" dirty="0" smtClean="0"/>
              <a:t>So the </a:t>
            </a:r>
            <a:r>
              <a:rPr lang="en-US" sz="2800" u="sng" dirty="0" smtClean="0">
                <a:solidFill>
                  <a:srgbClr val="009900"/>
                </a:solidFill>
              </a:rPr>
              <a:t>start codon</a:t>
            </a:r>
            <a:r>
              <a:rPr lang="en-US" sz="2800" u="sng" dirty="0" smtClean="0"/>
              <a:t> is…</a:t>
            </a:r>
            <a:r>
              <a:rPr lang="en-US" sz="2800" u="sng" dirty="0" smtClean="0">
                <a:solidFill>
                  <a:srgbClr val="009900"/>
                </a:solidFill>
              </a:rPr>
              <a:t>AUG</a:t>
            </a:r>
            <a:r>
              <a:rPr lang="en-US" sz="2800" dirty="0" smtClean="0">
                <a:solidFill>
                  <a:srgbClr val="009900"/>
                </a:solidFill>
              </a:rPr>
              <a:t> </a:t>
            </a:r>
            <a:r>
              <a:rPr lang="en-US" sz="2800" dirty="0" smtClean="0"/>
              <a:t>(signals the start of the gene)</a:t>
            </a:r>
          </a:p>
          <a:p>
            <a:pPr>
              <a:spcBef>
                <a:spcPct val="0"/>
              </a:spcBef>
            </a:pPr>
            <a:r>
              <a:rPr lang="en-US" sz="2800" dirty="0" smtClean="0"/>
              <a:t>The </a:t>
            </a:r>
            <a:r>
              <a:rPr lang="en-US" sz="2800" u="sng" dirty="0" smtClean="0">
                <a:solidFill>
                  <a:srgbClr val="FF0000"/>
                </a:solidFill>
              </a:rPr>
              <a:t>stop codons</a:t>
            </a:r>
            <a:r>
              <a:rPr lang="en-US" sz="2800" u="sng" dirty="0" smtClean="0"/>
              <a:t> are… </a:t>
            </a:r>
            <a:r>
              <a:rPr lang="en-US" sz="2800" u="sng" dirty="0" smtClean="0">
                <a:solidFill>
                  <a:srgbClr val="FF0000"/>
                </a:solidFill>
              </a:rPr>
              <a:t>UAA, UGA, UAG </a:t>
            </a:r>
            <a:r>
              <a:rPr lang="en-US" sz="2800" dirty="0" smtClean="0"/>
              <a:t>(signals the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275">
                                            <p:txEl>
                                              <p:pRg st="1" end="1"/>
                                            </p:txEl>
                                          </p:spTgt>
                                        </p:tgtEl>
                                        <p:attrNameLst>
                                          <p:attrName>style.visibility</p:attrName>
                                        </p:attrNameLst>
                                      </p:cBhvr>
                                      <p:to>
                                        <p:strVal val="visible"/>
                                      </p:to>
                                    </p:set>
                                    <p:animEffect transition="in" filter="fade">
                                      <p:cBhvr>
                                        <p:cTn id="10" dur="500"/>
                                        <p:tgtEl>
                                          <p:spTgt spid="542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275">
                                            <p:txEl>
                                              <p:pRg st="3" end="3"/>
                                            </p:txEl>
                                          </p:spTgt>
                                        </p:tgtEl>
                                        <p:attrNameLst>
                                          <p:attrName>style.visibility</p:attrName>
                                        </p:attrNameLst>
                                      </p:cBhvr>
                                      <p:to>
                                        <p:strVal val="visible"/>
                                      </p:to>
                                    </p:set>
                                    <p:animEffect transition="in" filter="fade">
                                      <p:cBhvr>
                                        <p:cTn id="18" dur="500"/>
                                        <p:tgtEl>
                                          <p:spTgt spid="5427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275">
                                            <p:txEl>
                                              <p:pRg st="5" end="5"/>
                                            </p:txEl>
                                          </p:spTgt>
                                        </p:tgtEl>
                                        <p:attrNameLst>
                                          <p:attrName>style.visibility</p:attrName>
                                        </p:attrNameLst>
                                      </p:cBhvr>
                                      <p:to>
                                        <p:strVal val="visible"/>
                                      </p:to>
                                    </p:set>
                                    <p:animEffect transition="in" filter="fade">
                                      <p:cBhvr>
                                        <p:cTn id="28"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ersonal.psu.edu/staff/m/b/mbt102/bisci4online/chemistry/charg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
            <a:ext cx="91717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287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4"/>
          <p:cNvSpPr>
            <a:spLocks noGrp="1" noChangeArrowheads="1"/>
          </p:cNvSpPr>
          <p:nvPr>
            <p:ph type="title"/>
          </p:nvPr>
        </p:nvSpPr>
        <p:spPr/>
        <p:txBody>
          <a:bodyPr>
            <a:normAutofit fontScale="90000"/>
          </a:bodyPr>
          <a:lstStyle/>
          <a:p>
            <a:pPr fontAlgn="auto">
              <a:spcAft>
                <a:spcPts val="0"/>
              </a:spcAft>
              <a:defRPr/>
            </a:pPr>
            <a:r>
              <a:rPr lang="en-US" smtClean="0">
                <a:solidFill>
                  <a:schemeClr val="tx2">
                    <a:satMod val="130000"/>
                  </a:schemeClr>
                </a:solidFill>
              </a:rPr>
              <a:t>The Genetic Code: Three-Letter “Words”</a:t>
            </a:r>
          </a:p>
        </p:txBody>
      </p:sp>
      <p:sp>
        <p:nvSpPr>
          <p:cNvPr id="49155" name="Rectangle 3"/>
          <p:cNvSpPr>
            <a:spLocks noGrp="1" noChangeArrowheads="1"/>
          </p:cNvSpPr>
          <p:nvPr>
            <p:ph idx="1"/>
          </p:nvPr>
        </p:nvSpPr>
        <p:spPr/>
        <p:txBody>
          <a:bodyPr/>
          <a:lstStyle/>
          <a:p>
            <a:pPr>
              <a:spcBef>
                <a:spcPct val="0"/>
              </a:spcBef>
            </a:pPr>
            <a:r>
              <a:rPr lang="en-US" dirty="0" smtClean="0"/>
              <a:t>Refer to you handout.</a:t>
            </a:r>
          </a:p>
          <a:p>
            <a:pPr>
              <a:spcBef>
                <a:spcPct val="0"/>
              </a:spcBef>
            </a:pPr>
            <a:r>
              <a:rPr lang="en-US" dirty="0" smtClean="0"/>
              <a:t>There are 64 mRNA codons. </a:t>
            </a:r>
          </a:p>
          <a:p>
            <a:pPr>
              <a:spcBef>
                <a:spcPct val="0"/>
              </a:spcBef>
            </a:pPr>
            <a:endParaRPr lang="en-US" dirty="0" smtClean="0"/>
          </a:p>
          <a:p>
            <a:pPr>
              <a:spcBef>
                <a:spcPct val="0"/>
              </a:spcBef>
            </a:pPr>
            <a:r>
              <a:rPr lang="en-US" dirty="0" smtClean="0"/>
              <a:t>The mRNA that is created in transcription is actually a collection of a series of 3-nucleotide sequences called codons.</a:t>
            </a:r>
          </a:p>
          <a:p>
            <a:pPr lvl="1">
              <a:spcBef>
                <a:spcPct val="0"/>
              </a:spcBef>
            </a:pPr>
            <a:r>
              <a:rPr lang="en-US" dirty="0" smtClean="0"/>
              <a:t>So each gene will contain nucleotides in multiples of 3</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59628" y="0"/>
            <a:ext cx="7024744" cy="1143000"/>
          </a:xfrm>
        </p:spPr>
        <p:txBody>
          <a:bodyPr>
            <a:normAutofit fontScale="90000"/>
          </a:bodyPr>
          <a:lstStyle/>
          <a:p>
            <a:pPr fontAlgn="auto">
              <a:spcAft>
                <a:spcPts val="0"/>
              </a:spcAft>
              <a:defRPr/>
            </a:pPr>
            <a:r>
              <a:rPr lang="en-US" dirty="0" smtClean="0">
                <a:solidFill>
                  <a:schemeClr val="tx2">
                    <a:satMod val="130000"/>
                  </a:schemeClr>
                </a:solidFill>
              </a:rPr>
              <a:t>The Genetic Code: Three-Letter “Words”</a:t>
            </a:r>
          </a:p>
        </p:txBody>
      </p:sp>
      <p:sp>
        <p:nvSpPr>
          <p:cNvPr id="46083" name="Rectangle 3"/>
          <p:cNvSpPr>
            <a:spLocks noGrp="1" noChangeArrowheads="1"/>
          </p:cNvSpPr>
          <p:nvPr>
            <p:ph idx="1"/>
          </p:nvPr>
        </p:nvSpPr>
        <p:spPr>
          <a:xfrm>
            <a:off x="228601" y="1533224"/>
            <a:ext cx="8462962" cy="3508977"/>
          </a:xfrm>
        </p:spPr>
        <p:txBody>
          <a:bodyPr>
            <a:noAutofit/>
          </a:bodyPr>
          <a:lstStyle/>
          <a:p>
            <a:pPr marL="365760" indent="-283464" fontAlgn="auto">
              <a:lnSpc>
                <a:spcPct val="90000"/>
              </a:lnSpc>
              <a:spcAft>
                <a:spcPts val="0"/>
              </a:spcAft>
              <a:buFont typeface="Wingdings 2"/>
              <a:buChar char=""/>
              <a:defRPr/>
            </a:pPr>
            <a:endParaRPr lang="en-US" sz="3200" dirty="0" smtClean="0"/>
          </a:p>
          <a:p>
            <a:pPr marL="365760" indent="-283464" fontAlgn="auto">
              <a:lnSpc>
                <a:spcPct val="90000"/>
              </a:lnSpc>
              <a:spcAft>
                <a:spcPts val="0"/>
              </a:spcAft>
              <a:buFont typeface="Wingdings 2"/>
              <a:buChar char=""/>
              <a:defRPr/>
            </a:pPr>
            <a:endParaRPr lang="en-US" sz="3200" dirty="0" smtClean="0"/>
          </a:p>
          <a:p>
            <a:pPr marL="365760" indent="-283464" fontAlgn="auto">
              <a:lnSpc>
                <a:spcPct val="90000"/>
              </a:lnSpc>
              <a:spcAft>
                <a:spcPts val="0"/>
              </a:spcAft>
              <a:buFont typeface="Wingdings 2"/>
              <a:buChar char=""/>
              <a:defRPr/>
            </a:pPr>
            <a:r>
              <a:rPr lang="en-US" sz="3200" dirty="0" smtClean="0"/>
              <a:t>Notice that the length of the gene is a multiple of 3…</a:t>
            </a:r>
          </a:p>
          <a:p>
            <a:pPr marL="365760" indent="-283464" fontAlgn="auto">
              <a:lnSpc>
                <a:spcPct val="90000"/>
              </a:lnSpc>
              <a:spcAft>
                <a:spcPts val="0"/>
              </a:spcAft>
              <a:buFont typeface="Wingdings 2"/>
              <a:buChar char=""/>
              <a:defRPr/>
            </a:pPr>
            <a:r>
              <a:rPr lang="en-US" sz="3200" dirty="0" smtClean="0"/>
              <a:t>This is the way all genes are…in multiples of 3.</a:t>
            </a:r>
          </a:p>
          <a:p>
            <a:pPr marL="365760" indent="-283464" fontAlgn="auto">
              <a:lnSpc>
                <a:spcPct val="90000"/>
              </a:lnSpc>
              <a:spcAft>
                <a:spcPts val="0"/>
              </a:spcAft>
              <a:buFont typeface="Wingdings 2"/>
              <a:buChar char=""/>
              <a:defRPr/>
            </a:pPr>
            <a:r>
              <a:rPr lang="en-US" sz="3200" dirty="0" smtClean="0"/>
              <a:t>This is why I asked you to count by threes until you reached the “stop” codon.</a:t>
            </a:r>
          </a:p>
        </p:txBody>
      </p:sp>
      <p:sp>
        <p:nvSpPr>
          <p:cNvPr id="50180" name="Rectangle 2"/>
          <p:cNvSpPr>
            <a:spLocks noChangeArrowheads="1"/>
          </p:cNvSpPr>
          <p:nvPr/>
        </p:nvSpPr>
        <p:spPr bwMode="auto">
          <a:xfrm>
            <a:off x="527050" y="2040794"/>
            <a:ext cx="808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rgbClr val="009900"/>
                </a:solidFill>
                <a:latin typeface="Gill Sans MT" pitchFamily="34" charset="0"/>
              </a:rPr>
              <a:t>AUG-</a:t>
            </a:r>
            <a:r>
              <a:rPr lang="en-US" sz="3200" dirty="0">
                <a:solidFill>
                  <a:srgbClr val="000000"/>
                </a:solidFill>
                <a:latin typeface="Gill Sans MT" pitchFamily="34" charset="0"/>
              </a:rPr>
              <a:t>UCA-AGG-CGC-AGC-CCG-AUC-</a:t>
            </a:r>
            <a:r>
              <a:rPr lang="en-US" sz="3200" dirty="0">
                <a:solidFill>
                  <a:srgbClr val="FF0000"/>
                </a:solidFill>
                <a:latin typeface="Gill Sans MT" pitchFamily="34" charset="0"/>
              </a:rPr>
              <a:t>UGA</a:t>
            </a:r>
            <a:endParaRPr lang="en-US" dirty="0"/>
          </a:p>
        </p:txBody>
      </p:sp>
      <p:sp>
        <p:nvSpPr>
          <p:cNvPr id="50181" name="Rectangle 2"/>
          <p:cNvSpPr>
            <a:spLocks noChangeArrowheads="1"/>
          </p:cNvSpPr>
          <p:nvPr/>
        </p:nvSpPr>
        <p:spPr bwMode="auto">
          <a:xfrm>
            <a:off x="723900" y="1475431"/>
            <a:ext cx="7696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rgbClr val="009900"/>
                </a:solidFill>
                <a:latin typeface="Gill Sans MT" pitchFamily="34" charset="0"/>
              </a:rPr>
              <a:t>AUG</a:t>
            </a:r>
            <a:r>
              <a:rPr lang="en-US" sz="3200" dirty="0">
                <a:solidFill>
                  <a:srgbClr val="000000"/>
                </a:solidFill>
                <a:latin typeface="Gill Sans MT" pitchFamily="34" charset="0"/>
              </a:rPr>
              <a:t>UCAAGGCGCAGCCCGAUC</a:t>
            </a:r>
            <a:r>
              <a:rPr lang="en-US" sz="3200" dirty="0">
                <a:solidFill>
                  <a:srgbClr val="FF0000"/>
                </a:solidFill>
                <a:latin typeface="Gill Sans MT" pitchFamily="34" charset="0"/>
              </a:rPr>
              <a:t>UGA</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274638"/>
            <a:ext cx="8782050" cy="1143000"/>
          </a:xfrm>
        </p:spPr>
        <p:txBody>
          <a:bodyPr>
            <a:normAutofit fontScale="90000"/>
          </a:bodyPr>
          <a:lstStyle/>
          <a:p>
            <a:pPr fontAlgn="auto">
              <a:spcAft>
                <a:spcPts val="0"/>
              </a:spcAft>
              <a:defRPr/>
            </a:pPr>
            <a:r>
              <a:rPr lang="en-US" dirty="0" smtClean="0">
                <a:solidFill>
                  <a:schemeClr val="tx2">
                    <a:satMod val="130000"/>
                  </a:schemeClr>
                </a:solidFill>
              </a:rPr>
              <a:t>The Genetic Code: Three-Letter “Words”</a:t>
            </a:r>
          </a:p>
        </p:txBody>
      </p:sp>
      <p:sp>
        <p:nvSpPr>
          <p:cNvPr id="51203" name="Rectangle 3"/>
          <p:cNvSpPr>
            <a:spLocks noGrp="1" noChangeArrowheads="1"/>
          </p:cNvSpPr>
          <p:nvPr>
            <p:ph idx="1"/>
          </p:nvPr>
        </p:nvSpPr>
        <p:spPr>
          <a:xfrm>
            <a:off x="457200" y="1600200"/>
            <a:ext cx="8305800" cy="4648200"/>
          </a:xfrm>
        </p:spPr>
        <p:txBody>
          <a:bodyPr>
            <a:noAutofit/>
          </a:bodyPr>
          <a:lstStyle/>
          <a:p>
            <a:pPr>
              <a:lnSpc>
                <a:spcPct val="90000"/>
              </a:lnSpc>
              <a:spcBef>
                <a:spcPct val="0"/>
              </a:spcBef>
            </a:pPr>
            <a:r>
              <a:rPr lang="en-US" sz="2800" dirty="0" smtClean="0"/>
              <a:t>Each codon specifies for only one amino acid, but several amino acids have more than one codon.</a:t>
            </a:r>
          </a:p>
          <a:p>
            <a:pPr lvl="1">
              <a:lnSpc>
                <a:spcPct val="90000"/>
              </a:lnSpc>
              <a:spcBef>
                <a:spcPct val="0"/>
              </a:spcBef>
            </a:pPr>
            <a:r>
              <a:rPr lang="en-US" sz="2800" dirty="0" smtClean="0"/>
              <a:t>See </a:t>
            </a:r>
            <a:r>
              <a:rPr lang="en-US" sz="2800" dirty="0" err="1" smtClean="0"/>
              <a:t>leucine</a:t>
            </a:r>
            <a:endParaRPr lang="en-US" sz="2800" dirty="0" smtClean="0"/>
          </a:p>
          <a:p>
            <a:pPr>
              <a:lnSpc>
                <a:spcPct val="90000"/>
              </a:lnSpc>
              <a:spcBef>
                <a:spcPct val="0"/>
              </a:spcBef>
            </a:pPr>
            <a:r>
              <a:rPr lang="en-US" sz="2800" u="sng" dirty="0" smtClean="0"/>
              <a:t>This system of matching codons and amino acids is called the</a:t>
            </a:r>
            <a:r>
              <a:rPr lang="en-US" sz="2800" i="1" u="sng" dirty="0" smtClean="0"/>
              <a:t> </a:t>
            </a:r>
            <a:r>
              <a:rPr lang="en-US" sz="2800" i="1" u="sng" dirty="0" smtClean="0">
                <a:solidFill>
                  <a:schemeClr val="accent1"/>
                </a:solidFill>
              </a:rPr>
              <a:t>genetic code</a:t>
            </a:r>
            <a:r>
              <a:rPr lang="en-US" sz="2800" i="1" u="sng" dirty="0" smtClean="0"/>
              <a:t>.</a:t>
            </a:r>
            <a:r>
              <a:rPr lang="en-US" sz="2800" u="sng" dirty="0" smtClean="0"/>
              <a:t> </a:t>
            </a:r>
          </a:p>
          <a:p>
            <a:pPr>
              <a:lnSpc>
                <a:spcPct val="90000"/>
              </a:lnSpc>
              <a:spcBef>
                <a:spcPct val="0"/>
              </a:spcBef>
            </a:pPr>
            <a:r>
              <a:rPr lang="en-US" sz="2800" dirty="0" smtClean="0"/>
              <a:t>The genetic code is based on codons that each represent a specific amino acid.</a:t>
            </a:r>
          </a:p>
          <a:p>
            <a:pPr lvl="1">
              <a:lnSpc>
                <a:spcPct val="90000"/>
              </a:lnSpc>
              <a:spcBef>
                <a:spcPct val="0"/>
              </a:spcBef>
            </a:pPr>
            <a:r>
              <a:rPr lang="en-US" sz="2800" dirty="0" smtClean="0"/>
              <a:t>This is the translation tool that helps to translate the mRNA from the nucleotide language into the language of amino acids.</a:t>
            </a:r>
          </a:p>
          <a:p>
            <a:pPr>
              <a:lnSpc>
                <a:spcPct val="90000"/>
              </a:lnSpc>
            </a:pPr>
            <a:endParaRPr lang="en-US" sz="28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457200" y="609600"/>
            <a:ext cx="8229600" cy="731838"/>
          </a:xfrm>
        </p:spPr>
        <p:txBody>
          <a:bodyPr>
            <a:normAutofit/>
          </a:bodyPr>
          <a:lstStyle/>
          <a:p>
            <a:pPr fontAlgn="auto">
              <a:spcAft>
                <a:spcPts val="0"/>
              </a:spcAft>
              <a:defRPr/>
            </a:pPr>
            <a:r>
              <a:rPr lang="en-US" smtClean="0">
                <a:solidFill>
                  <a:schemeClr val="tx2">
                    <a:satMod val="130000"/>
                  </a:schemeClr>
                </a:solidFill>
              </a:rPr>
              <a:t>Codons in mRNA</a:t>
            </a:r>
          </a:p>
        </p:txBody>
      </p:sp>
      <p:pic>
        <p:nvPicPr>
          <p:cNvPr id="52227" name="Picture 10" descr="p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Rectangle 12"/>
          <p:cNvSpPr>
            <a:spLocks noChangeArrowheads="1"/>
          </p:cNvSpPr>
          <p:nvPr/>
        </p:nvSpPr>
        <p:spPr bwMode="auto">
          <a:xfrm>
            <a:off x="0" y="914400"/>
            <a:ext cx="1676400" cy="1143000"/>
          </a:xfrm>
          <a:prstGeom prst="rect">
            <a:avLst/>
          </a:prstGeom>
          <a:solidFill>
            <a:srgbClr val="FFFFFF"/>
          </a:solidFill>
          <a:ln w="9525">
            <a:noFill/>
            <a:miter lim="800000"/>
            <a:headEnd/>
            <a:tailEnd/>
          </a:ln>
          <a:effectLst/>
        </p:spPr>
        <p:txBody>
          <a:bodyPr wrap="none" anchor="ctr"/>
          <a:lstStyle/>
          <a:p>
            <a:endParaRPr lang="en-US"/>
          </a:p>
        </p:txBody>
      </p:sp>
      <p:sp>
        <p:nvSpPr>
          <p:cNvPr id="74765" name="Rectangle 13"/>
          <p:cNvSpPr>
            <a:spLocks noChangeArrowheads="1"/>
          </p:cNvSpPr>
          <p:nvPr/>
        </p:nvSpPr>
        <p:spPr bwMode="auto">
          <a:xfrm>
            <a:off x="1600200" y="914400"/>
            <a:ext cx="1828800" cy="1143000"/>
          </a:xfrm>
          <a:prstGeom prst="rect">
            <a:avLst/>
          </a:prstGeom>
          <a:solidFill>
            <a:srgbClr val="FFFFFF"/>
          </a:solidFill>
          <a:ln w="9525">
            <a:noFill/>
            <a:miter lim="800000"/>
            <a:headEnd/>
            <a:tailEnd/>
          </a:ln>
          <a:effectLst/>
        </p:spPr>
        <p:txBody>
          <a:bodyPr wrap="none" anchor="ctr"/>
          <a:lstStyle/>
          <a:p>
            <a:endParaRPr lang="en-US"/>
          </a:p>
        </p:txBody>
      </p:sp>
      <p:sp>
        <p:nvSpPr>
          <p:cNvPr id="74766" name="Rectangle 14"/>
          <p:cNvSpPr>
            <a:spLocks noChangeArrowheads="1"/>
          </p:cNvSpPr>
          <p:nvPr/>
        </p:nvSpPr>
        <p:spPr bwMode="auto">
          <a:xfrm>
            <a:off x="6477000" y="914400"/>
            <a:ext cx="3048000" cy="1143000"/>
          </a:xfrm>
          <a:prstGeom prst="rect">
            <a:avLst/>
          </a:prstGeom>
          <a:solidFill>
            <a:srgbClr val="FFFFFF"/>
          </a:solidFill>
          <a:ln w="9525">
            <a:noFill/>
            <a:miter lim="800000"/>
            <a:headEnd/>
            <a:tailEnd/>
          </a:ln>
          <a:effectLst/>
        </p:spPr>
        <p:txBody>
          <a:bodyPr wrap="none" anchor="ctr"/>
          <a:lstStyle/>
          <a:p>
            <a:endParaRPr lang="en-US"/>
          </a:p>
        </p:txBody>
      </p:sp>
      <p:sp>
        <p:nvSpPr>
          <p:cNvPr id="74768" name="AutoShape 16"/>
          <p:cNvSpPr>
            <a:spLocks noChangeArrowheads="1"/>
          </p:cNvSpPr>
          <p:nvPr/>
        </p:nvSpPr>
        <p:spPr bwMode="auto">
          <a:xfrm rot="5400000">
            <a:off x="4771231" y="1464469"/>
            <a:ext cx="976313" cy="485775"/>
          </a:xfrm>
          <a:prstGeom prst="rightArrow">
            <a:avLst>
              <a:gd name="adj1" fmla="val 50000"/>
              <a:gd name="adj2" fmla="val 5024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9" name="Rectangle 17"/>
          <p:cNvSpPr>
            <a:spLocks noChangeArrowheads="1"/>
          </p:cNvSpPr>
          <p:nvPr/>
        </p:nvSpPr>
        <p:spPr bwMode="auto">
          <a:xfrm>
            <a:off x="4478338" y="2895600"/>
            <a:ext cx="1600200" cy="3962400"/>
          </a:xfrm>
          <a:prstGeom prst="rect">
            <a:avLst/>
          </a:prstGeom>
          <a:noFill/>
          <a:ln w="349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0" name="Rectangle 18"/>
          <p:cNvSpPr>
            <a:spLocks noChangeArrowheads="1"/>
          </p:cNvSpPr>
          <p:nvPr/>
        </p:nvSpPr>
        <p:spPr bwMode="auto">
          <a:xfrm>
            <a:off x="762000" y="5791200"/>
            <a:ext cx="6858000" cy="1066800"/>
          </a:xfrm>
          <a:prstGeom prst="rect">
            <a:avLst/>
          </a:prstGeom>
          <a:noFill/>
          <a:ln w="349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1" name="AutoShape 19"/>
          <p:cNvSpPr>
            <a:spLocks noChangeArrowheads="1"/>
          </p:cNvSpPr>
          <p:nvPr/>
        </p:nvSpPr>
        <p:spPr bwMode="auto">
          <a:xfrm>
            <a:off x="8229600" y="6289675"/>
            <a:ext cx="685800" cy="257175"/>
          </a:xfrm>
          <a:prstGeom prst="leftArrow">
            <a:avLst>
              <a:gd name="adj1" fmla="val 50000"/>
              <a:gd name="adj2" fmla="val 66667"/>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2" name="Rectangle 20"/>
          <p:cNvSpPr>
            <a:spLocks noChangeArrowheads="1"/>
          </p:cNvSpPr>
          <p:nvPr/>
        </p:nvSpPr>
        <p:spPr bwMode="auto">
          <a:xfrm>
            <a:off x="7656513" y="6292850"/>
            <a:ext cx="533400" cy="228600"/>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3" name="Rectangle 21"/>
          <p:cNvSpPr>
            <a:spLocks noChangeArrowheads="1"/>
          </p:cNvSpPr>
          <p:nvPr/>
        </p:nvSpPr>
        <p:spPr bwMode="auto">
          <a:xfrm>
            <a:off x="4508500" y="6275388"/>
            <a:ext cx="533400" cy="228600"/>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4" name="Rectangle 22"/>
          <p:cNvSpPr>
            <a:spLocks noChangeArrowheads="1"/>
          </p:cNvSpPr>
          <p:nvPr/>
        </p:nvSpPr>
        <p:spPr bwMode="auto">
          <a:xfrm>
            <a:off x="5075238" y="6326188"/>
            <a:ext cx="762000" cy="4572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9" name="TextBox 1"/>
          <p:cNvSpPr txBox="1">
            <a:spLocks noChangeArrowheads="1"/>
          </p:cNvSpPr>
          <p:nvPr/>
        </p:nvSpPr>
        <p:spPr bwMode="auto">
          <a:xfrm>
            <a:off x="0" y="3175"/>
            <a:ext cx="9144000" cy="923925"/>
          </a:xfrm>
          <a:prstGeom prst="rect">
            <a:avLst/>
          </a:prstGeom>
          <a:solidFill>
            <a:schemeClr val="bg2"/>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Figure 13. The amino acid coded be a specific mRNA codon can be determined by following the three steps below. </a:t>
            </a:r>
            <a:r>
              <a:rPr lang="en-US" b="1">
                <a:solidFill>
                  <a:schemeClr val="bg1"/>
                </a:solidFill>
              </a:rPr>
              <a:t>What amino acid does the codon GAA code for?</a:t>
            </a:r>
          </a:p>
          <a:p>
            <a:pPr eaLnBrk="1" hangingPunct="1"/>
            <a:endParaRPr lang="en-US">
              <a:solidFill>
                <a:schemeClr val="bg1"/>
              </a:solidFill>
            </a:endParaRPr>
          </a:p>
        </p:txBody>
      </p:sp>
      <p:sp>
        <p:nvSpPr>
          <p:cNvPr id="17" name="Rectangle 20"/>
          <p:cNvSpPr>
            <a:spLocks noChangeArrowheads="1"/>
          </p:cNvSpPr>
          <p:nvPr/>
        </p:nvSpPr>
        <p:spPr bwMode="auto">
          <a:xfrm>
            <a:off x="774700" y="6148388"/>
            <a:ext cx="533400" cy="395287"/>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Rectangle 20"/>
          <p:cNvSpPr>
            <a:spLocks noChangeArrowheads="1"/>
          </p:cNvSpPr>
          <p:nvPr/>
        </p:nvSpPr>
        <p:spPr bwMode="auto">
          <a:xfrm>
            <a:off x="4979988" y="2362200"/>
            <a:ext cx="533400" cy="522288"/>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4764"/>
                                        </p:tgtEl>
                                      </p:cBhvr>
                                    </p:animEffect>
                                    <p:set>
                                      <p:cBhvr>
                                        <p:cTn id="7" dur="1" fill="hold">
                                          <p:stCondLst>
                                            <p:cond delay="499"/>
                                          </p:stCondLst>
                                        </p:cTn>
                                        <p:tgtEl>
                                          <p:spTgt spid="7476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4765"/>
                                        </p:tgtEl>
                                      </p:cBhvr>
                                    </p:animEffect>
                                    <p:set>
                                      <p:cBhvr>
                                        <p:cTn id="12" dur="1" fill="hold">
                                          <p:stCondLst>
                                            <p:cond delay="499"/>
                                          </p:stCondLst>
                                        </p:cTn>
                                        <p:tgtEl>
                                          <p:spTgt spid="747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74766"/>
                                        </p:tgtEl>
                                      </p:cBhvr>
                                    </p:animEffect>
                                    <p:set>
                                      <p:cBhvr>
                                        <p:cTn id="17" dur="1" fill="hold">
                                          <p:stCondLst>
                                            <p:cond delay="499"/>
                                          </p:stCondLst>
                                        </p:cTn>
                                        <p:tgtEl>
                                          <p:spTgt spid="7476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4770"/>
                                        </p:tgtEl>
                                        <p:attrNameLst>
                                          <p:attrName>style.visibility</p:attrName>
                                        </p:attrNameLst>
                                      </p:cBhvr>
                                      <p:to>
                                        <p:strVal val="visible"/>
                                      </p:to>
                                    </p:set>
                                    <p:animEffect transition="in" filter="dissolve">
                                      <p:cBhvr>
                                        <p:cTn id="27" dur="500"/>
                                        <p:tgtEl>
                                          <p:spTgt spid="747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9" presetClass="emph" presetSubtype="0" fill="hold" grpId="1" nodeType="clickEffect">
                                  <p:stCondLst>
                                    <p:cond delay="0"/>
                                  </p:stCondLst>
                                  <p:childTnLst>
                                    <p:animClr clrSpc="rgb" dir="cw">
                                      <p:cBhvr override="childStyle">
                                        <p:cTn id="31" dur="500" fill="hold"/>
                                        <p:tgtEl>
                                          <p:spTgt spid="74770"/>
                                        </p:tgtEl>
                                        <p:attrNameLst>
                                          <p:attrName>style.color</p:attrName>
                                        </p:attrNameLst>
                                      </p:cBhvr>
                                      <p:to>
                                        <a:srgbClr val="00FF00"/>
                                      </p:to>
                                    </p:animClr>
                                    <p:animClr clrSpc="rgb" dir="cw">
                                      <p:cBhvr>
                                        <p:cTn id="32" dur="500" fill="hold"/>
                                        <p:tgtEl>
                                          <p:spTgt spid="74770"/>
                                        </p:tgtEl>
                                        <p:attrNameLst>
                                          <p:attrName>fillcolor</p:attrName>
                                        </p:attrNameLst>
                                      </p:cBhvr>
                                      <p:to>
                                        <a:srgbClr val="00FF00"/>
                                      </p:to>
                                    </p:animClr>
                                    <p:set>
                                      <p:cBhvr>
                                        <p:cTn id="33" dur="500" fill="hold"/>
                                        <p:tgtEl>
                                          <p:spTgt spid="74770"/>
                                        </p:tgtEl>
                                        <p:attrNameLst>
                                          <p:attrName>fill.type</p:attrName>
                                        </p:attrNameLst>
                                      </p:cBhvr>
                                      <p:to>
                                        <p:strVal val="solid"/>
                                      </p:to>
                                    </p:set>
                                    <p:set>
                                      <p:cBhvr>
                                        <p:cTn id="34" dur="500" fill="hold"/>
                                        <p:tgtEl>
                                          <p:spTgt spid="74770"/>
                                        </p:tgtEl>
                                        <p:attrNameLst>
                                          <p:attrName>fill.on</p:attrName>
                                        </p:attrNameLst>
                                      </p:cBhvr>
                                      <p:to>
                                        <p:strVal val="true"/>
                                      </p:to>
                                    </p:set>
                                  </p:childTnLst>
                                </p:cTn>
                              </p:par>
                              <p:par>
                                <p:cTn id="35" presetID="9" presetClass="emph" presetSubtype="0" grpId="2" nodeType="withEffect">
                                  <p:stCondLst>
                                    <p:cond delay="0"/>
                                  </p:stCondLst>
                                  <p:childTnLst>
                                    <p:set>
                                      <p:cBhvr rctx="PPT">
                                        <p:cTn id="36" dur="indefinite"/>
                                        <p:tgtEl>
                                          <p:spTgt spid="74770"/>
                                        </p:tgtEl>
                                        <p:attrNameLst>
                                          <p:attrName>style.opacity</p:attrName>
                                        </p:attrNameLst>
                                      </p:cBhvr>
                                      <p:to>
                                        <p:strVal val="0.25"/>
                                      </p:to>
                                    </p:set>
                                    <p:animEffect filter="image" prLst="opacity: 0.25">
                                      <p:cBhvr rctx="IE">
                                        <p:cTn id="37" dur="indefinite"/>
                                        <p:tgtEl>
                                          <p:spTgt spid="7477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4768"/>
                                        </p:tgtEl>
                                        <p:attrNameLst>
                                          <p:attrName>style.visibility</p:attrName>
                                        </p:attrNameLst>
                                      </p:cBhvr>
                                      <p:to>
                                        <p:strVal val="visible"/>
                                      </p:to>
                                    </p:set>
                                    <p:animEffect transition="in" filter="dissolve">
                                      <p:cBhvr>
                                        <p:cTn id="42" dur="500"/>
                                        <p:tgtEl>
                                          <p:spTgt spid="7476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4769"/>
                                        </p:tgtEl>
                                        <p:attrNameLst>
                                          <p:attrName>style.visibility</p:attrName>
                                        </p:attrNameLst>
                                      </p:cBhvr>
                                      <p:to>
                                        <p:strVal val="visible"/>
                                      </p:to>
                                    </p:set>
                                    <p:animEffect transition="in" filter="dissolve">
                                      <p:cBhvr>
                                        <p:cTn id="52" dur="500"/>
                                        <p:tgtEl>
                                          <p:spTgt spid="7476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path" presetSubtype="0" accel="50000" decel="50000" fill="hold" grpId="1" nodeType="clickEffect">
                                  <p:stCondLst>
                                    <p:cond delay="0"/>
                                  </p:stCondLst>
                                  <p:childTnLst>
                                    <p:animMotion origin="layout" path="M -3.61111E-6 -1.226E-6 L -0.00017 0.50613 " pathEditMode="relative" rAng="0" ptsTypes="AA">
                                      <p:cBhvr>
                                        <p:cTn id="56" dur="2000" fill="hold"/>
                                        <p:tgtEl>
                                          <p:spTgt spid="74768"/>
                                        </p:tgtEl>
                                        <p:attrNameLst>
                                          <p:attrName>ppt_x</p:attrName>
                                          <p:attrName>ppt_y</p:attrName>
                                        </p:attrNameLst>
                                      </p:cBhvr>
                                      <p:rCtr x="-17" y="25306"/>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74772"/>
                                        </p:tgtEl>
                                        <p:attrNameLst>
                                          <p:attrName>style.visibility</p:attrName>
                                        </p:attrNameLst>
                                      </p:cBhvr>
                                      <p:to>
                                        <p:strVal val="visible"/>
                                      </p:to>
                                    </p:set>
                                    <p:animEffect transition="in" filter="dissolve">
                                      <p:cBhvr>
                                        <p:cTn id="61" dur="500"/>
                                        <p:tgtEl>
                                          <p:spTgt spid="7477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74771"/>
                                        </p:tgtEl>
                                        <p:attrNameLst>
                                          <p:attrName>style.visibility</p:attrName>
                                        </p:attrNameLst>
                                      </p:cBhvr>
                                      <p:to>
                                        <p:strVal val="visible"/>
                                      </p:to>
                                    </p:set>
                                    <p:animEffect transition="in" filter="dissolve">
                                      <p:cBhvr>
                                        <p:cTn id="66" dur="500"/>
                                        <p:tgtEl>
                                          <p:spTgt spid="7477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5" presetClass="path" presetSubtype="0" accel="50000" decel="50000" fill="hold" grpId="1" nodeType="clickEffect">
                                  <p:stCondLst>
                                    <p:cond delay="0"/>
                                  </p:stCondLst>
                                  <p:childTnLst>
                                    <p:animMotion origin="layout" path="M 0 -2.23456E-6 L -0.2625 -2.23456E-6 " pathEditMode="relative" rAng="0" ptsTypes="AA">
                                      <p:cBhvr>
                                        <p:cTn id="70" dur="2000" fill="hold"/>
                                        <p:tgtEl>
                                          <p:spTgt spid="74771"/>
                                        </p:tgtEl>
                                        <p:attrNameLst>
                                          <p:attrName>ppt_x</p:attrName>
                                          <p:attrName>ppt_y</p:attrName>
                                        </p:attrNameLst>
                                      </p:cBhvr>
                                      <p:rCtr x="-13125" y="0"/>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74773"/>
                                        </p:tgtEl>
                                        <p:attrNameLst>
                                          <p:attrName>style.visibility</p:attrName>
                                        </p:attrNameLst>
                                      </p:cBhvr>
                                      <p:to>
                                        <p:strVal val="visible"/>
                                      </p:to>
                                    </p:set>
                                    <p:animEffect transition="in" filter="dissolve">
                                      <p:cBhvr>
                                        <p:cTn id="75" dur="500"/>
                                        <p:tgtEl>
                                          <p:spTgt spid="7477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74774"/>
                                        </p:tgtEl>
                                        <p:attrNameLst>
                                          <p:attrName>style.visibility</p:attrName>
                                        </p:attrNameLst>
                                      </p:cBhvr>
                                      <p:to>
                                        <p:strVal val="visible"/>
                                      </p:to>
                                    </p:set>
                                    <p:animEffect transition="in" filter="dissolve">
                                      <p:cBhvr>
                                        <p:cTn id="80" dur="500"/>
                                        <p:tgtEl>
                                          <p:spTgt spid="74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4" grpId="0" animBg="1"/>
      <p:bldP spid="74765" grpId="0" animBg="1"/>
      <p:bldP spid="74766" grpId="0" animBg="1"/>
      <p:bldP spid="74768" grpId="0" animBg="1"/>
      <p:bldP spid="74768" grpId="1" animBg="1"/>
      <p:bldP spid="74769" grpId="0" animBg="1"/>
      <p:bldP spid="74770" grpId="0" animBg="1"/>
      <p:bldP spid="74770" grpId="1" animBg="1"/>
      <p:bldP spid="74770" grpId="2" animBg="1"/>
      <p:bldP spid="74771" grpId="0" animBg="1"/>
      <p:bldP spid="74771" grpId="1" animBg="1"/>
      <p:bldP spid="74772" grpId="0" animBg="1"/>
      <p:bldP spid="74773" grpId="0" animBg="1"/>
      <p:bldP spid="74774"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59628" y="152400"/>
            <a:ext cx="7024744" cy="1143000"/>
          </a:xfrm>
        </p:spPr>
        <p:txBody>
          <a:bodyPr>
            <a:normAutofit/>
          </a:bodyPr>
          <a:lstStyle/>
          <a:p>
            <a:pPr fontAlgn="auto">
              <a:spcAft>
                <a:spcPts val="0"/>
              </a:spcAft>
              <a:defRPr/>
            </a:pPr>
            <a:r>
              <a:rPr lang="en-US" dirty="0" smtClean="0">
                <a:solidFill>
                  <a:schemeClr val="tx2">
                    <a:satMod val="130000"/>
                  </a:schemeClr>
                </a:solidFill>
              </a:rPr>
              <a:t>Translation: RNA to Proteins</a:t>
            </a:r>
          </a:p>
        </p:txBody>
      </p:sp>
      <p:sp>
        <p:nvSpPr>
          <p:cNvPr id="18435" name="Rectangle 3"/>
          <p:cNvSpPr>
            <a:spLocks noGrp="1" noChangeArrowheads="1"/>
          </p:cNvSpPr>
          <p:nvPr>
            <p:ph idx="1"/>
          </p:nvPr>
        </p:nvSpPr>
        <p:spPr>
          <a:xfrm>
            <a:off x="371475" y="1504950"/>
            <a:ext cx="8401050" cy="5334000"/>
          </a:xfrm>
        </p:spPr>
        <p:txBody>
          <a:bodyPr>
            <a:normAutofit/>
          </a:bodyPr>
          <a:lstStyle/>
          <a:p>
            <a:pPr>
              <a:lnSpc>
                <a:spcPct val="90000"/>
              </a:lnSpc>
              <a:spcBef>
                <a:spcPct val="0"/>
              </a:spcBef>
            </a:pPr>
            <a:r>
              <a:rPr lang="en-US" sz="2800" u="sng" dirty="0" smtClean="0"/>
              <a:t>Translation is the process that converts the copy of the gene in the mRNA molecule into the complementary amino acid sequence which will eventually become the physical trait.</a:t>
            </a:r>
          </a:p>
          <a:p>
            <a:pPr lvl="1">
              <a:lnSpc>
                <a:spcPct val="90000"/>
              </a:lnSpc>
              <a:spcBef>
                <a:spcPct val="0"/>
              </a:spcBef>
            </a:pPr>
            <a:r>
              <a:rPr lang="en-US" sz="2600" dirty="0" smtClean="0"/>
              <a:t>Takes place in the cytoplasm</a:t>
            </a:r>
          </a:p>
          <a:p>
            <a:pPr lvl="1">
              <a:lnSpc>
                <a:spcPct val="90000"/>
              </a:lnSpc>
              <a:spcBef>
                <a:spcPct val="0"/>
              </a:spcBef>
            </a:pPr>
            <a:r>
              <a:rPr lang="en-US" sz="2600" dirty="0" smtClean="0"/>
              <a:t>occurs in a sequence of 5 steps</a:t>
            </a:r>
          </a:p>
          <a:p>
            <a:pPr lvl="1">
              <a:lnSpc>
                <a:spcPct val="90000"/>
              </a:lnSpc>
              <a:spcBef>
                <a:spcPct val="0"/>
              </a:spcBef>
            </a:pPr>
            <a:r>
              <a:rPr lang="en-US" sz="2600" dirty="0" smtClean="0"/>
              <a:t>Involves all three kinds of RNA</a:t>
            </a:r>
          </a:p>
          <a:p>
            <a:pPr lvl="1">
              <a:lnSpc>
                <a:spcPct val="90000"/>
              </a:lnSpc>
              <a:spcBef>
                <a:spcPct val="0"/>
              </a:spcBef>
            </a:pPr>
            <a:r>
              <a:rPr lang="en-US" sz="2600" dirty="0" smtClean="0"/>
              <a:t>and results in a complete </a:t>
            </a:r>
            <a:r>
              <a:rPr lang="en-US" sz="2600" i="1" dirty="0" smtClean="0">
                <a:solidFill>
                  <a:schemeClr val="accent1"/>
                </a:solidFill>
              </a:rPr>
              <a:t>polypeptide</a:t>
            </a:r>
            <a:r>
              <a:rPr lang="en-US" sz="2600" dirty="0" smtClean="0"/>
              <a:t>.</a:t>
            </a:r>
          </a:p>
          <a:p>
            <a:pPr>
              <a:lnSpc>
                <a:spcPct val="90000"/>
              </a:lnSpc>
              <a:spcBef>
                <a:spcPct val="0"/>
              </a:spcBef>
            </a:pPr>
            <a:endParaRPr lang="en-US" sz="2800" dirty="0" smtClean="0"/>
          </a:p>
          <a:p>
            <a:pPr>
              <a:lnSpc>
                <a:spcPct val="90000"/>
              </a:lnSpc>
              <a:spcBef>
                <a:spcPct val="0"/>
              </a:spcBef>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456" y="153831"/>
            <a:ext cx="7024744" cy="1143000"/>
          </a:xfrm>
        </p:spPr>
        <p:txBody>
          <a:bodyPr/>
          <a:lstStyle/>
          <a:p>
            <a:r>
              <a:rPr lang="en-US" dirty="0" smtClean="0"/>
              <a:t>Translation: RNA to Proteins</a:t>
            </a:r>
            <a:endParaRPr lang="en-US" dirty="0"/>
          </a:p>
        </p:txBody>
      </p:sp>
      <p:sp>
        <p:nvSpPr>
          <p:cNvPr id="3" name="Content Placeholder 2"/>
          <p:cNvSpPr>
            <a:spLocks noGrp="1"/>
          </p:cNvSpPr>
          <p:nvPr>
            <p:ph idx="1"/>
          </p:nvPr>
        </p:nvSpPr>
        <p:spPr>
          <a:xfrm>
            <a:off x="0" y="1371601"/>
            <a:ext cx="5638800" cy="5334000"/>
          </a:xfrm>
        </p:spPr>
        <p:txBody>
          <a:bodyPr>
            <a:normAutofit/>
          </a:bodyPr>
          <a:lstStyle/>
          <a:p>
            <a:pPr lvl="0">
              <a:lnSpc>
                <a:spcPct val="90000"/>
              </a:lnSpc>
              <a:spcBef>
                <a:spcPct val="0"/>
              </a:spcBef>
              <a:buClr>
                <a:srgbClr val="4F81BD"/>
              </a:buClr>
            </a:pPr>
            <a:r>
              <a:rPr lang="en-US" sz="2800" dirty="0" smtClean="0">
                <a:solidFill>
                  <a:srgbClr val="1F497D"/>
                </a:solidFill>
              </a:rPr>
              <a:t>Translation relies upon the </a:t>
            </a:r>
            <a:r>
              <a:rPr lang="en-US" sz="2800" u="sng" dirty="0" err="1" smtClean="0">
                <a:solidFill>
                  <a:srgbClr val="1F497D"/>
                </a:solidFill>
              </a:rPr>
              <a:t>tRNA</a:t>
            </a:r>
            <a:r>
              <a:rPr lang="en-US" sz="2800" dirty="0" smtClean="0">
                <a:solidFill>
                  <a:srgbClr val="1F497D"/>
                </a:solidFill>
              </a:rPr>
              <a:t> molecule to act as </a:t>
            </a:r>
            <a:r>
              <a:rPr lang="en-US" sz="2800" u="sng" dirty="0" smtClean="0">
                <a:solidFill>
                  <a:srgbClr val="1F497D"/>
                </a:solidFill>
              </a:rPr>
              <a:t>the go-between for the mRNA codon &amp; the amino acid</a:t>
            </a:r>
            <a:r>
              <a:rPr lang="en-US" sz="2800" dirty="0" smtClean="0">
                <a:solidFill>
                  <a:srgbClr val="1F497D"/>
                </a:solidFill>
              </a:rPr>
              <a:t> that corresponds to it.</a:t>
            </a:r>
          </a:p>
          <a:p>
            <a:pPr lvl="0">
              <a:lnSpc>
                <a:spcPct val="90000"/>
              </a:lnSpc>
              <a:spcBef>
                <a:spcPct val="0"/>
              </a:spcBef>
              <a:buClr>
                <a:srgbClr val="4F81BD"/>
              </a:buClr>
            </a:pPr>
            <a:endParaRPr lang="en-US" sz="2800" dirty="0" smtClean="0">
              <a:solidFill>
                <a:srgbClr val="1F497D"/>
              </a:solidFill>
            </a:endParaRPr>
          </a:p>
          <a:p>
            <a:pPr lvl="0">
              <a:lnSpc>
                <a:spcPct val="90000"/>
              </a:lnSpc>
              <a:spcBef>
                <a:spcPct val="0"/>
              </a:spcBef>
              <a:buClr>
                <a:srgbClr val="4F81BD"/>
              </a:buClr>
            </a:pPr>
            <a:r>
              <a:rPr lang="en-US" sz="2800" dirty="0" smtClean="0">
                <a:solidFill>
                  <a:srgbClr val="1F497D"/>
                </a:solidFill>
              </a:rPr>
              <a:t>There is only one specific amino acid for each codon.</a:t>
            </a:r>
          </a:p>
          <a:p>
            <a:pPr lvl="0">
              <a:lnSpc>
                <a:spcPct val="90000"/>
              </a:lnSpc>
              <a:spcBef>
                <a:spcPct val="0"/>
              </a:spcBef>
              <a:buClr>
                <a:srgbClr val="4F81BD"/>
              </a:buClr>
            </a:pPr>
            <a:r>
              <a:rPr lang="en-US" sz="2800" dirty="0" smtClean="0">
                <a:solidFill>
                  <a:srgbClr val="1F497D"/>
                </a:solidFill>
              </a:rPr>
              <a:t>The mRNA gets matched up with the right </a:t>
            </a:r>
            <a:r>
              <a:rPr lang="en-US" sz="2800" dirty="0" err="1" smtClean="0">
                <a:solidFill>
                  <a:srgbClr val="1F497D"/>
                </a:solidFill>
              </a:rPr>
              <a:t>tRNA</a:t>
            </a:r>
            <a:r>
              <a:rPr lang="en-US" sz="2800" dirty="0" smtClean="0">
                <a:solidFill>
                  <a:srgbClr val="1F497D"/>
                </a:solidFill>
              </a:rPr>
              <a:t> molecule because there is only one </a:t>
            </a:r>
            <a:r>
              <a:rPr lang="en-US" sz="2800" dirty="0" err="1" smtClean="0">
                <a:solidFill>
                  <a:srgbClr val="1F497D"/>
                </a:solidFill>
              </a:rPr>
              <a:t>tRNA</a:t>
            </a:r>
            <a:r>
              <a:rPr lang="en-US" sz="2800" dirty="0" smtClean="0">
                <a:solidFill>
                  <a:srgbClr val="1F497D"/>
                </a:solidFill>
              </a:rPr>
              <a:t> that matches each codon.</a:t>
            </a:r>
            <a:endParaRPr lang="en-US" sz="2800" dirty="0">
              <a:solidFill>
                <a:srgbClr val="1F497D"/>
              </a:solidFill>
            </a:endParaRPr>
          </a:p>
          <a:p>
            <a:pPr lvl="0">
              <a:lnSpc>
                <a:spcPct val="90000"/>
              </a:lnSpc>
              <a:spcBef>
                <a:spcPct val="0"/>
              </a:spcBef>
              <a:buClr>
                <a:srgbClr val="4F81BD"/>
              </a:buClr>
            </a:pPr>
            <a:endParaRPr lang="en-US" sz="2800" dirty="0">
              <a:solidFill>
                <a:srgbClr val="1F497D"/>
              </a:solidFill>
            </a:endParaRP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00200"/>
            <a:ext cx="335915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xplosion 1 3"/>
          <p:cNvSpPr/>
          <p:nvPr/>
        </p:nvSpPr>
        <p:spPr>
          <a:xfrm rot="20226774">
            <a:off x="6478737" y="1676431"/>
            <a:ext cx="2215429" cy="3200400"/>
          </a:xfrm>
          <a:prstGeom prst="irregularSeal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079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Image result for anticodon codon"/>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334000" cy="6400800"/>
          </a:xfrm>
          <a:prstGeom prst="rect">
            <a:avLst/>
          </a:prstGeom>
          <a:noFill/>
          <a:ln>
            <a:noFill/>
          </a:ln>
        </p:spPr>
      </p:pic>
      <p:sp>
        <p:nvSpPr>
          <p:cNvPr id="98307" name="Rectangle 3"/>
          <p:cNvSpPr>
            <a:spLocks noGrp="1" noChangeArrowheads="1"/>
          </p:cNvSpPr>
          <p:nvPr>
            <p:ph idx="1"/>
          </p:nvPr>
        </p:nvSpPr>
        <p:spPr>
          <a:xfrm>
            <a:off x="0" y="0"/>
            <a:ext cx="3378200" cy="6858000"/>
          </a:xfrm>
        </p:spPr>
        <p:txBody>
          <a:bodyPr>
            <a:normAutofit fontScale="92500" lnSpcReduction="20000"/>
          </a:bodyPr>
          <a:lstStyle/>
          <a:p>
            <a:pPr>
              <a:lnSpc>
                <a:spcPct val="90000"/>
              </a:lnSpc>
            </a:pPr>
            <a:r>
              <a:rPr lang="en-US" sz="2800" u="sng" dirty="0" smtClean="0"/>
              <a:t>There are two important regions of a </a:t>
            </a:r>
            <a:r>
              <a:rPr lang="en-US" sz="2800" u="sng" dirty="0" err="1" smtClean="0"/>
              <a:t>tRNA</a:t>
            </a:r>
            <a:r>
              <a:rPr lang="en-US" sz="2800" u="sng" dirty="0" smtClean="0"/>
              <a:t>.</a:t>
            </a:r>
          </a:p>
          <a:p>
            <a:pPr>
              <a:lnSpc>
                <a:spcPct val="90000"/>
              </a:lnSpc>
            </a:pPr>
            <a:r>
              <a:rPr lang="en-US" sz="2800" u="sng" dirty="0" smtClean="0"/>
              <a:t>The site where the amino acid attaches </a:t>
            </a:r>
            <a:r>
              <a:rPr lang="en-US" sz="2800" dirty="0" smtClean="0"/>
              <a:t>&amp;</a:t>
            </a:r>
          </a:p>
          <a:p>
            <a:pPr>
              <a:lnSpc>
                <a:spcPct val="90000"/>
              </a:lnSpc>
            </a:pPr>
            <a:r>
              <a:rPr lang="en-US" sz="2800" u="sng" dirty="0" smtClean="0"/>
              <a:t>The anticodon region, which is complementary to the codon in the mRNA</a:t>
            </a:r>
          </a:p>
          <a:p>
            <a:pPr>
              <a:lnSpc>
                <a:spcPct val="90000"/>
              </a:lnSpc>
            </a:pPr>
            <a:r>
              <a:rPr lang="en-US" sz="2800" dirty="0" smtClean="0"/>
              <a:t>The anticodon always decides which amino acid is carried.</a:t>
            </a:r>
          </a:p>
          <a:p>
            <a:pPr lvl="0">
              <a:lnSpc>
                <a:spcPct val="90000"/>
              </a:lnSpc>
            </a:pPr>
            <a:r>
              <a:rPr lang="en-US" sz="2800" u="sng" dirty="0">
                <a:solidFill>
                  <a:srgbClr val="1F497D"/>
                </a:solidFill>
              </a:rPr>
              <a:t>An </a:t>
            </a:r>
            <a:r>
              <a:rPr lang="en-US" sz="2800" i="1" u="sng" dirty="0">
                <a:solidFill>
                  <a:srgbClr val="4F81BD"/>
                </a:solidFill>
              </a:rPr>
              <a:t>anticodon</a:t>
            </a:r>
            <a:r>
              <a:rPr lang="en-US" sz="2800" u="sng" dirty="0">
                <a:solidFill>
                  <a:srgbClr val="1F497D"/>
                </a:solidFill>
              </a:rPr>
              <a:t> is a three-nucleotide sequence on </a:t>
            </a:r>
            <a:r>
              <a:rPr lang="en-US" sz="2800" u="sng" dirty="0" err="1">
                <a:solidFill>
                  <a:srgbClr val="1F497D"/>
                </a:solidFill>
              </a:rPr>
              <a:t>tRNA</a:t>
            </a:r>
            <a:r>
              <a:rPr lang="en-US" sz="2800" u="sng" dirty="0">
                <a:solidFill>
                  <a:srgbClr val="1F497D"/>
                </a:solidFill>
              </a:rPr>
              <a:t> that is complementary to an mRNA codon</a:t>
            </a:r>
            <a:r>
              <a:rPr lang="en-US" sz="2800" dirty="0">
                <a:solidFill>
                  <a:srgbClr val="1F497D"/>
                </a:solidFill>
              </a:rPr>
              <a:t>.</a:t>
            </a:r>
          </a:p>
          <a:p>
            <a:pPr>
              <a:lnSpc>
                <a:spcPct val="90000"/>
              </a:lnSpc>
            </a:pPr>
            <a:endParaRPr lang="en-US" sz="2800" dirty="0" smtClean="0"/>
          </a:p>
        </p:txBody>
      </p:sp>
      <p:sp>
        <p:nvSpPr>
          <p:cNvPr id="98313" name="Rectangle 9"/>
          <p:cNvSpPr>
            <a:spLocks noChangeArrowheads="1"/>
          </p:cNvSpPr>
          <p:nvPr/>
        </p:nvSpPr>
        <p:spPr bwMode="auto">
          <a:xfrm>
            <a:off x="6245352" y="216407"/>
            <a:ext cx="2012156" cy="685800"/>
          </a:xfrm>
          <a:prstGeom prst="rect">
            <a:avLst/>
          </a:prstGeom>
          <a:solidFill>
            <a:srgbClr val="99CC00"/>
          </a:solidFill>
          <a:ln w="38100">
            <a:solidFill>
              <a:srgbClr val="009900"/>
            </a:solidFill>
            <a:miter lim="800000"/>
            <a:headEnd/>
            <a:tailEnd/>
          </a:ln>
        </p:spPr>
        <p:txBody>
          <a:bodyPr wrap="square" lIns="0" tIns="0" rIns="0" bIns="0" anchor="ctr">
            <a:normAutofit/>
          </a:bodyPr>
          <a:lstStyle/>
          <a:p>
            <a:pPr algn="ctr"/>
            <a:r>
              <a:rPr lang="en-US" sz="2000" b="1" dirty="0">
                <a:solidFill>
                  <a:srgbClr val="000000"/>
                </a:solidFill>
              </a:rPr>
              <a:t>AMINO </a:t>
            </a:r>
            <a:r>
              <a:rPr lang="en-US" sz="2000" b="1" dirty="0" smtClean="0">
                <a:solidFill>
                  <a:srgbClr val="000000"/>
                </a:solidFill>
              </a:rPr>
              <a:t>ACID GOES </a:t>
            </a:r>
            <a:r>
              <a:rPr lang="en-US" sz="2000" b="1" dirty="0">
                <a:solidFill>
                  <a:srgbClr val="000000"/>
                </a:solidFill>
              </a:rPr>
              <a:t>HERE</a:t>
            </a:r>
          </a:p>
        </p:txBody>
      </p:sp>
      <p:sp>
        <p:nvSpPr>
          <p:cNvPr id="54278" name="Line 10"/>
          <p:cNvSpPr>
            <a:spLocks noChangeShapeType="1"/>
          </p:cNvSpPr>
          <p:nvPr/>
        </p:nvSpPr>
        <p:spPr bwMode="auto">
          <a:xfrm flipV="1">
            <a:off x="2209800" y="609600"/>
            <a:ext cx="4044950" cy="990600"/>
          </a:xfrm>
          <a:prstGeom prst="line">
            <a:avLst/>
          </a:prstGeom>
          <a:noFill/>
          <a:ln w="57150">
            <a:solidFill>
              <a:srgbClr val="00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6" name="Line 12"/>
          <p:cNvSpPr>
            <a:spLocks noChangeShapeType="1"/>
          </p:cNvSpPr>
          <p:nvPr/>
        </p:nvSpPr>
        <p:spPr bwMode="auto">
          <a:xfrm flipH="1">
            <a:off x="6197600" y="966214"/>
            <a:ext cx="652462" cy="3593593"/>
          </a:xfrm>
          <a:prstGeom prst="line">
            <a:avLst/>
          </a:prstGeom>
          <a:noFill/>
          <a:ln w="57150">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Up Arrow 1"/>
          <p:cNvSpPr/>
          <p:nvPr/>
        </p:nvSpPr>
        <p:spPr>
          <a:xfrm rot="10800000">
            <a:off x="5726874" y="4465320"/>
            <a:ext cx="241300" cy="5638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Up Arrow 12"/>
          <p:cNvSpPr/>
          <p:nvPr/>
        </p:nvSpPr>
        <p:spPr>
          <a:xfrm rot="10800000">
            <a:off x="6023736" y="4465320"/>
            <a:ext cx="241300" cy="5638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Up Arrow 13"/>
          <p:cNvSpPr/>
          <p:nvPr/>
        </p:nvSpPr>
        <p:spPr>
          <a:xfrm rot="10800000">
            <a:off x="6284086" y="4465320"/>
            <a:ext cx="242888" cy="5638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310" name="Rectangle 6"/>
          <p:cNvSpPr>
            <a:spLocks noChangeArrowheads="1"/>
          </p:cNvSpPr>
          <p:nvPr/>
        </p:nvSpPr>
        <p:spPr bwMode="auto">
          <a:xfrm>
            <a:off x="5092700" y="3909060"/>
            <a:ext cx="2209800" cy="838200"/>
          </a:xfrm>
          <a:prstGeom prst="rect">
            <a:avLst/>
          </a:prstGeom>
          <a:solidFill>
            <a:srgbClr val="99CC00"/>
          </a:solidFill>
          <a:ln w="38100">
            <a:solidFill>
              <a:srgbClr val="009900"/>
            </a:solidFill>
            <a:miter lim="800000"/>
            <a:headEnd/>
            <a:tailEnd/>
          </a:ln>
        </p:spPr>
        <p:txBody>
          <a:bodyPr wrap="none" anchor="ctr"/>
          <a:lstStyle/>
          <a:p>
            <a:pPr algn="ctr"/>
            <a:r>
              <a:rPr lang="en-US" b="1" dirty="0" smtClean="0">
                <a:solidFill>
                  <a:srgbClr val="000000"/>
                </a:solidFill>
              </a:rPr>
              <a:t>ANTICODON: </a:t>
            </a:r>
            <a:r>
              <a:rPr lang="en-US" b="1" dirty="0" err="1" smtClean="0">
                <a:solidFill>
                  <a:srgbClr val="000000"/>
                </a:solidFill>
              </a:rPr>
              <a:t>tRNA</a:t>
            </a:r>
            <a:r>
              <a:rPr lang="en-US" b="1" dirty="0" smtClean="0">
                <a:solidFill>
                  <a:srgbClr val="000000"/>
                </a:solidFill>
              </a:rPr>
              <a:t> </a:t>
            </a:r>
          </a:p>
          <a:p>
            <a:pPr algn="ctr"/>
            <a:r>
              <a:rPr lang="en-US" b="1" dirty="0" smtClean="0">
                <a:solidFill>
                  <a:srgbClr val="000000"/>
                </a:solidFill>
              </a:rPr>
              <a:t>complements &amp; </a:t>
            </a:r>
          </a:p>
          <a:p>
            <a:pPr algn="ctr"/>
            <a:r>
              <a:rPr lang="en-US" b="1" dirty="0" smtClean="0">
                <a:solidFill>
                  <a:srgbClr val="000000"/>
                </a:solidFill>
              </a:rPr>
              <a:t>binds to mRNA </a:t>
            </a:r>
            <a:r>
              <a:rPr lang="en-US" b="1" dirty="0">
                <a:solidFill>
                  <a:srgbClr val="000000"/>
                </a:solidFill>
              </a:rPr>
              <a:t>here</a:t>
            </a:r>
          </a:p>
        </p:txBody>
      </p:sp>
      <p:sp>
        <p:nvSpPr>
          <p:cNvPr id="54279" name="Line 11"/>
          <p:cNvSpPr>
            <a:spLocks noChangeShapeType="1"/>
          </p:cNvSpPr>
          <p:nvPr/>
        </p:nvSpPr>
        <p:spPr bwMode="auto">
          <a:xfrm>
            <a:off x="2819399" y="1981201"/>
            <a:ext cx="2962374" cy="2956062"/>
          </a:xfrm>
          <a:custGeom>
            <a:avLst/>
            <a:gdLst>
              <a:gd name="connsiteX0" fmla="*/ 0 w 2971800"/>
              <a:gd name="connsiteY0" fmla="*/ 0 h 2819400"/>
              <a:gd name="connsiteX1" fmla="*/ 2971800 w 2971800"/>
              <a:gd name="connsiteY1" fmla="*/ 2819400 h 2819400"/>
              <a:gd name="connsiteX0" fmla="*/ 0 w 2971800"/>
              <a:gd name="connsiteY0" fmla="*/ 0 h 2819400"/>
              <a:gd name="connsiteX1" fmla="*/ 1931709 w 2971800"/>
              <a:gd name="connsiteY1" fmla="*/ 1808375 h 2819400"/>
              <a:gd name="connsiteX2" fmla="*/ 2971800 w 2971800"/>
              <a:gd name="connsiteY2" fmla="*/ 2819400 h 2819400"/>
              <a:gd name="connsiteX0" fmla="*/ 0 w 2971800"/>
              <a:gd name="connsiteY0" fmla="*/ 0 h 2949019"/>
              <a:gd name="connsiteX1" fmla="*/ 1733746 w 2971800"/>
              <a:gd name="connsiteY1" fmla="*/ 2949019 h 2949019"/>
              <a:gd name="connsiteX2" fmla="*/ 2971800 w 2971800"/>
              <a:gd name="connsiteY2" fmla="*/ 2819400 h 2949019"/>
              <a:gd name="connsiteX0" fmla="*/ 0 w 2971800"/>
              <a:gd name="connsiteY0" fmla="*/ 0 h 2949019"/>
              <a:gd name="connsiteX1" fmla="*/ 1733746 w 2971800"/>
              <a:gd name="connsiteY1" fmla="*/ 2949019 h 2949019"/>
              <a:gd name="connsiteX2" fmla="*/ 2971800 w 2971800"/>
              <a:gd name="connsiteY2" fmla="*/ 2819400 h 2949019"/>
              <a:gd name="connsiteX0" fmla="*/ 0 w 2971800"/>
              <a:gd name="connsiteY0" fmla="*/ 0 h 2989083"/>
              <a:gd name="connsiteX1" fmla="*/ 1733746 w 2971800"/>
              <a:gd name="connsiteY1" fmla="*/ 2949019 h 2989083"/>
              <a:gd name="connsiteX2" fmla="*/ 2971800 w 2971800"/>
              <a:gd name="connsiteY2" fmla="*/ 2989083 h 2989083"/>
              <a:gd name="connsiteX0" fmla="*/ 0 w 2971800"/>
              <a:gd name="connsiteY0" fmla="*/ 0 h 2989083"/>
              <a:gd name="connsiteX1" fmla="*/ 1733746 w 2971800"/>
              <a:gd name="connsiteY1" fmla="*/ 2949019 h 2989083"/>
              <a:gd name="connsiteX2" fmla="*/ 2971800 w 2971800"/>
              <a:gd name="connsiteY2" fmla="*/ 2989083 h 2989083"/>
              <a:gd name="connsiteX0" fmla="*/ 0 w 3009508"/>
              <a:gd name="connsiteY0" fmla="*/ 0 h 2949019"/>
              <a:gd name="connsiteX1" fmla="*/ 1733746 w 3009508"/>
              <a:gd name="connsiteY1" fmla="*/ 2949019 h 2949019"/>
              <a:gd name="connsiteX2" fmla="*/ 3009508 w 3009508"/>
              <a:gd name="connsiteY2" fmla="*/ 2932522 h 2949019"/>
              <a:gd name="connsiteX0" fmla="*/ 0 w 3009508"/>
              <a:gd name="connsiteY0" fmla="*/ 0 h 2949019"/>
              <a:gd name="connsiteX1" fmla="*/ 1733746 w 3009508"/>
              <a:gd name="connsiteY1" fmla="*/ 2949019 h 2949019"/>
              <a:gd name="connsiteX2" fmla="*/ 3009508 w 3009508"/>
              <a:gd name="connsiteY2" fmla="*/ 2932522 h 2949019"/>
              <a:gd name="connsiteX0" fmla="*/ 0 w 2905813"/>
              <a:gd name="connsiteY0" fmla="*/ 0 h 2949019"/>
              <a:gd name="connsiteX1" fmla="*/ 1733746 w 2905813"/>
              <a:gd name="connsiteY1" fmla="*/ 2949019 h 2949019"/>
              <a:gd name="connsiteX2" fmla="*/ 2905813 w 2905813"/>
              <a:gd name="connsiteY2" fmla="*/ 2932522 h 2949019"/>
              <a:gd name="connsiteX0" fmla="*/ 0 w 2990654"/>
              <a:gd name="connsiteY0" fmla="*/ 0 h 2949019"/>
              <a:gd name="connsiteX1" fmla="*/ 1733746 w 2990654"/>
              <a:gd name="connsiteY1" fmla="*/ 2949019 h 2949019"/>
              <a:gd name="connsiteX2" fmla="*/ 2990654 w 2990654"/>
              <a:gd name="connsiteY2" fmla="*/ 2932522 h 2949019"/>
              <a:gd name="connsiteX0" fmla="*/ 0 w 2726703"/>
              <a:gd name="connsiteY0" fmla="*/ 0 h 2960802"/>
              <a:gd name="connsiteX1" fmla="*/ 1733746 w 2726703"/>
              <a:gd name="connsiteY1" fmla="*/ 2949019 h 2960802"/>
              <a:gd name="connsiteX2" fmla="*/ 2726703 w 2726703"/>
              <a:gd name="connsiteY2" fmla="*/ 2960802 h 2960802"/>
              <a:gd name="connsiteX0" fmla="*/ 0 w 3075495"/>
              <a:gd name="connsiteY0" fmla="*/ 0 h 3168192"/>
              <a:gd name="connsiteX1" fmla="*/ 1733746 w 3075495"/>
              <a:gd name="connsiteY1" fmla="*/ 2949019 h 3168192"/>
              <a:gd name="connsiteX2" fmla="*/ 3075495 w 3075495"/>
              <a:gd name="connsiteY2" fmla="*/ 3168192 h 3168192"/>
              <a:gd name="connsiteX0" fmla="*/ 0 w 3075495"/>
              <a:gd name="connsiteY0" fmla="*/ 0 h 3168192"/>
              <a:gd name="connsiteX1" fmla="*/ 1733746 w 3075495"/>
              <a:gd name="connsiteY1" fmla="*/ 2949019 h 3168192"/>
              <a:gd name="connsiteX2" fmla="*/ 3075495 w 3075495"/>
              <a:gd name="connsiteY2" fmla="*/ 3168192 h 3168192"/>
              <a:gd name="connsiteX0" fmla="*/ 0 w 2962374"/>
              <a:gd name="connsiteY0" fmla="*/ 0 h 2951376"/>
              <a:gd name="connsiteX1" fmla="*/ 1733746 w 2962374"/>
              <a:gd name="connsiteY1" fmla="*/ 2949019 h 2951376"/>
              <a:gd name="connsiteX2" fmla="*/ 2962374 w 2962374"/>
              <a:gd name="connsiteY2" fmla="*/ 2951376 h 2951376"/>
              <a:gd name="connsiteX0" fmla="*/ 0 w 2962374"/>
              <a:gd name="connsiteY0" fmla="*/ 0 h 2951376"/>
              <a:gd name="connsiteX1" fmla="*/ 1733746 w 2962374"/>
              <a:gd name="connsiteY1" fmla="*/ 2949019 h 2951376"/>
              <a:gd name="connsiteX2" fmla="*/ 2962374 w 2962374"/>
              <a:gd name="connsiteY2" fmla="*/ 2951376 h 2951376"/>
              <a:gd name="connsiteX0" fmla="*/ 0 w 2962374"/>
              <a:gd name="connsiteY0" fmla="*/ 0 h 2956062"/>
              <a:gd name="connsiteX1" fmla="*/ 1733746 w 2962374"/>
              <a:gd name="connsiteY1" fmla="*/ 2949019 h 2956062"/>
              <a:gd name="connsiteX2" fmla="*/ 2962374 w 2962374"/>
              <a:gd name="connsiteY2" fmla="*/ 2951376 h 2956062"/>
            </a:gdLst>
            <a:ahLst/>
            <a:cxnLst>
              <a:cxn ang="0">
                <a:pos x="connsiteX0" y="connsiteY0"/>
              </a:cxn>
              <a:cxn ang="0">
                <a:pos x="connsiteX1" y="connsiteY1"/>
              </a:cxn>
              <a:cxn ang="0">
                <a:pos x="connsiteX2" y="connsiteY2"/>
              </a:cxn>
            </a:cxnLst>
            <a:rect l="l" t="t" r="r" b="b"/>
            <a:pathLst>
              <a:path w="2962374" h="2956062">
                <a:moveTo>
                  <a:pt x="0" y="0"/>
                </a:moveTo>
                <a:lnTo>
                  <a:pt x="1733746" y="2949019"/>
                </a:lnTo>
                <a:cubicBezTo>
                  <a:pt x="2696851" y="2947710"/>
                  <a:pt x="1990627" y="2963682"/>
                  <a:pt x="2962374" y="2951376"/>
                </a:cubicBezTo>
              </a:path>
            </a:pathLst>
          </a:custGeom>
          <a:noFill/>
          <a:ln w="57150">
            <a:solidFill>
              <a:srgbClr val="00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fade">
                                      <p:cBhvr>
                                        <p:cTn id="7" dur="500"/>
                                        <p:tgtEl>
                                          <p:spTgt spid="98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83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8316"/>
                                        </p:tgtEl>
                                      </p:cBhvr>
                                    </p:animEffect>
                                    <p:set>
                                      <p:cBhvr>
                                        <p:cTn id="16" dur="1" fill="hold">
                                          <p:stCondLst>
                                            <p:cond delay="499"/>
                                          </p:stCondLst>
                                        </p:cTn>
                                        <p:tgtEl>
                                          <p:spTgt spid="983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8307">
                                            <p:txEl>
                                              <p:pRg st="1" end="1"/>
                                            </p:txEl>
                                          </p:spTgt>
                                        </p:tgtEl>
                                        <p:attrNameLst>
                                          <p:attrName>style.visibility</p:attrName>
                                        </p:attrNameLst>
                                      </p:cBhvr>
                                      <p:to>
                                        <p:strVal val="visible"/>
                                      </p:to>
                                    </p:set>
                                    <p:animEffect transition="in" filter="fade">
                                      <p:cBhvr>
                                        <p:cTn id="21" dur="500"/>
                                        <p:tgtEl>
                                          <p:spTgt spid="9830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4278"/>
                                        </p:tgtEl>
                                        <p:attrNameLst>
                                          <p:attrName>style.visibility</p:attrName>
                                        </p:attrNameLst>
                                      </p:cBhvr>
                                      <p:to>
                                        <p:strVal val="visible"/>
                                      </p:to>
                                    </p:set>
                                    <p:animEffect transition="in" filter="wipe(down)">
                                      <p:cBhvr>
                                        <p:cTn id="26" dur="500"/>
                                        <p:tgtEl>
                                          <p:spTgt spid="54278"/>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98313"/>
                                        </p:tgtEl>
                                        <p:attrNameLst>
                                          <p:attrName>style.visibility</p:attrName>
                                        </p:attrNameLst>
                                      </p:cBhvr>
                                      <p:to>
                                        <p:strVal val="visible"/>
                                      </p:to>
                                    </p:set>
                                    <p:animEffect transition="in" filter="dissolve">
                                      <p:cBhvr>
                                        <p:cTn id="30" dur="500"/>
                                        <p:tgtEl>
                                          <p:spTgt spid="983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307">
                                            <p:txEl>
                                              <p:pRg st="2" end="2"/>
                                            </p:txEl>
                                          </p:spTgt>
                                        </p:tgtEl>
                                        <p:attrNameLst>
                                          <p:attrName>style.visibility</p:attrName>
                                        </p:attrNameLst>
                                      </p:cBhvr>
                                      <p:to>
                                        <p:strVal val="visible"/>
                                      </p:to>
                                    </p:set>
                                    <p:animEffect transition="in" filter="fade">
                                      <p:cBhvr>
                                        <p:cTn id="35" dur="500"/>
                                        <p:tgtEl>
                                          <p:spTgt spid="9830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4279"/>
                                        </p:tgtEl>
                                        <p:attrNameLst>
                                          <p:attrName>style.visibility</p:attrName>
                                        </p:attrNameLst>
                                      </p:cBhvr>
                                      <p:to>
                                        <p:strVal val="visible"/>
                                      </p:to>
                                    </p:set>
                                    <p:animEffect transition="in" filter="wipe(left)">
                                      <p:cBhvr>
                                        <p:cTn id="40" dur="500"/>
                                        <p:tgtEl>
                                          <p:spTgt spid="54279"/>
                                        </p:tgtEl>
                                      </p:cBhvr>
                                    </p:animEffec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98310"/>
                                        </p:tgtEl>
                                        <p:attrNameLst>
                                          <p:attrName>style.visibility</p:attrName>
                                        </p:attrNameLst>
                                      </p:cBhvr>
                                      <p:to>
                                        <p:strVal val="visible"/>
                                      </p:to>
                                    </p:set>
                                    <p:animEffect transition="in" filter="dissolve">
                                      <p:cBhvr>
                                        <p:cTn id="44" dur="500"/>
                                        <p:tgtEl>
                                          <p:spTgt spid="983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8307">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8307">
                                            <p:txEl>
                                              <p:pRg st="4" end="4"/>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3" grpId="0" animBg="1"/>
      <p:bldP spid="54278" grpId="0" animBg="1"/>
      <p:bldP spid="98316" grpId="0" animBg="1"/>
      <p:bldP spid="98316" grpId="1" animBg="1"/>
      <p:bldP spid="2" grpId="0" animBg="1"/>
      <p:bldP spid="13" grpId="0" animBg="1"/>
      <p:bldP spid="14" grpId="0" animBg="1"/>
      <p:bldP spid="98310" grpId="0" animBg="1"/>
      <p:bldP spid="5427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solidFill>
                  <a:schemeClr val="accent2"/>
                </a:solidFill>
              </a:rPr>
              <a:t>Vocabulary</a:t>
            </a:r>
          </a:p>
        </p:txBody>
      </p:sp>
      <p:sp>
        <p:nvSpPr>
          <p:cNvPr id="17411" name="Rectangle 3"/>
          <p:cNvSpPr>
            <a:spLocks noGrp="1" noChangeArrowheads="1"/>
          </p:cNvSpPr>
          <p:nvPr>
            <p:ph idx="1"/>
          </p:nvPr>
        </p:nvSpPr>
        <p:spPr/>
        <p:txBody>
          <a:bodyPr>
            <a:normAutofit fontScale="77500" lnSpcReduction="20000"/>
          </a:bodyPr>
          <a:lstStyle/>
          <a:p>
            <a:r>
              <a:rPr lang="en-US" sz="3200" b="1" dirty="0" smtClean="0">
                <a:solidFill>
                  <a:schemeClr val="accent2"/>
                </a:solidFill>
              </a:rPr>
              <a:t>Gene expression</a:t>
            </a:r>
          </a:p>
          <a:p>
            <a:r>
              <a:rPr lang="en-US" sz="3200" b="1" dirty="0" smtClean="0">
                <a:solidFill>
                  <a:schemeClr val="accent2"/>
                </a:solidFill>
              </a:rPr>
              <a:t>Transcription</a:t>
            </a:r>
          </a:p>
          <a:p>
            <a:r>
              <a:rPr lang="en-US" sz="3200" b="1" dirty="0" smtClean="0">
                <a:solidFill>
                  <a:schemeClr val="accent2"/>
                </a:solidFill>
              </a:rPr>
              <a:t>Translation</a:t>
            </a:r>
          </a:p>
          <a:p>
            <a:r>
              <a:rPr lang="en-US" sz="3200" b="1" dirty="0" smtClean="0">
                <a:solidFill>
                  <a:schemeClr val="accent2"/>
                </a:solidFill>
              </a:rPr>
              <a:t>RNA</a:t>
            </a:r>
          </a:p>
          <a:p>
            <a:r>
              <a:rPr lang="en-US" sz="3200" b="1" dirty="0" smtClean="0">
                <a:solidFill>
                  <a:schemeClr val="accent2"/>
                </a:solidFill>
              </a:rPr>
              <a:t>mRNA</a:t>
            </a:r>
          </a:p>
          <a:p>
            <a:r>
              <a:rPr lang="en-US" sz="3200" b="1" dirty="0" err="1" smtClean="0">
                <a:solidFill>
                  <a:schemeClr val="accent2"/>
                </a:solidFill>
              </a:rPr>
              <a:t>tRNA</a:t>
            </a:r>
            <a:endParaRPr lang="en-US" sz="3200" b="1" dirty="0" smtClean="0">
              <a:solidFill>
                <a:schemeClr val="accent2"/>
              </a:solidFill>
            </a:endParaRPr>
          </a:p>
          <a:p>
            <a:r>
              <a:rPr lang="en-US" sz="3200" b="1" dirty="0" err="1" smtClean="0">
                <a:solidFill>
                  <a:schemeClr val="accent2"/>
                </a:solidFill>
              </a:rPr>
              <a:t>rRNA</a:t>
            </a:r>
            <a:endParaRPr lang="en-US" sz="3200" b="1" dirty="0" smtClean="0">
              <a:solidFill>
                <a:schemeClr val="accent2"/>
              </a:solidFill>
            </a:endParaRPr>
          </a:p>
          <a:p>
            <a:r>
              <a:rPr lang="en-US" sz="3200" b="1" dirty="0" smtClean="0">
                <a:solidFill>
                  <a:schemeClr val="accent2"/>
                </a:solidFill>
              </a:rPr>
              <a:t>RNA polymerase</a:t>
            </a:r>
          </a:p>
          <a:p>
            <a:r>
              <a:rPr lang="en-US" sz="3200" b="1" dirty="0" smtClean="0">
                <a:solidFill>
                  <a:schemeClr val="accent2"/>
                </a:solidFill>
              </a:rPr>
              <a:t>Codon</a:t>
            </a:r>
          </a:p>
          <a:p>
            <a:endParaRPr lang="en-US" sz="3200" b="1" dirty="0" smtClean="0">
              <a:solidFill>
                <a:schemeClr val="accent2"/>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68263"/>
            <a:ext cx="1865312" cy="699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Steps to Translation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130611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381000"/>
            <a:ext cx="7024744" cy="1143000"/>
          </a:xfrm>
        </p:spPr>
        <p:txBody>
          <a:bodyPr>
            <a:normAutofit/>
          </a:bodyPr>
          <a:lstStyle/>
          <a:p>
            <a:pPr fontAlgn="auto">
              <a:spcAft>
                <a:spcPts val="0"/>
              </a:spcAft>
              <a:defRPr/>
            </a:pPr>
            <a:r>
              <a:rPr lang="en-US" dirty="0" smtClean="0">
                <a:solidFill>
                  <a:schemeClr val="tx2">
                    <a:satMod val="130000"/>
                  </a:schemeClr>
                </a:solidFill>
              </a:rPr>
              <a:t>Translation: RNA to Proteins, </a:t>
            </a:r>
            <a:endParaRPr lang="en-US" i="1" dirty="0" smtClean="0">
              <a:solidFill>
                <a:schemeClr val="tx2">
                  <a:satMod val="130000"/>
                </a:schemeClr>
              </a:solidFill>
            </a:endParaRPr>
          </a:p>
        </p:txBody>
      </p:sp>
      <p:sp>
        <p:nvSpPr>
          <p:cNvPr id="75779" name="Rectangle 3"/>
          <p:cNvSpPr>
            <a:spLocks noGrp="1" noChangeArrowheads="1"/>
          </p:cNvSpPr>
          <p:nvPr>
            <p:ph idx="1"/>
          </p:nvPr>
        </p:nvSpPr>
        <p:spPr>
          <a:xfrm>
            <a:off x="775895" y="1524000"/>
            <a:ext cx="7592209" cy="4800600"/>
          </a:xfrm>
        </p:spPr>
        <p:txBody>
          <a:bodyPr>
            <a:noAutofit/>
          </a:bodyPr>
          <a:lstStyle/>
          <a:p>
            <a:pPr>
              <a:lnSpc>
                <a:spcPct val="90000"/>
              </a:lnSpc>
              <a:spcBef>
                <a:spcPct val="0"/>
              </a:spcBef>
            </a:pPr>
            <a:r>
              <a:rPr lang="en-US" u="sng" dirty="0" smtClean="0"/>
              <a:t>Step 1</a:t>
            </a:r>
          </a:p>
          <a:p>
            <a:pPr>
              <a:lnSpc>
                <a:spcPct val="90000"/>
              </a:lnSpc>
              <a:spcBef>
                <a:spcPct val="0"/>
              </a:spcBef>
            </a:pPr>
            <a:r>
              <a:rPr lang="en-US" u="sng" dirty="0" smtClean="0"/>
              <a:t>A ribosome attaches to the mRNA</a:t>
            </a:r>
            <a:r>
              <a:rPr lang="en-US" dirty="0" smtClean="0"/>
              <a:t> </a:t>
            </a:r>
          </a:p>
          <a:p>
            <a:pPr>
              <a:lnSpc>
                <a:spcPct val="90000"/>
              </a:lnSpc>
              <a:spcBef>
                <a:spcPct val="0"/>
              </a:spcBef>
            </a:pPr>
            <a:endParaRPr lang="en-US" dirty="0" smtClean="0"/>
          </a:p>
          <a:p>
            <a:pPr>
              <a:lnSpc>
                <a:spcPct val="90000"/>
              </a:lnSpc>
              <a:spcBef>
                <a:spcPct val="0"/>
              </a:spcBef>
            </a:pPr>
            <a:r>
              <a:rPr lang="en-US" dirty="0" smtClean="0"/>
              <a:t>The UAC </a:t>
            </a:r>
            <a:r>
              <a:rPr lang="en-US" u="sng" dirty="0" smtClean="0"/>
              <a:t>(methionine) </a:t>
            </a:r>
            <a:r>
              <a:rPr lang="en-US" u="sng" dirty="0" err="1" smtClean="0"/>
              <a:t>tRNA</a:t>
            </a:r>
            <a:r>
              <a:rPr lang="en-US" u="sng" dirty="0" smtClean="0"/>
              <a:t> attaches to the </a:t>
            </a:r>
            <a:r>
              <a:rPr lang="en-US" u="sng" dirty="0" smtClean="0">
                <a:solidFill>
                  <a:srgbClr val="009900"/>
                </a:solidFill>
              </a:rPr>
              <a:t>start codon</a:t>
            </a:r>
            <a:r>
              <a:rPr lang="en-US" dirty="0" smtClean="0"/>
              <a:t> on mRNA within the ribosome.</a:t>
            </a:r>
          </a:p>
          <a:p>
            <a:pPr>
              <a:lnSpc>
                <a:spcPct val="90000"/>
              </a:lnSpc>
              <a:spcBef>
                <a:spcPct val="0"/>
              </a:spcBef>
            </a:pPr>
            <a:endParaRPr lang="en-US" dirty="0" smtClean="0"/>
          </a:p>
          <a:p>
            <a:pPr>
              <a:lnSpc>
                <a:spcPct val="90000"/>
              </a:lnSpc>
              <a:spcBef>
                <a:spcPct val="0"/>
              </a:spcBef>
            </a:pPr>
            <a:r>
              <a:rPr lang="en-US" u="sng" dirty="0" smtClean="0"/>
              <a:t>Step 2</a:t>
            </a:r>
          </a:p>
          <a:p>
            <a:pPr>
              <a:lnSpc>
                <a:spcPct val="90000"/>
              </a:lnSpc>
              <a:spcBef>
                <a:spcPct val="0"/>
              </a:spcBef>
            </a:pPr>
            <a:r>
              <a:rPr lang="en-US" u="sng" dirty="0" smtClean="0"/>
              <a:t>The </a:t>
            </a:r>
            <a:r>
              <a:rPr lang="en-US" u="sng" dirty="0" err="1" smtClean="0"/>
              <a:t>tRNA</a:t>
            </a:r>
            <a:r>
              <a:rPr lang="en-US" u="sng" dirty="0" smtClean="0"/>
              <a:t> molecule that has the correct anticodon and amino acid binds to the second codon on the mRNA.</a:t>
            </a:r>
            <a:endParaRPr lang="en-US" u="sng" dirty="0" smtClean="0">
              <a:solidFill>
                <a:schemeClr val="tx2"/>
              </a:solidFill>
            </a:endParaRPr>
          </a:p>
          <a:p>
            <a:pPr>
              <a:lnSpc>
                <a:spcPct val="90000"/>
              </a:lnSpc>
              <a:spcBef>
                <a:spcPct val="0"/>
              </a:spcBef>
            </a:pPr>
            <a:endParaRPr lang="en-US" dirty="0" smtClean="0">
              <a:solidFill>
                <a:schemeClr val="tx2"/>
              </a:solidFill>
            </a:endParaRPr>
          </a:p>
          <a:p>
            <a:pPr>
              <a:lnSpc>
                <a:spcPct val="90000"/>
              </a:lnSpc>
              <a:spcBef>
                <a:spcPct val="0"/>
              </a:spcBef>
            </a:pPr>
            <a:r>
              <a:rPr lang="en-US" u="sng" dirty="0" smtClean="0"/>
              <a:t>A </a:t>
            </a:r>
            <a:r>
              <a:rPr lang="en-US" i="1" u="sng" dirty="0" smtClean="0">
                <a:solidFill>
                  <a:schemeClr val="accent1"/>
                </a:solidFill>
              </a:rPr>
              <a:t>peptide bond</a:t>
            </a:r>
            <a:r>
              <a:rPr lang="en-US" u="sng" dirty="0" smtClean="0"/>
              <a:t> then forms between the two amino acids, and the first </a:t>
            </a:r>
            <a:r>
              <a:rPr lang="en-US" u="sng" dirty="0" err="1" smtClean="0"/>
              <a:t>tRNA</a:t>
            </a:r>
            <a:r>
              <a:rPr lang="en-US" u="sng" dirty="0" smtClean="0"/>
              <a:t> is released from the ribosome.</a:t>
            </a:r>
            <a:endParaRPr lang="en-US" sz="2600" u="sng"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77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Rectangle 4"/>
          <p:cNvSpPr>
            <a:spLocks noGrp="1" noChangeArrowheads="1"/>
          </p:cNvSpPr>
          <p:nvPr>
            <p:ph type="title"/>
          </p:nvPr>
        </p:nvSpPr>
        <p:spPr>
          <a:xfrm>
            <a:off x="762000" y="381000"/>
            <a:ext cx="7024744" cy="1143000"/>
          </a:xfrm>
        </p:spPr>
        <p:txBody>
          <a:bodyPr>
            <a:normAutofit/>
          </a:bodyPr>
          <a:lstStyle/>
          <a:p>
            <a:pPr fontAlgn="auto">
              <a:spcAft>
                <a:spcPts val="0"/>
              </a:spcAft>
              <a:defRPr/>
            </a:pPr>
            <a:r>
              <a:rPr lang="en-US" dirty="0" smtClean="0">
                <a:solidFill>
                  <a:schemeClr val="tx2">
                    <a:satMod val="130000"/>
                  </a:schemeClr>
                </a:solidFill>
              </a:rPr>
              <a:t>Translation: RNA to Proteins, </a:t>
            </a:r>
            <a:endParaRPr lang="en-US" i="1" dirty="0" smtClean="0">
              <a:solidFill>
                <a:schemeClr val="tx2">
                  <a:satMod val="130000"/>
                </a:schemeClr>
              </a:solidFill>
            </a:endParaRPr>
          </a:p>
        </p:txBody>
      </p:sp>
      <p:sp>
        <p:nvSpPr>
          <p:cNvPr id="99331" name="Rectangle 3"/>
          <p:cNvSpPr>
            <a:spLocks noGrp="1" noChangeArrowheads="1"/>
          </p:cNvSpPr>
          <p:nvPr>
            <p:ph idx="1"/>
          </p:nvPr>
        </p:nvSpPr>
        <p:spPr>
          <a:xfrm>
            <a:off x="914400" y="1524000"/>
            <a:ext cx="7391400" cy="4876800"/>
          </a:xfrm>
        </p:spPr>
        <p:txBody>
          <a:bodyPr>
            <a:noAutofit/>
          </a:bodyPr>
          <a:lstStyle/>
          <a:p>
            <a:pPr>
              <a:lnSpc>
                <a:spcPct val="90000"/>
              </a:lnSpc>
            </a:pPr>
            <a:r>
              <a:rPr lang="en-US" u="sng" dirty="0" smtClean="0"/>
              <a:t>Step 3</a:t>
            </a:r>
          </a:p>
          <a:p>
            <a:pPr>
              <a:lnSpc>
                <a:spcPct val="90000"/>
              </a:lnSpc>
            </a:pPr>
            <a:r>
              <a:rPr lang="en-US" u="sng" dirty="0" smtClean="0"/>
              <a:t>The ribosome then moves one codon down the mRNA, allowing a new </a:t>
            </a:r>
            <a:r>
              <a:rPr lang="en-US" u="sng" dirty="0" err="1" smtClean="0"/>
              <a:t>tRNA</a:t>
            </a:r>
            <a:r>
              <a:rPr lang="en-US" u="sng" dirty="0" smtClean="0"/>
              <a:t> to enter the ribosome.</a:t>
            </a:r>
          </a:p>
          <a:p>
            <a:pPr>
              <a:lnSpc>
                <a:spcPct val="90000"/>
              </a:lnSpc>
            </a:pPr>
            <a:endParaRPr lang="en-US" u="sng" dirty="0" smtClean="0"/>
          </a:p>
          <a:p>
            <a:pPr>
              <a:lnSpc>
                <a:spcPct val="90000"/>
              </a:lnSpc>
            </a:pPr>
            <a:r>
              <a:rPr lang="en-US" u="sng" dirty="0" smtClean="0"/>
              <a:t>Step 4</a:t>
            </a:r>
          </a:p>
          <a:p>
            <a:pPr>
              <a:lnSpc>
                <a:spcPct val="90000"/>
              </a:lnSpc>
            </a:pPr>
            <a:r>
              <a:rPr lang="en-US" u="sng" dirty="0" smtClean="0"/>
              <a:t>This process is repeated until one of three stop codons is reached. </a:t>
            </a:r>
          </a:p>
          <a:p>
            <a:pPr marL="617220" lvl="2">
              <a:lnSpc>
                <a:spcPct val="90000"/>
              </a:lnSpc>
            </a:pPr>
            <a:r>
              <a:rPr lang="en-US" dirty="0"/>
              <a:t>The amino acid chain </a:t>
            </a:r>
            <a:r>
              <a:rPr lang="en-US" dirty="0" smtClean="0"/>
              <a:t>(called a polypeptide) continues </a:t>
            </a:r>
            <a:r>
              <a:rPr lang="en-US" dirty="0"/>
              <a:t>to grow as each new amino acid binds to the chain and the previous </a:t>
            </a:r>
            <a:r>
              <a:rPr lang="en-US" dirty="0" err="1"/>
              <a:t>tRNA</a:t>
            </a:r>
            <a:r>
              <a:rPr lang="en-US" dirty="0"/>
              <a:t> is released.</a:t>
            </a:r>
          </a:p>
          <a:p>
            <a:pPr lvl="1">
              <a:lnSpc>
                <a:spcPct val="90000"/>
              </a:lnSpc>
            </a:pPr>
            <a:r>
              <a:rPr lang="en-US" dirty="0" smtClean="0"/>
              <a:t>A </a:t>
            </a:r>
            <a:r>
              <a:rPr lang="en-US" i="1" dirty="0" smtClean="0">
                <a:solidFill>
                  <a:srgbClr val="FF0000"/>
                </a:solidFill>
              </a:rPr>
              <a:t>stop codon</a:t>
            </a:r>
            <a:r>
              <a:rPr lang="en-US" dirty="0" smtClean="0"/>
              <a:t> does not have an anticodon, so protein production stops.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33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33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457200"/>
            <a:ext cx="7024744" cy="838200"/>
          </a:xfrm>
        </p:spPr>
        <p:txBody>
          <a:bodyPr>
            <a:normAutofit/>
          </a:bodyPr>
          <a:lstStyle/>
          <a:p>
            <a:pPr fontAlgn="auto">
              <a:spcAft>
                <a:spcPts val="0"/>
              </a:spcAft>
              <a:defRPr/>
            </a:pPr>
            <a:r>
              <a:rPr lang="en-US" dirty="0" smtClean="0">
                <a:solidFill>
                  <a:schemeClr val="tx2">
                    <a:satMod val="130000"/>
                  </a:schemeClr>
                </a:solidFill>
              </a:rPr>
              <a:t>Translation: RNA to Proteins, </a:t>
            </a:r>
            <a:endParaRPr lang="en-US" i="1" dirty="0" smtClean="0">
              <a:solidFill>
                <a:schemeClr val="tx2">
                  <a:satMod val="130000"/>
                </a:schemeClr>
              </a:solidFill>
            </a:endParaRPr>
          </a:p>
        </p:txBody>
      </p:sp>
      <p:sp>
        <p:nvSpPr>
          <p:cNvPr id="76803" name="Rectangle 3"/>
          <p:cNvSpPr>
            <a:spLocks noGrp="1" noChangeArrowheads="1"/>
          </p:cNvSpPr>
          <p:nvPr>
            <p:ph idx="1"/>
          </p:nvPr>
        </p:nvSpPr>
        <p:spPr>
          <a:xfrm>
            <a:off x="762000" y="1447800"/>
            <a:ext cx="8172450" cy="5181600"/>
          </a:xfrm>
        </p:spPr>
        <p:txBody>
          <a:bodyPr>
            <a:normAutofit/>
          </a:bodyPr>
          <a:lstStyle/>
          <a:p>
            <a:pPr>
              <a:spcBef>
                <a:spcPct val="0"/>
              </a:spcBef>
            </a:pPr>
            <a:r>
              <a:rPr lang="en-US" sz="2400" u="sng" dirty="0" smtClean="0"/>
              <a:t>Step 5</a:t>
            </a:r>
          </a:p>
          <a:p>
            <a:pPr>
              <a:spcBef>
                <a:spcPct val="0"/>
              </a:spcBef>
            </a:pPr>
            <a:r>
              <a:rPr lang="en-US" sz="2400" u="sng" dirty="0" smtClean="0"/>
              <a:t>The newly made polypeptide falls off the ribosome, the </a:t>
            </a:r>
            <a:r>
              <a:rPr lang="en-US" sz="2400" u="sng" dirty="0" err="1" smtClean="0"/>
              <a:t>tRNA</a:t>
            </a:r>
            <a:r>
              <a:rPr lang="en-US" sz="2400" u="sng" dirty="0" smtClean="0"/>
              <a:t> leaves the ribosome, &amp; the ribosome falls apart.</a:t>
            </a:r>
          </a:p>
          <a:p>
            <a:pPr>
              <a:spcBef>
                <a:spcPct val="0"/>
              </a:spcBef>
            </a:pPr>
            <a:endParaRPr lang="en-US" sz="2400" dirty="0" smtClean="0"/>
          </a:p>
          <a:p>
            <a:pPr>
              <a:spcBef>
                <a:spcPct val="0"/>
              </a:spcBef>
            </a:pPr>
            <a:r>
              <a:rPr lang="en-US" sz="2400" dirty="0" smtClean="0"/>
              <a:t>Translation is complete &amp; the polypeptide is free to go get processed into a protein in either the ER or the Golgi.</a:t>
            </a:r>
          </a:p>
          <a:p>
            <a:pPr>
              <a:spcBef>
                <a:spcPct val="0"/>
              </a:spcBef>
            </a:pPr>
            <a:endParaRPr lang="en-US" sz="2400" dirty="0" smtClean="0"/>
          </a:p>
          <a:p>
            <a:pPr>
              <a:spcBef>
                <a:spcPct val="0"/>
              </a:spcBef>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a:xfrm>
            <a:off x="457200" y="609600"/>
            <a:ext cx="8229600" cy="731838"/>
          </a:xfrm>
        </p:spPr>
        <p:txBody>
          <a:bodyPr>
            <a:normAutofit/>
          </a:bodyPr>
          <a:lstStyle/>
          <a:p>
            <a:pPr fontAlgn="auto">
              <a:spcAft>
                <a:spcPts val="0"/>
              </a:spcAft>
              <a:defRPr/>
            </a:pPr>
            <a:r>
              <a:rPr lang="en-US" smtClean="0">
                <a:solidFill>
                  <a:schemeClr val="tx2">
                    <a:satMod val="130000"/>
                  </a:schemeClr>
                </a:solidFill>
              </a:rPr>
              <a:t>Translation: RNA to Proteins</a:t>
            </a:r>
          </a:p>
        </p:txBody>
      </p:sp>
      <p:pic>
        <p:nvPicPr>
          <p:cNvPr id="58371" name="Picture 10" descr="C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001838"/>
            <a:ext cx="9212263"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1905000"/>
            <a:ext cx="4114800" cy="2819400"/>
            <a:chOff x="1842" y="1008"/>
            <a:chExt cx="2064" cy="1776"/>
          </a:xfrm>
        </p:grpSpPr>
        <p:sp>
          <p:nvSpPr>
            <p:cNvPr id="59439"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59440"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grpSp>
      <p:sp>
        <p:nvSpPr>
          <p:cNvPr id="59395"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009900"/>
                </a:solidFill>
              </a:rPr>
              <a:t>AUG </a:t>
            </a:r>
            <a:r>
              <a:rPr lang="en-US" sz="2800" dirty="0"/>
              <a:t>UCA AGG CGC AGC CCG AUC </a:t>
            </a:r>
            <a:r>
              <a:rPr lang="en-US" sz="2800" dirty="0">
                <a:solidFill>
                  <a:srgbClr val="FF0000"/>
                </a:solidFill>
              </a:rPr>
              <a:t>UGA</a:t>
            </a:r>
          </a:p>
        </p:txBody>
      </p:sp>
      <p:sp>
        <p:nvSpPr>
          <p:cNvPr id="125958" name="Text Box 6"/>
          <p:cNvSpPr txBox="1">
            <a:spLocks noChangeArrowheads="1"/>
          </p:cNvSpPr>
          <p:nvPr/>
        </p:nvSpPr>
        <p:spPr bwMode="auto">
          <a:xfrm>
            <a:off x="914400" y="4114800"/>
            <a:ext cx="75580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9900"/>
                </a:solidFill>
              </a:rPr>
              <a:t>Start Codon</a:t>
            </a:r>
            <a:r>
              <a:rPr lang="en-US" b="1"/>
              <a:t>                 Other amino codons                      </a:t>
            </a:r>
            <a:r>
              <a:rPr lang="en-US" b="1">
                <a:solidFill>
                  <a:srgbClr val="FF0000"/>
                </a:solidFill>
              </a:rPr>
              <a:t>Stop Codon</a:t>
            </a:r>
          </a:p>
        </p:txBody>
      </p:sp>
      <p:grpSp>
        <p:nvGrpSpPr>
          <p:cNvPr id="125959" name="Group 7"/>
          <p:cNvGrpSpPr>
            <a:grpSpLocks noChangeAspect="1"/>
          </p:cNvGrpSpPr>
          <p:nvPr/>
        </p:nvGrpSpPr>
        <p:grpSpPr bwMode="auto">
          <a:xfrm>
            <a:off x="609600" y="914400"/>
            <a:ext cx="1928813" cy="2865438"/>
            <a:chOff x="243" y="90"/>
            <a:chExt cx="1614" cy="2398"/>
          </a:xfrm>
        </p:grpSpPr>
        <p:grpSp>
          <p:nvGrpSpPr>
            <p:cNvPr id="59421" name="Group 8"/>
            <p:cNvGrpSpPr>
              <a:grpSpLocks noChangeAspect="1"/>
            </p:cNvGrpSpPr>
            <p:nvPr/>
          </p:nvGrpSpPr>
          <p:grpSpPr bwMode="auto">
            <a:xfrm>
              <a:off x="243" y="90"/>
              <a:ext cx="1614" cy="2214"/>
              <a:chOff x="1536" y="90"/>
              <a:chExt cx="1614" cy="2214"/>
            </a:xfrm>
          </p:grpSpPr>
          <p:sp>
            <p:nvSpPr>
              <p:cNvPr id="59423" name="Rectangle 9"/>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4" name="Rectangle 10"/>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5" name="Rectangle 11"/>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6" name="Rectangle 12"/>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7" name="Oval 13"/>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8" name="Oval 14"/>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9" name="Oval 15"/>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0" name="Rectangle 16"/>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1" name="Rectangle 17"/>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2" name="Rectangle 18"/>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3" name="Oval 19"/>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4" name="Oval 20"/>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5" name="Rectangle 21"/>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6" name="Rectangle 22"/>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7" name="Oval 23"/>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8" name="Oval 24"/>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grpSp>
        <p:sp>
          <p:nvSpPr>
            <p:cNvPr id="59422" name="Text Box 25"/>
            <p:cNvSpPr txBox="1">
              <a:spLocks noChangeAspect="1" noChangeArrowheads="1"/>
            </p:cNvSpPr>
            <p:nvPr/>
          </p:nvSpPr>
          <p:spPr bwMode="auto">
            <a:xfrm>
              <a:off x="656" y="2102"/>
              <a:ext cx="714"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UAC</a:t>
              </a:r>
            </a:p>
          </p:txBody>
        </p:sp>
      </p:grpSp>
      <p:grpSp>
        <p:nvGrpSpPr>
          <p:cNvPr id="125978" name="Group 26"/>
          <p:cNvGrpSpPr>
            <a:grpSpLocks noChangeAspect="1"/>
          </p:cNvGrpSpPr>
          <p:nvPr/>
        </p:nvGrpSpPr>
        <p:grpSpPr bwMode="auto">
          <a:xfrm>
            <a:off x="5029200" y="-2860675"/>
            <a:ext cx="1928813" cy="2863850"/>
            <a:chOff x="243" y="90"/>
            <a:chExt cx="1614" cy="2397"/>
          </a:xfrm>
        </p:grpSpPr>
        <p:grpSp>
          <p:nvGrpSpPr>
            <p:cNvPr id="59403" name="Group 27"/>
            <p:cNvGrpSpPr>
              <a:grpSpLocks noChangeAspect="1"/>
            </p:cNvGrpSpPr>
            <p:nvPr/>
          </p:nvGrpSpPr>
          <p:grpSpPr bwMode="auto">
            <a:xfrm>
              <a:off x="243" y="90"/>
              <a:ext cx="1614" cy="2214"/>
              <a:chOff x="1536" y="90"/>
              <a:chExt cx="1614" cy="2214"/>
            </a:xfrm>
          </p:grpSpPr>
          <p:sp>
            <p:nvSpPr>
              <p:cNvPr id="59405" name="Rectangle 28"/>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6" name="Rectangle 29"/>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7" name="Rectangle 30"/>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8" name="Rectangle 31"/>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9" name="Oval 32"/>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0" name="Oval 33"/>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1" name="Oval 34"/>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2" name="Rectangle 35"/>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3" name="Rectangle 36"/>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4" name="Rectangle 37"/>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5" name="Oval 38"/>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6" name="Oval 39"/>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7" name="Rectangle 40"/>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8" name="Rectangle 41"/>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9" name="Oval 42"/>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20" name="Oval 43"/>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grpSp>
        <p:sp>
          <p:nvSpPr>
            <p:cNvPr id="59404" name="Text Box 44"/>
            <p:cNvSpPr txBox="1">
              <a:spLocks noChangeAspect="1" noChangeArrowheads="1"/>
            </p:cNvSpPr>
            <p:nvPr/>
          </p:nvSpPr>
          <p:spPr bwMode="auto">
            <a:xfrm>
              <a:off x="712" y="2101"/>
              <a:ext cx="727"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AGU</a:t>
              </a:r>
            </a:p>
          </p:txBody>
        </p:sp>
      </p:grpSp>
      <p:sp>
        <p:nvSpPr>
          <p:cNvPr id="125997" name="Text Box 45"/>
          <p:cNvSpPr txBox="1">
            <a:spLocks noChangeArrowheads="1"/>
          </p:cNvSpPr>
          <p:nvPr/>
        </p:nvSpPr>
        <p:spPr bwMode="auto">
          <a:xfrm>
            <a:off x="360363" y="381000"/>
            <a:ext cx="4371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PEPTIDE BOND FORMS:</a:t>
            </a:r>
          </a:p>
          <a:p>
            <a:pPr algn="ctr" eaLnBrk="1" hangingPunct="1"/>
            <a:r>
              <a:rPr lang="en-US" sz="2000" b="1"/>
              <a:t>Then the ribosome moves forward</a:t>
            </a:r>
          </a:p>
        </p:txBody>
      </p:sp>
      <p:sp>
        <p:nvSpPr>
          <p:cNvPr id="125998" name="Text Box 46"/>
          <p:cNvSpPr txBox="1">
            <a:spLocks noChangeArrowheads="1"/>
          </p:cNvSpPr>
          <p:nvPr/>
        </p:nvSpPr>
        <p:spPr bwMode="auto">
          <a:xfrm>
            <a:off x="1371600" y="2590800"/>
            <a:ext cx="1581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RIBOSOME</a:t>
            </a:r>
          </a:p>
        </p:txBody>
      </p:sp>
      <p:sp>
        <p:nvSpPr>
          <p:cNvPr id="125999" name="AutoShape 47"/>
          <p:cNvSpPr>
            <a:spLocks noChangeArrowheads="1"/>
          </p:cNvSpPr>
          <p:nvPr/>
        </p:nvSpPr>
        <p:spPr bwMode="auto">
          <a:xfrm rot="1209105" flipH="1">
            <a:off x="1905000" y="3657600"/>
            <a:ext cx="4343400" cy="2209800"/>
          </a:xfrm>
          <a:prstGeom prst="rightArrow">
            <a:avLst>
              <a:gd name="adj1" fmla="val 50000"/>
              <a:gd name="adj2" fmla="val 491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solidFill>
                  <a:srgbClr val="000000"/>
                </a:solidFill>
              </a:rPr>
              <a:t>Start Codon:</a:t>
            </a:r>
          </a:p>
          <a:p>
            <a:pPr algn="ctr"/>
            <a:r>
              <a:rPr lang="en-US" sz="2000" b="1">
                <a:solidFill>
                  <a:srgbClr val="000000"/>
                </a:solidFill>
              </a:rPr>
              <a:t>Always triggers the attraction of </a:t>
            </a:r>
          </a:p>
          <a:p>
            <a:pPr algn="ctr"/>
            <a:r>
              <a:rPr lang="en-US" sz="2000" b="1">
                <a:solidFill>
                  <a:srgbClr val="000000"/>
                </a:solidFill>
              </a:rPr>
              <a:t>the tRNA for methionine.</a:t>
            </a:r>
          </a:p>
        </p:txBody>
      </p:sp>
      <p:sp>
        <p:nvSpPr>
          <p:cNvPr id="59402" name="TextBox 1"/>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dissolve">
                                      <p:cBhvr>
                                        <p:cTn id="7" dur="500"/>
                                        <p:tgtEl>
                                          <p:spTgt spid="125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5954"/>
                                        </p:tgtEl>
                                        <p:attrNameLst>
                                          <p:attrName>style.visibility</p:attrName>
                                        </p:attrNameLst>
                                      </p:cBhvr>
                                      <p:to>
                                        <p:strVal val="visible"/>
                                      </p:to>
                                    </p:set>
                                    <p:anim calcmode="lin" valueType="num">
                                      <p:cBhvr additive="base">
                                        <p:cTn id="12" dur="2000" fill="hold"/>
                                        <p:tgtEl>
                                          <p:spTgt spid="125954"/>
                                        </p:tgtEl>
                                        <p:attrNameLst>
                                          <p:attrName>ppt_x</p:attrName>
                                        </p:attrNameLst>
                                      </p:cBhvr>
                                      <p:tavLst>
                                        <p:tav tm="0">
                                          <p:val>
                                            <p:strVal val="#ppt_x"/>
                                          </p:val>
                                        </p:tav>
                                        <p:tav tm="100000">
                                          <p:val>
                                            <p:strVal val="#ppt_x"/>
                                          </p:val>
                                        </p:tav>
                                      </p:tavLst>
                                    </p:anim>
                                    <p:anim calcmode="lin" valueType="num">
                                      <p:cBhvr additive="base">
                                        <p:cTn id="13" dur="2000" fill="hold"/>
                                        <p:tgtEl>
                                          <p:spTgt spid="12595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5998"/>
                                        </p:tgtEl>
                                        <p:attrNameLst>
                                          <p:attrName>style.visibility</p:attrName>
                                        </p:attrNameLst>
                                      </p:cBhvr>
                                      <p:to>
                                        <p:strVal val="visible"/>
                                      </p:to>
                                    </p:set>
                                    <p:animEffect transition="in" filter="dissolve">
                                      <p:cBhvr>
                                        <p:cTn id="18" dur="500"/>
                                        <p:tgtEl>
                                          <p:spTgt spid="12599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5999"/>
                                        </p:tgtEl>
                                        <p:attrNameLst>
                                          <p:attrName>style.visibility</p:attrName>
                                        </p:attrNameLst>
                                      </p:cBhvr>
                                      <p:to>
                                        <p:strVal val="visible"/>
                                      </p:to>
                                    </p:set>
                                    <p:animEffect transition="in" filter="dissolve">
                                      <p:cBhvr>
                                        <p:cTn id="21" dur="500"/>
                                        <p:tgtEl>
                                          <p:spTgt spid="125999"/>
                                        </p:tgtEl>
                                      </p:cBhvr>
                                    </p:animEffect>
                                  </p:childTnLst>
                                </p:cTn>
                              </p:par>
                              <p:par>
                                <p:cTn id="22" presetID="9" presetClass="exit" presetSubtype="0" fill="hold" grpId="1" nodeType="withEffect">
                                  <p:stCondLst>
                                    <p:cond delay="0"/>
                                  </p:stCondLst>
                                  <p:childTnLst>
                                    <p:animEffect transition="out" filter="dissolve">
                                      <p:cBhvr>
                                        <p:cTn id="23" dur="500"/>
                                        <p:tgtEl>
                                          <p:spTgt spid="125958"/>
                                        </p:tgtEl>
                                      </p:cBhvr>
                                    </p:animEffect>
                                    <p:set>
                                      <p:cBhvr>
                                        <p:cTn id="24" dur="1" fill="hold">
                                          <p:stCondLst>
                                            <p:cond delay="499"/>
                                          </p:stCondLst>
                                        </p:cTn>
                                        <p:tgtEl>
                                          <p:spTgt spid="12595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9" fill="hold" nodeType="clickEffect">
                                  <p:stCondLst>
                                    <p:cond delay="0"/>
                                  </p:stCondLst>
                                  <p:childTnLst>
                                    <p:set>
                                      <p:cBhvr>
                                        <p:cTn id="28" dur="1" fill="hold">
                                          <p:stCondLst>
                                            <p:cond delay="0"/>
                                          </p:stCondLst>
                                        </p:cTn>
                                        <p:tgtEl>
                                          <p:spTgt spid="125959"/>
                                        </p:tgtEl>
                                        <p:attrNameLst>
                                          <p:attrName>style.visibility</p:attrName>
                                        </p:attrNameLst>
                                      </p:cBhvr>
                                      <p:to>
                                        <p:strVal val="visible"/>
                                      </p:to>
                                    </p:set>
                                    <p:anim calcmode="lin" valueType="num">
                                      <p:cBhvr additive="base">
                                        <p:cTn id="29" dur="2000" fill="hold"/>
                                        <p:tgtEl>
                                          <p:spTgt spid="125959"/>
                                        </p:tgtEl>
                                        <p:attrNameLst>
                                          <p:attrName>ppt_x</p:attrName>
                                        </p:attrNameLst>
                                      </p:cBhvr>
                                      <p:tavLst>
                                        <p:tav tm="0">
                                          <p:val>
                                            <p:strVal val="0-#ppt_w/2"/>
                                          </p:val>
                                        </p:tav>
                                        <p:tav tm="100000">
                                          <p:val>
                                            <p:strVal val="#ppt_x"/>
                                          </p:val>
                                        </p:tav>
                                      </p:tavLst>
                                    </p:anim>
                                    <p:anim calcmode="lin" valueType="num">
                                      <p:cBhvr additive="base">
                                        <p:cTn id="30" dur="2000" fill="hold"/>
                                        <p:tgtEl>
                                          <p:spTgt spid="125959"/>
                                        </p:tgtEl>
                                        <p:attrNameLst>
                                          <p:attrName>ppt_y</p:attrName>
                                        </p:attrNameLst>
                                      </p:cBhvr>
                                      <p:tavLst>
                                        <p:tav tm="0">
                                          <p:val>
                                            <p:strVal val="0-#ppt_h/2"/>
                                          </p:val>
                                        </p:tav>
                                        <p:tav tm="100000">
                                          <p:val>
                                            <p:strVal val="#ppt_y"/>
                                          </p:val>
                                        </p:tav>
                                      </p:tavLst>
                                    </p:anim>
                                  </p:childTnLst>
                                </p:cTn>
                              </p:par>
                              <p:par>
                                <p:cTn id="31" presetID="9" presetClass="exit" presetSubtype="0" fill="hold" grpId="1" nodeType="withEffect">
                                  <p:stCondLst>
                                    <p:cond delay="0"/>
                                  </p:stCondLst>
                                  <p:childTnLst>
                                    <p:animEffect transition="out" filter="dissolve">
                                      <p:cBhvr>
                                        <p:cTn id="32" dur="500"/>
                                        <p:tgtEl>
                                          <p:spTgt spid="125998"/>
                                        </p:tgtEl>
                                      </p:cBhvr>
                                    </p:animEffect>
                                    <p:set>
                                      <p:cBhvr>
                                        <p:cTn id="33" dur="1" fill="hold">
                                          <p:stCondLst>
                                            <p:cond delay="499"/>
                                          </p:stCondLst>
                                        </p:cTn>
                                        <p:tgtEl>
                                          <p:spTgt spid="125998"/>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25999"/>
                                        </p:tgtEl>
                                      </p:cBhvr>
                                    </p:animEffect>
                                    <p:set>
                                      <p:cBhvr>
                                        <p:cTn id="36" dur="1" fill="hold">
                                          <p:stCondLst>
                                            <p:cond delay="499"/>
                                          </p:stCondLst>
                                        </p:cTn>
                                        <p:tgtEl>
                                          <p:spTgt spid="125999"/>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0" presetClass="path" presetSubtype="0" accel="50000" decel="50000" fill="hold" nodeType="clickEffect">
                                  <p:stCondLst>
                                    <p:cond delay="0"/>
                                  </p:stCondLst>
                                  <p:childTnLst>
                                    <p:animMotion origin="layout" path="M -1.94444E-6 3.69942E-6 C -0.00937 0.01133 -0.01059 0.03214 -0.0191 0.04786 C -0.02014 0.05387 -0.02083 0.06034 -0.02222 0.06566 C -0.02361 0.07098 -0.02587 0.07214 -0.02708 0.07815 C -0.03715 0.12323 -0.02344 0.08462 -0.03489 0.11352 C -0.03923 0.1378 -0.046 0.15745 -0.05243 0.17364 C -0.06163 0.2252 -0.04913 0.16323 -0.06041 0.19745 C -0.06198 0.20185 -0.06215 0.21017 -0.06354 0.21549 C -0.0691 0.23699 -0.07656 0.25086 -0.08264 0.26913 C -0.08524 0.27699 -0.0875 0.28763 -0.09045 0.29341 C -0.0934 0.29942 -0.1 0.3052 -0.1 0.30589 C -0.10382 0.31907 -0.12135 0.37017 -0.12708 0.37734 C -0.13212 0.39052 -0.13715 0.39953 -0.14288 0.4067 C -0.14913 0.4245 -0.15451 0.43375 -0.16198 0.44277 C -0.16597 0.45849 -0.17135 0.46566 -0.17621 0.47884 C -0.18993 0.5156 -0.18594 0.48485 -0.2368 0.53248 C -0.27639 0.55098 -0.24948 0.53849 -0.27951 0.55098 C -0.31614 0.54497 -0.31458 0.55098 -0.33993 0.54497 C -0.34774 0.55237 -0.37934 0.55098 -0.3875 0.55098 " pathEditMode="relative" rAng="0" ptsTypes="fffffffffffffffffff">
                                      <p:cBhvr>
                                        <p:cTn id="40" dur="2000" fill="hold"/>
                                        <p:tgtEl>
                                          <p:spTgt spid="125978"/>
                                        </p:tgtEl>
                                        <p:attrNameLst>
                                          <p:attrName>ppt_x</p:attrName>
                                          <p:attrName>ppt_y</p:attrName>
                                        </p:attrNameLst>
                                      </p:cBhvr>
                                      <p:rCtr x="-19375" y="27607"/>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5997"/>
                                        </p:tgtEl>
                                        <p:attrNameLst>
                                          <p:attrName>style.visibility</p:attrName>
                                        </p:attrNameLst>
                                      </p:cBhvr>
                                      <p:to>
                                        <p:strVal val="visible"/>
                                      </p:to>
                                    </p:set>
                                    <p:animEffect transition="in" filter="dissolve">
                                      <p:cBhvr>
                                        <p:cTn id="45" dur="500"/>
                                        <p:tgtEl>
                                          <p:spTgt spid="125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5958" grpId="1"/>
      <p:bldP spid="125997" grpId="0"/>
      <p:bldP spid="125998" grpId="0"/>
      <p:bldP spid="125998" grpId="1"/>
      <p:bldP spid="125999" grpId="0" animBg="1"/>
      <p:bldP spid="125999"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1905000"/>
            <a:ext cx="4114800" cy="2819400"/>
            <a:chOff x="1842" y="1008"/>
            <a:chExt cx="2064" cy="1776"/>
          </a:xfrm>
        </p:grpSpPr>
        <p:sp>
          <p:nvSpPr>
            <p:cNvPr id="60459"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60"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419"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rgbClr val="FF0000"/>
                </a:solidFill>
              </a:rPr>
              <a:t>UGA</a:t>
            </a:r>
          </a:p>
        </p:txBody>
      </p:sp>
      <p:grpSp>
        <p:nvGrpSpPr>
          <p:cNvPr id="126983" name="Group 7"/>
          <p:cNvGrpSpPr>
            <a:grpSpLocks/>
          </p:cNvGrpSpPr>
          <p:nvPr/>
        </p:nvGrpSpPr>
        <p:grpSpPr bwMode="auto">
          <a:xfrm>
            <a:off x="609600" y="1600200"/>
            <a:ext cx="1892300" cy="2179638"/>
            <a:chOff x="3456" y="912"/>
            <a:chExt cx="1192" cy="1373"/>
          </a:xfrm>
        </p:grpSpPr>
        <p:grpSp>
          <p:nvGrpSpPr>
            <p:cNvPr id="60442" name="Group 8"/>
            <p:cNvGrpSpPr>
              <a:grpSpLocks/>
            </p:cNvGrpSpPr>
            <p:nvPr/>
          </p:nvGrpSpPr>
          <p:grpSpPr bwMode="auto">
            <a:xfrm>
              <a:off x="3456" y="912"/>
              <a:ext cx="1192" cy="1235"/>
              <a:chOff x="3456" y="912"/>
              <a:chExt cx="1192" cy="1235"/>
            </a:xfrm>
          </p:grpSpPr>
          <p:sp>
            <p:nvSpPr>
              <p:cNvPr id="60444" name="Rectangle 9"/>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5" name="Rectangle 10"/>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6" name="Rectangle 11"/>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7" name="Rectangle 12"/>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8" name="Oval 13"/>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9" name="Oval 14"/>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0" name="Oval 15"/>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1" name="Rectangle 16"/>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2" name="Rectangle 17"/>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3" name="Rectangle 18"/>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4" name="Oval 19"/>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5" name="Oval 20"/>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6" name="Rectangle 21"/>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7" name="Rectangle 22"/>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8" name="Oval 23"/>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443" name="Text Box 24"/>
            <p:cNvSpPr txBox="1">
              <a:spLocks noChangeAspect="1" noChangeArrowheads="1"/>
            </p:cNvSpPr>
            <p:nvPr/>
          </p:nvSpPr>
          <p:spPr bwMode="auto">
            <a:xfrm>
              <a:off x="3743" y="1994"/>
              <a:ext cx="53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UAC</a:t>
              </a:r>
            </a:p>
          </p:txBody>
        </p:sp>
      </p:grpSp>
      <p:grpSp>
        <p:nvGrpSpPr>
          <p:cNvPr id="60421" name="Group 25"/>
          <p:cNvGrpSpPr>
            <a:grpSpLocks noChangeAspect="1"/>
          </p:cNvGrpSpPr>
          <p:nvPr/>
        </p:nvGrpSpPr>
        <p:grpSpPr bwMode="auto">
          <a:xfrm>
            <a:off x="1503363" y="919163"/>
            <a:ext cx="1928812" cy="2863850"/>
            <a:chOff x="243" y="90"/>
            <a:chExt cx="1614" cy="2397"/>
          </a:xfrm>
        </p:grpSpPr>
        <p:grpSp>
          <p:nvGrpSpPr>
            <p:cNvPr id="60424" name="Group 26"/>
            <p:cNvGrpSpPr>
              <a:grpSpLocks noChangeAspect="1"/>
            </p:cNvGrpSpPr>
            <p:nvPr/>
          </p:nvGrpSpPr>
          <p:grpSpPr bwMode="auto">
            <a:xfrm>
              <a:off x="243" y="90"/>
              <a:ext cx="1614" cy="2214"/>
              <a:chOff x="1536" y="90"/>
              <a:chExt cx="1614" cy="2214"/>
            </a:xfrm>
          </p:grpSpPr>
          <p:sp>
            <p:nvSpPr>
              <p:cNvPr id="60426" name="Rectangle 27"/>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7" name="Rectangle 28"/>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8" name="Rectangle 29"/>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9" name="Rectangle 30"/>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0" name="Oval 31"/>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1" name="Oval 32"/>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2" name="Oval 33"/>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3" name="Rectangle 34"/>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4" name="Rectangle 35"/>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5" name="Rectangle 36"/>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6" name="Oval 37"/>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7" name="Oval 38"/>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8" name="Rectangle 39"/>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9" name="Rectangle 40"/>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0" name="Oval 41"/>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1" name="Oval 42"/>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grpSp>
        <p:sp>
          <p:nvSpPr>
            <p:cNvPr id="60425" name="Text Box 43"/>
            <p:cNvSpPr txBox="1">
              <a:spLocks noChangeAspect="1" noChangeArrowheads="1"/>
            </p:cNvSpPr>
            <p:nvPr/>
          </p:nvSpPr>
          <p:spPr bwMode="auto">
            <a:xfrm>
              <a:off x="656" y="2101"/>
              <a:ext cx="727"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AGU</a:t>
              </a:r>
            </a:p>
          </p:txBody>
        </p:sp>
      </p:grpSp>
      <p:sp>
        <p:nvSpPr>
          <p:cNvPr id="60422" name="TextBox 43"/>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0423" name="Oval 6"/>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1.11111E-6 4.91329E-6 L -0.25347 -0.39145 " pathEditMode="relative" rAng="0" ptsTypes="AA">
                                      <p:cBhvr>
                                        <p:cTn id="6" dur="2000" fill="hold"/>
                                        <p:tgtEl>
                                          <p:spTgt spid="126983"/>
                                        </p:tgtEl>
                                        <p:attrNameLst>
                                          <p:attrName>ppt_x</p:attrName>
                                          <p:attrName>ppt_y</p:attrName>
                                        </p:attrNameLst>
                                      </p:cBhvr>
                                      <p:rCtr x="-12674" y="-1958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2.77556E-17 -4.56647E-6 L 0.09167 -0.00554 " pathEditMode="relative" rAng="0" ptsTypes="AA">
                                      <p:cBhvr>
                                        <p:cTn id="10" dur="2000" fill="hold"/>
                                        <p:tgtEl>
                                          <p:spTgt spid="126978"/>
                                        </p:tgtEl>
                                        <p:attrNameLst>
                                          <p:attrName>ppt_x</p:attrName>
                                          <p:attrName>ppt_y</p:attrName>
                                        </p:attrNameLst>
                                      </p:cBhvr>
                                      <p:rCtr x="4583" y="-2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871538" y="1862138"/>
            <a:ext cx="4114800" cy="2819400"/>
            <a:chOff x="1842" y="1008"/>
            <a:chExt cx="2064" cy="1776"/>
          </a:xfrm>
        </p:grpSpPr>
        <p:sp>
          <p:nvSpPr>
            <p:cNvPr id="61486"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7"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443"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rgbClr val="FF0000"/>
                </a:solidFill>
              </a:rPr>
              <a:t>UGA</a:t>
            </a:r>
          </a:p>
        </p:txBody>
      </p:sp>
      <p:grpSp>
        <p:nvGrpSpPr>
          <p:cNvPr id="128006" name="Group 6"/>
          <p:cNvGrpSpPr>
            <a:grpSpLocks noChangeAspect="1"/>
          </p:cNvGrpSpPr>
          <p:nvPr/>
        </p:nvGrpSpPr>
        <p:grpSpPr bwMode="auto">
          <a:xfrm>
            <a:off x="6019800" y="-3048000"/>
            <a:ext cx="1928813" cy="2863850"/>
            <a:chOff x="243" y="90"/>
            <a:chExt cx="1614" cy="2397"/>
          </a:xfrm>
        </p:grpSpPr>
        <p:grpSp>
          <p:nvGrpSpPr>
            <p:cNvPr id="61468" name="Group 7"/>
            <p:cNvGrpSpPr>
              <a:grpSpLocks noChangeAspect="1"/>
            </p:cNvGrpSpPr>
            <p:nvPr/>
          </p:nvGrpSpPr>
          <p:grpSpPr bwMode="auto">
            <a:xfrm>
              <a:off x="243" y="90"/>
              <a:ext cx="1614" cy="2214"/>
              <a:chOff x="1536" y="90"/>
              <a:chExt cx="1614" cy="2214"/>
            </a:xfrm>
          </p:grpSpPr>
          <p:sp>
            <p:nvSpPr>
              <p:cNvPr id="61470" name="Rectangle 8"/>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1" name="Rectangle 9"/>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2" name="Rectangle 10"/>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3" name="Rectangle 11"/>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4" name="Oval 12"/>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5" name="Oval 13"/>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6" name="Oval 14"/>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7" name="Rectangle 15"/>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8" name="Rectangle 16"/>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9" name="Rectangle 17"/>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0" name="Oval 18"/>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1" name="Oval 19"/>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2" name="Rectangle 20"/>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3" name="Rectangle 21"/>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4" name="Oval 22"/>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Oval 23"/>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grpSp>
        <p:sp>
          <p:nvSpPr>
            <p:cNvPr id="61469" name="Text Box 24"/>
            <p:cNvSpPr txBox="1">
              <a:spLocks noChangeAspect="1" noChangeArrowheads="1"/>
            </p:cNvSpPr>
            <p:nvPr/>
          </p:nvSpPr>
          <p:spPr bwMode="auto">
            <a:xfrm>
              <a:off x="712" y="2101"/>
              <a:ext cx="714"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UCC</a:t>
              </a:r>
            </a:p>
          </p:txBody>
        </p:sp>
      </p:grpSp>
      <p:grpSp>
        <p:nvGrpSpPr>
          <p:cNvPr id="128026" name="Group 26"/>
          <p:cNvGrpSpPr>
            <a:grpSpLocks/>
          </p:cNvGrpSpPr>
          <p:nvPr/>
        </p:nvGrpSpPr>
        <p:grpSpPr bwMode="auto">
          <a:xfrm>
            <a:off x="1524000" y="1600200"/>
            <a:ext cx="1892300" cy="2179638"/>
            <a:chOff x="3456" y="912"/>
            <a:chExt cx="1192" cy="1373"/>
          </a:xfrm>
        </p:grpSpPr>
        <p:grpSp>
          <p:nvGrpSpPr>
            <p:cNvPr id="61451" name="Group 27"/>
            <p:cNvGrpSpPr>
              <a:grpSpLocks/>
            </p:cNvGrpSpPr>
            <p:nvPr/>
          </p:nvGrpSpPr>
          <p:grpSpPr bwMode="auto">
            <a:xfrm>
              <a:off x="3456" y="912"/>
              <a:ext cx="1192" cy="1235"/>
              <a:chOff x="3456" y="912"/>
              <a:chExt cx="1192" cy="1235"/>
            </a:xfrm>
          </p:grpSpPr>
          <p:sp>
            <p:nvSpPr>
              <p:cNvPr id="61453" name="Rectangle 28"/>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4" name="Rectangle 29"/>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5" name="Rectangle 30"/>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6" name="Rectangle 31"/>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7" name="Oval 32"/>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8" name="Oval 33"/>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9" name="Oval 34"/>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0" name="Rectangle 35"/>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1" name="Rectangle 36"/>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2" name="Rectangle 37"/>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3" name="Oval 38"/>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4" name="Oval 39"/>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5" name="Rectangle 40"/>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6" name="Rectangle 41"/>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7" name="Oval 42"/>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452" name="Text Box 43"/>
            <p:cNvSpPr txBox="1">
              <a:spLocks noChangeAspect="1" noChangeArrowheads="1"/>
            </p:cNvSpPr>
            <p:nvPr/>
          </p:nvSpPr>
          <p:spPr bwMode="auto">
            <a:xfrm>
              <a:off x="3755" y="1994"/>
              <a:ext cx="54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AGU</a:t>
              </a:r>
            </a:p>
          </p:txBody>
        </p:sp>
      </p:grpSp>
      <p:sp>
        <p:nvSpPr>
          <p:cNvPr id="61446" name="Oval 44"/>
          <p:cNvSpPr>
            <a:spLocks noChangeAspect="1" noChangeArrowheads="1"/>
          </p:cNvSpPr>
          <p:nvPr/>
        </p:nvSpPr>
        <p:spPr bwMode="auto">
          <a:xfrm>
            <a:off x="2286000" y="9017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sp>
        <p:nvSpPr>
          <p:cNvPr id="128045" name="Text Box 45"/>
          <p:cNvSpPr txBox="1">
            <a:spLocks noChangeArrowheads="1"/>
          </p:cNvSpPr>
          <p:nvPr/>
        </p:nvSpPr>
        <p:spPr bwMode="auto">
          <a:xfrm>
            <a:off x="1600200" y="381000"/>
            <a:ext cx="464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PEPTIDE BOND FORMS:</a:t>
            </a:r>
          </a:p>
          <a:p>
            <a:pPr algn="ctr" eaLnBrk="1" hangingPunct="1"/>
            <a:r>
              <a:rPr lang="en-US" sz="2000" b="1"/>
              <a:t>Then the ribosome moves forward</a:t>
            </a:r>
          </a:p>
        </p:txBody>
      </p:sp>
      <p:sp>
        <p:nvSpPr>
          <p:cNvPr id="128046" name="Text Box 46"/>
          <p:cNvSpPr txBox="1">
            <a:spLocks noChangeArrowheads="1"/>
          </p:cNvSpPr>
          <p:nvPr/>
        </p:nvSpPr>
        <p:spPr bwMode="auto">
          <a:xfrm>
            <a:off x="0" y="1676400"/>
            <a:ext cx="2971800" cy="168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The growing chain of amino acids is a polypeptide, </a:t>
            </a:r>
          </a:p>
          <a:p>
            <a:pPr algn="ctr" eaLnBrk="1" hangingPunct="1"/>
            <a:r>
              <a:rPr lang="en-US" sz="2000" b="1"/>
              <a:t>or in other words…a protein</a:t>
            </a:r>
          </a:p>
        </p:txBody>
      </p:sp>
      <p:sp>
        <p:nvSpPr>
          <p:cNvPr id="61449" name="TextBox 46"/>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1450" name="Oval 25"/>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72222E-6 -3.06358E-6 C -0.00834 0.00393 -0.01494 0.00833 -0.02223 0.0148 C -0.03004 0.03029 -0.02518 0.02521 -0.03507 0.03191 C -0.03872 0.03931 -0.04358 0.04208 -0.04775 0.04879 C -0.05434 0.05919 -0.04688 0.05156 -0.05556 0.05919 C -0.06112 0.07006 -0.06494 0.07723 -0.07309 0.08463 C -0.07761 0.10382 -0.07049 0.07862 -0.07952 0.09526 C -0.08299 0.10151 -0.08386 0.11006 -0.08733 0.11653 C -0.09063 0.12255 -0.09636 0.12486 -0.1 0.1311 C -0.1099 0.14821 -0.10209 0.13989 -0.11112 0.14821 C -0.11407 0.15931 -0.1191 0.16971 -0.12553 0.17804 C -0.12813 0.18821 -0.13195 0.19584 -0.13664 0.20532 C -0.13768 0.2074 -0.13976 0.21156 -0.13976 0.21203 C -0.1415 0.22127 -0.14428 0.22243 -0.14775 0.23099 C -0.15209 0.24116 -0.15539 0.25203 -0.16042 0.2622 C -0.16268 0.27168 -0.16563 0.28162 -0.16997 0.28948 C -0.17275 0.30451 -0.18108 0.31908 -0.18733 0.33179 C -0.18907 0.34081 -0.1915 0.34336 -0.19532 0.35099 C -0.19792 0.36139 -0.20209 0.3711 -0.20643 0.38058 C -0.20834 0.38474 -0.21285 0.3933 -0.21285 0.39353 C -0.21511 0.40255 -0.22032 0.40971 -0.22553 0.41642 C -0.22744 0.42636 -0.22865 0.43006 -0.23507 0.43561 C -0.23716 0.43977 -0.23924 0.44393 -0.24132 0.4481 C -0.24497 0.45573 -0.25244 0.45919 -0.25556 0.46729 C -0.25973 0.47815 -0.26806 0.48116 -0.27483 0.48717 C -0.28073 0.49873 -0.3066 0.52948 -0.31615 0.53573 C -0.33282 0.56416 -0.36823 0.57596 -0.39549 0.57596 " pathEditMode="relative" rAng="0" ptsTypes="fffffffffffffffffffffffffff">
                                      <p:cBhvr>
                                        <p:cTn id="6" dur="2000" fill="hold"/>
                                        <p:tgtEl>
                                          <p:spTgt spid="128006"/>
                                        </p:tgtEl>
                                        <p:attrNameLst>
                                          <p:attrName>ppt_x</p:attrName>
                                          <p:attrName>ppt_y</p:attrName>
                                        </p:attrNameLst>
                                      </p:cBhvr>
                                      <p:rCtr x="-19774" y="2878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8045"/>
                                        </p:tgtEl>
                                        <p:attrNameLst>
                                          <p:attrName>style.visibility</p:attrName>
                                        </p:attrNameLst>
                                      </p:cBhvr>
                                      <p:to>
                                        <p:strVal val="visible"/>
                                      </p:to>
                                    </p:set>
                                    <p:animEffect transition="in" filter="dissolve">
                                      <p:cBhvr>
                                        <p:cTn id="11" dur="500"/>
                                        <p:tgtEl>
                                          <p:spTgt spid="12804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1.11111E-6 2.49364E-6 L -0.24514 -0.54731 " pathEditMode="relative" rAng="0" ptsTypes="AA">
                                      <p:cBhvr>
                                        <p:cTn id="15" dur="2000" fill="hold"/>
                                        <p:tgtEl>
                                          <p:spTgt spid="128026"/>
                                        </p:tgtEl>
                                        <p:attrNameLst>
                                          <p:attrName>ppt_x</p:attrName>
                                          <p:attrName>ppt_y</p:attrName>
                                        </p:attrNameLst>
                                      </p:cBhvr>
                                      <p:rCtr x="-12257" y="-27365"/>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3.33333E-6 4.44444E-6 L 0.09167 4.44444E-6 " pathEditMode="relative" rAng="0" ptsTypes="AA">
                                      <p:cBhvr>
                                        <p:cTn id="19" dur="2000" fill="hold"/>
                                        <p:tgtEl>
                                          <p:spTgt spid="128002"/>
                                        </p:tgtEl>
                                        <p:attrNameLst>
                                          <p:attrName>ppt_x</p:attrName>
                                          <p:attrName>ppt_y</p:attrName>
                                        </p:attrNameLst>
                                      </p:cBhvr>
                                      <p:rCtr x="4583" y="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8046"/>
                                        </p:tgtEl>
                                        <p:attrNameLst>
                                          <p:attrName>style.visibility</p:attrName>
                                        </p:attrNameLst>
                                      </p:cBhvr>
                                      <p:to>
                                        <p:strVal val="visible"/>
                                      </p:to>
                                    </p:set>
                                    <p:animEffect transition="in" filter="dissolve">
                                      <p:cBhvr>
                                        <p:cTn id="24" dur="500"/>
                                        <p:tgtEl>
                                          <p:spTgt spid="128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5" grpId="0"/>
      <p:bldP spid="128046"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6194" name="Group 2"/>
          <p:cNvGrpSpPr>
            <a:grpSpLocks/>
          </p:cNvGrpSpPr>
          <p:nvPr/>
        </p:nvGrpSpPr>
        <p:grpSpPr bwMode="auto">
          <a:xfrm>
            <a:off x="1701800" y="1862138"/>
            <a:ext cx="4114800" cy="2819400"/>
            <a:chOff x="1842" y="1008"/>
            <a:chExt cx="2064" cy="1776"/>
          </a:xfrm>
        </p:grpSpPr>
        <p:sp>
          <p:nvSpPr>
            <p:cNvPr id="62510"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1"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467"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rgbClr val="FF0000"/>
                </a:solidFill>
              </a:rPr>
              <a:t>UGA</a:t>
            </a:r>
          </a:p>
        </p:txBody>
      </p:sp>
      <p:grpSp>
        <p:nvGrpSpPr>
          <p:cNvPr id="136218" name="Group 26"/>
          <p:cNvGrpSpPr>
            <a:grpSpLocks/>
          </p:cNvGrpSpPr>
          <p:nvPr/>
        </p:nvGrpSpPr>
        <p:grpSpPr bwMode="auto">
          <a:xfrm>
            <a:off x="2362200" y="1600200"/>
            <a:ext cx="1892300" cy="2179638"/>
            <a:chOff x="3456" y="912"/>
            <a:chExt cx="1192" cy="1373"/>
          </a:xfrm>
        </p:grpSpPr>
        <p:grpSp>
          <p:nvGrpSpPr>
            <p:cNvPr id="62493" name="Group 27"/>
            <p:cNvGrpSpPr>
              <a:grpSpLocks/>
            </p:cNvGrpSpPr>
            <p:nvPr/>
          </p:nvGrpSpPr>
          <p:grpSpPr bwMode="auto">
            <a:xfrm>
              <a:off x="3456" y="912"/>
              <a:ext cx="1192" cy="1235"/>
              <a:chOff x="3456" y="912"/>
              <a:chExt cx="1192" cy="1235"/>
            </a:xfrm>
          </p:grpSpPr>
          <p:sp>
            <p:nvSpPr>
              <p:cNvPr id="62495" name="Rectangle 28"/>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6" name="Rectangle 29"/>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7" name="Rectangle 30"/>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8" name="Rectangle 31"/>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9" name="Oval 32"/>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0" name="Oval 33"/>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1" name="Oval 34"/>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2" name="Rectangle 35"/>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3" name="Rectangle 36"/>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4" name="Rectangle 37"/>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5" name="Oval 38"/>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6" name="Oval 39"/>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7" name="Rectangle 40"/>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8" name="Rectangle 41"/>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9" name="Oval 42"/>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494" name="Text Box 43"/>
            <p:cNvSpPr txBox="1">
              <a:spLocks noChangeAspect="1" noChangeArrowheads="1"/>
            </p:cNvSpPr>
            <p:nvPr/>
          </p:nvSpPr>
          <p:spPr bwMode="auto">
            <a:xfrm>
              <a:off x="3809" y="1994"/>
              <a:ext cx="53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UCC</a:t>
              </a:r>
            </a:p>
          </p:txBody>
        </p:sp>
      </p:grpSp>
      <p:grpSp>
        <p:nvGrpSpPr>
          <p:cNvPr id="136198" name="Group 6"/>
          <p:cNvGrpSpPr>
            <a:grpSpLocks noChangeAspect="1"/>
          </p:cNvGrpSpPr>
          <p:nvPr/>
        </p:nvGrpSpPr>
        <p:grpSpPr bwMode="auto">
          <a:xfrm>
            <a:off x="6757988" y="-3048000"/>
            <a:ext cx="1928812" cy="2863850"/>
            <a:chOff x="243" y="90"/>
            <a:chExt cx="1614" cy="2397"/>
          </a:xfrm>
        </p:grpSpPr>
        <p:grpSp>
          <p:nvGrpSpPr>
            <p:cNvPr id="62475" name="Group 7"/>
            <p:cNvGrpSpPr>
              <a:grpSpLocks noChangeAspect="1"/>
            </p:cNvGrpSpPr>
            <p:nvPr/>
          </p:nvGrpSpPr>
          <p:grpSpPr bwMode="auto">
            <a:xfrm>
              <a:off x="243" y="90"/>
              <a:ext cx="1614" cy="2214"/>
              <a:chOff x="1536" y="90"/>
              <a:chExt cx="1614" cy="2214"/>
            </a:xfrm>
          </p:grpSpPr>
          <p:sp>
            <p:nvSpPr>
              <p:cNvPr id="62477" name="Rectangle 8"/>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8" name="Rectangle 9"/>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9" name="Rectangle 10"/>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0" name="Rectangle 11"/>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1" name="Oval 12"/>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2" name="Oval 13"/>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3" name="Oval 14"/>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4" name="Rectangle 15"/>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5" name="Rectangle 16"/>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6" name="Rectangle 17"/>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7" name="Oval 18"/>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8" name="Oval 19"/>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9" name="Rectangle 20"/>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0" name="Rectangle 21"/>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1" name="Oval 22"/>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2" name="Oval 23"/>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grpSp>
        <p:sp>
          <p:nvSpPr>
            <p:cNvPr id="62476" name="Text Box 24"/>
            <p:cNvSpPr txBox="1">
              <a:spLocks noChangeAspect="1" noChangeArrowheads="1"/>
            </p:cNvSpPr>
            <p:nvPr/>
          </p:nvSpPr>
          <p:spPr bwMode="auto">
            <a:xfrm>
              <a:off x="712" y="2101"/>
              <a:ext cx="741"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GCG</a:t>
              </a:r>
            </a:p>
          </p:txBody>
        </p:sp>
      </p:grpSp>
      <p:sp>
        <p:nvSpPr>
          <p:cNvPr id="62470" name="Oval 47"/>
          <p:cNvSpPr>
            <a:spLocks noChangeAspect="1" noChangeArrowheads="1"/>
          </p:cNvSpPr>
          <p:nvPr/>
        </p:nvSpPr>
        <p:spPr bwMode="auto">
          <a:xfrm>
            <a:off x="3119438" y="892175"/>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136237" name="Text Box 45"/>
          <p:cNvSpPr txBox="1">
            <a:spLocks noChangeArrowheads="1"/>
          </p:cNvSpPr>
          <p:nvPr/>
        </p:nvSpPr>
        <p:spPr bwMode="auto">
          <a:xfrm>
            <a:off x="1600200" y="381000"/>
            <a:ext cx="464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PEPTIDE BOND FORMS:</a:t>
            </a:r>
          </a:p>
          <a:p>
            <a:pPr algn="ctr" eaLnBrk="1" hangingPunct="1"/>
            <a:r>
              <a:rPr lang="en-US" sz="2000" b="1"/>
              <a:t>Then the ribosome moves forward</a:t>
            </a:r>
          </a:p>
        </p:txBody>
      </p:sp>
      <p:sp>
        <p:nvSpPr>
          <p:cNvPr id="62472" name="TextBox 46"/>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2473" name="Oval 44"/>
          <p:cNvSpPr>
            <a:spLocks noChangeAspect="1" noChangeArrowheads="1"/>
          </p:cNvSpPr>
          <p:nvPr/>
        </p:nvSpPr>
        <p:spPr bwMode="auto">
          <a:xfrm>
            <a:off x="2286000" y="892175"/>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sp>
        <p:nvSpPr>
          <p:cNvPr id="62474" name="Oval 25"/>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72222E-6 -3.06358E-6 C -0.00834 0.00393 -0.01494 0.00833 -0.02223 0.0148 C -0.03004 0.03029 -0.02518 0.02521 -0.03507 0.03191 C -0.03872 0.03931 -0.04358 0.04208 -0.04775 0.04879 C -0.05434 0.05919 -0.04688 0.05156 -0.05556 0.05919 C -0.06112 0.07006 -0.06494 0.07723 -0.07309 0.08463 C -0.07761 0.10382 -0.07049 0.07862 -0.07952 0.09526 C -0.08299 0.10151 -0.08386 0.11006 -0.08733 0.11653 C -0.09063 0.12255 -0.09636 0.12486 -0.1 0.1311 C -0.1099 0.14821 -0.10209 0.13989 -0.11112 0.14821 C -0.11407 0.15931 -0.1191 0.16971 -0.12553 0.17804 C -0.12813 0.18821 -0.13195 0.19584 -0.13664 0.20532 C -0.13768 0.2074 -0.13976 0.21156 -0.13976 0.21203 C -0.1415 0.22127 -0.14428 0.22243 -0.14775 0.23099 C -0.15209 0.24116 -0.15539 0.25203 -0.16042 0.2622 C -0.16268 0.27168 -0.16563 0.28162 -0.16997 0.28948 C -0.17275 0.30451 -0.18108 0.31908 -0.18733 0.33179 C -0.18907 0.34081 -0.1915 0.34336 -0.19532 0.35099 C -0.19792 0.36139 -0.20209 0.3711 -0.20643 0.38058 C -0.20834 0.38474 -0.21285 0.3933 -0.21285 0.39353 C -0.21511 0.40255 -0.22032 0.40971 -0.22553 0.41642 C -0.22744 0.42636 -0.22865 0.43006 -0.23507 0.43561 C -0.23716 0.43977 -0.23924 0.44393 -0.24132 0.4481 C -0.24497 0.45573 -0.25244 0.45919 -0.25556 0.46729 C -0.25973 0.47815 -0.26806 0.48116 -0.27483 0.48717 C -0.28073 0.49873 -0.3066 0.52948 -0.31615 0.53573 C -0.33282 0.56416 -0.36823 0.57596 -0.39549 0.57596 " pathEditMode="relative" rAng="0" ptsTypes="fffffffffffffffffffffffffff">
                                      <p:cBhvr>
                                        <p:cTn id="6" dur="2000" fill="hold"/>
                                        <p:tgtEl>
                                          <p:spTgt spid="136198"/>
                                        </p:tgtEl>
                                        <p:attrNameLst>
                                          <p:attrName>ppt_x</p:attrName>
                                          <p:attrName>ppt_y</p:attrName>
                                        </p:attrNameLst>
                                      </p:cBhvr>
                                      <p:rCtr x="-19774" y="2878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6237"/>
                                        </p:tgtEl>
                                        <p:attrNameLst>
                                          <p:attrName>style.visibility</p:attrName>
                                        </p:attrNameLst>
                                      </p:cBhvr>
                                      <p:to>
                                        <p:strVal val="visible"/>
                                      </p:to>
                                    </p:set>
                                    <p:animEffect transition="in" filter="dissolve">
                                      <p:cBhvr>
                                        <p:cTn id="11" dur="500"/>
                                        <p:tgtEl>
                                          <p:spTgt spid="1362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4.44444E-6 2.49364E-6 L -0.26181 -0.58062 " pathEditMode="relative" rAng="0" ptsTypes="AA">
                                      <p:cBhvr>
                                        <p:cTn id="15" dur="2000" fill="hold"/>
                                        <p:tgtEl>
                                          <p:spTgt spid="136218"/>
                                        </p:tgtEl>
                                        <p:attrNameLst>
                                          <p:attrName>ppt_x</p:attrName>
                                          <p:attrName>ppt_y</p:attrName>
                                        </p:attrNameLst>
                                      </p:cBhvr>
                                      <p:rCtr x="-13090" y="-29031"/>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3.33333E-6 4.44444E-6 L 0.09167 4.44444E-6 " pathEditMode="relative" rAng="0" ptsTypes="AA">
                                      <p:cBhvr>
                                        <p:cTn id="19" dur="2000" fill="hold"/>
                                        <p:tgtEl>
                                          <p:spTgt spid="136194"/>
                                        </p:tgtEl>
                                        <p:attrNameLst>
                                          <p:attrName>ppt_x</p:attrName>
                                          <p:attrName>ppt_y</p:attrName>
                                        </p:attrNameLst>
                                      </p:cBhvr>
                                      <p:rCtr x="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37"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6194" name="Group 2"/>
          <p:cNvGrpSpPr>
            <a:grpSpLocks/>
          </p:cNvGrpSpPr>
          <p:nvPr/>
        </p:nvGrpSpPr>
        <p:grpSpPr bwMode="auto">
          <a:xfrm>
            <a:off x="2566988" y="1862138"/>
            <a:ext cx="4114800" cy="2819400"/>
            <a:chOff x="1842" y="1008"/>
            <a:chExt cx="2064" cy="1776"/>
          </a:xfrm>
        </p:grpSpPr>
        <p:sp>
          <p:nvSpPr>
            <p:cNvPr id="63535"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6"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491"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rgbClr val="FF0000"/>
                </a:solidFill>
              </a:rPr>
              <a:t>UGA</a:t>
            </a:r>
          </a:p>
        </p:txBody>
      </p:sp>
      <p:grpSp>
        <p:nvGrpSpPr>
          <p:cNvPr id="136218" name="Group 26"/>
          <p:cNvGrpSpPr>
            <a:grpSpLocks/>
          </p:cNvGrpSpPr>
          <p:nvPr/>
        </p:nvGrpSpPr>
        <p:grpSpPr bwMode="auto">
          <a:xfrm>
            <a:off x="3136900" y="1600200"/>
            <a:ext cx="1892300" cy="2179638"/>
            <a:chOff x="3456" y="912"/>
            <a:chExt cx="1192" cy="1373"/>
          </a:xfrm>
        </p:grpSpPr>
        <p:grpSp>
          <p:nvGrpSpPr>
            <p:cNvPr id="63518" name="Group 27"/>
            <p:cNvGrpSpPr>
              <a:grpSpLocks/>
            </p:cNvGrpSpPr>
            <p:nvPr/>
          </p:nvGrpSpPr>
          <p:grpSpPr bwMode="auto">
            <a:xfrm>
              <a:off x="3456" y="912"/>
              <a:ext cx="1192" cy="1235"/>
              <a:chOff x="3456" y="912"/>
              <a:chExt cx="1192" cy="1235"/>
            </a:xfrm>
          </p:grpSpPr>
          <p:sp>
            <p:nvSpPr>
              <p:cNvPr id="63520" name="Rectangle 28"/>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1" name="Rectangle 29"/>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2" name="Rectangle 30"/>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3" name="Rectangle 31"/>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4" name="Oval 32"/>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5" name="Oval 33"/>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6" name="Oval 34"/>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7" name="Rectangle 35"/>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8" name="Rectangle 36"/>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9" name="Rectangle 37"/>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0" name="Oval 38"/>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1" name="Oval 39"/>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2" name="Rectangle 40"/>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3" name="Rectangle 41"/>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4" name="Oval 42"/>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519" name="Text Box 43"/>
            <p:cNvSpPr txBox="1">
              <a:spLocks noChangeAspect="1" noChangeArrowheads="1"/>
            </p:cNvSpPr>
            <p:nvPr/>
          </p:nvSpPr>
          <p:spPr bwMode="auto">
            <a:xfrm>
              <a:off x="3809" y="1994"/>
              <a:ext cx="55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GCG</a:t>
              </a:r>
            </a:p>
          </p:txBody>
        </p:sp>
      </p:grpSp>
      <p:grpSp>
        <p:nvGrpSpPr>
          <p:cNvPr id="136198" name="Group 6"/>
          <p:cNvGrpSpPr>
            <a:grpSpLocks noChangeAspect="1"/>
          </p:cNvGrpSpPr>
          <p:nvPr/>
        </p:nvGrpSpPr>
        <p:grpSpPr bwMode="auto">
          <a:xfrm>
            <a:off x="6757988" y="-3095625"/>
            <a:ext cx="1928812" cy="2863850"/>
            <a:chOff x="243" y="90"/>
            <a:chExt cx="1614" cy="2397"/>
          </a:xfrm>
        </p:grpSpPr>
        <p:grpSp>
          <p:nvGrpSpPr>
            <p:cNvPr id="63500" name="Group 7"/>
            <p:cNvGrpSpPr>
              <a:grpSpLocks noChangeAspect="1"/>
            </p:cNvGrpSpPr>
            <p:nvPr/>
          </p:nvGrpSpPr>
          <p:grpSpPr bwMode="auto">
            <a:xfrm>
              <a:off x="243" y="90"/>
              <a:ext cx="1614" cy="2214"/>
              <a:chOff x="1536" y="90"/>
              <a:chExt cx="1614" cy="2214"/>
            </a:xfrm>
          </p:grpSpPr>
          <p:sp>
            <p:nvSpPr>
              <p:cNvPr id="63502" name="Rectangle 8"/>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3" name="Rectangle 9"/>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4" name="Rectangle 10"/>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5" name="Rectangle 11"/>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6" name="Oval 12"/>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7" name="Oval 13"/>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8" name="Oval 14"/>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9" name="Rectangle 15"/>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0" name="Rectangle 16"/>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1" name="Rectangle 17"/>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2" name="Oval 18"/>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3" name="Oval 19"/>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4" name="Rectangle 20"/>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5" name="Rectangle 21"/>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6" name="Oval 22"/>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7" name="Oval 23"/>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grpSp>
        <p:sp>
          <p:nvSpPr>
            <p:cNvPr id="63501" name="Text Box 24"/>
            <p:cNvSpPr txBox="1">
              <a:spLocks noChangeAspect="1" noChangeArrowheads="1"/>
            </p:cNvSpPr>
            <p:nvPr/>
          </p:nvSpPr>
          <p:spPr bwMode="auto">
            <a:xfrm>
              <a:off x="634" y="2101"/>
              <a:ext cx="727"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UCG</a:t>
              </a:r>
            </a:p>
          </p:txBody>
        </p:sp>
      </p:grpSp>
      <p:sp>
        <p:nvSpPr>
          <p:cNvPr id="63494" name="Oval 47"/>
          <p:cNvSpPr>
            <a:spLocks noChangeAspect="1" noChangeArrowheads="1"/>
          </p:cNvSpPr>
          <p:nvPr/>
        </p:nvSpPr>
        <p:spPr bwMode="auto">
          <a:xfrm>
            <a:off x="3119438" y="892175"/>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136237" name="Text Box 45"/>
          <p:cNvSpPr txBox="1">
            <a:spLocks noChangeArrowheads="1"/>
          </p:cNvSpPr>
          <p:nvPr/>
        </p:nvSpPr>
        <p:spPr bwMode="auto">
          <a:xfrm>
            <a:off x="1600200" y="381000"/>
            <a:ext cx="464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PEPTIDE BOND FORMS:</a:t>
            </a:r>
          </a:p>
          <a:p>
            <a:pPr algn="ctr" eaLnBrk="1" hangingPunct="1"/>
            <a:r>
              <a:rPr lang="en-US" sz="2000" b="1"/>
              <a:t>Then the ribosome moves forward</a:t>
            </a:r>
          </a:p>
        </p:txBody>
      </p:sp>
      <p:sp>
        <p:nvSpPr>
          <p:cNvPr id="63496" name="Oval 47"/>
          <p:cNvSpPr>
            <a:spLocks noChangeAspect="1" noChangeArrowheads="1"/>
          </p:cNvSpPr>
          <p:nvPr/>
        </p:nvSpPr>
        <p:spPr bwMode="auto">
          <a:xfrm>
            <a:off x="3949700" y="8763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3497" name="TextBox 47"/>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3498" name="Oval 44"/>
          <p:cNvSpPr>
            <a:spLocks noChangeAspect="1" noChangeArrowheads="1"/>
          </p:cNvSpPr>
          <p:nvPr/>
        </p:nvSpPr>
        <p:spPr bwMode="auto">
          <a:xfrm>
            <a:off x="2286000" y="892175"/>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sp>
        <p:nvSpPr>
          <p:cNvPr id="63499" name="Oval 25"/>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667 -0.07542 C 0.01007 -0.07079 0.00487 -0.0657 -0.00086 -0.0583 C -0.00711 -0.04072 -0.00329 -0.0465 -0.01093 -0.03887 C -0.01388 -0.03031 -0.0177 -0.0273 -0.021 -0.01967 C -0.02621 -0.00764 -0.02031 -0.01643 -0.02708 -0.00764 C -0.03142 0.00462 -0.03454 0.01295 -0.04097 0.02128 C -0.04444 0.04325 -0.03888 0.01457 -0.046 0.03354 C -0.04878 0.04071 -0.0493 0.05042 -0.05208 0.05783 C -0.05468 0.06477 -0.0592 0.06731 -0.06215 0.07448 C -0.06979 0.09391 -0.06371 0.08443 -0.07083 0.09391 C -0.07309 0.10663 -0.07708 0.11866 -0.08211 0.12815 C -0.0842 0.13971 -0.08715 0.14873 -0.09097 0.15914 C -0.09166 0.16146 -0.0934 0.16608 -0.0934 0.16678 C -0.09479 0.17719 -0.09687 0.17858 -0.09965 0.18829 C -0.10312 0.19986 -0.10572 0.21235 -0.10954 0.22368 C -0.11145 0.23455 -0.11371 0.24589 -0.11718 0.25491 C -0.11927 0.27203 -0.12586 0.28868 -0.13072 0.30326 C -0.13211 0.31297 -0.13402 0.31644 -0.13697 0.32477 C -0.13906 0.33657 -0.14236 0.34767 -0.14583 0.35901 C -0.14722 0.36363 -0.15086 0.37358 -0.15086 0.37381 C -0.1526 0.38399 -0.15677 0.39232 -0.16076 0.39995 C -0.16232 0.41128 -0.16336 0.41545 -0.1684 0.42169 C -0.16996 0.42655 -0.1717 0.43141 -0.17326 0.43604 C -0.17604 0.44483 -0.18194 0.44876 -0.18437 0.45801 C -0.18767 0.4705 -0.19427 0.47374 -0.19965 0.48068 C -0.20434 0.49387 -0.22465 0.52903 -0.23211 0.5362 C -0.24531 0.56858 -0.27309 0.58223 -0.29444 0.58223 " pathEditMode="relative" rAng="0" ptsTypes="fffffffffffffffffffffffffff">
                                      <p:cBhvr>
                                        <p:cTn id="6" dur="2000" fill="hold"/>
                                        <p:tgtEl>
                                          <p:spTgt spid="136198"/>
                                        </p:tgtEl>
                                        <p:attrNameLst>
                                          <p:attrName>ppt_x</p:attrName>
                                          <p:attrName>ppt_y</p:attrName>
                                        </p:attrNameLst>
                                      </p:cBhvr>
                                      <p:rCtr x="-15556" y="3287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6237"/>
                                        </p:tgtEl>
                                        <p:attrNameLst>
                                          <p:attrName>style.visibility</p:attrName>
                                        </p:attrNameLst>
                                      </p:cBhvr>
                                      <p:to>
                                        <p:strVal val="visible"/>
                                      </p:to>
                                    </p:set>
                                    <p:animEffect transition="in" filter="dissolve">
                                      <p:cBhvr>
                                        <p:cTn id="11" dur="500"/>
                                        <p:tgtEl>
                                          <p:spTgt spid="1362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2.22222E-6 2.49364E-6 L -0.24653 -0.59172 " pathEditMode="relative" rAng="0" ptsTypes="AA">
                                      <p:cBhvr>
                                        <p:cTn id="15" dur="2000" fill="hold"/>
                                        <p:tgtEl>
                                          <p:spTgt spid="136218"/>
                                        </p:tgtEl>
                                        <p:attrNameLst>
                                          <p:attrName>ppt_x</p:attrName>
                                          <p:attrName>ppt_y</p:attrName>
                                        </p:attrNameLst>
                                      </p:cBhvr>
                                      <p:rCtr x="-12326" y="-29586"/>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3.33333E-6 4.44444E-6 L 0.09167 4.44444E-6 " pathEditMode="relative" rAng="0" ptsTypes="AA">
                                      <p:cBhvr>
                                        <p:cTn id="19" dur="2000" fill="hold"/>
                                        <p:tgtEl>
                                          <p:spTgt spid="136194"/>
                                        </p:tgtEl>
                                        <p:attrNameLst>
                                          <p:attrName>ppt_x</p:attrName>
                                          <p:attrName>ppt_y</p:attrName>
                                        </p:attrNameLst>
                                      </p:cBhvr>
                                      <p:rCtr x="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3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5" descr="p228"/>
          <p:cNvPicPr>
            <a:picLocks noChangeAspect="1" noChangeArrowheads="1"/>
          </p:cNvPicPr>
          <p:nvPr/>
        </p:nvPicPr>
        <p:blipFill>
          <a:blip r:embed="rId2" cstate="print">
            <a:extLst>
              <a:ext uri="{28A0092B-C50C-407E-A947-70E740481C1C}">
                <a14:useLocalDpi xmlns:a14="http://schemas.microsoft.com/office/drawing/2010/main" val="0"/>
              </a:ext>
            </a:extLst>
          </a:blip>
          <a:srcRect l="26704" r="14909"/>
          <a:stretch>
            <a:fillRect/>
          </a:stretch>
        </p:blipFill>
        <p:spPr bwMode="auto">
          <a:xfrm rot="242803">
            <a:off x="4999559" y="3199052"/>
            <a:ext cx="4522220" cy="363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p:nvPr>
        </p:nvSpPr>
        <p:spPr>
          <a:xfrm>
            <a:off x="1447800" y="304800"/>
            <a:ext cx="7696200" cy="762000"/>
          </a:xfrm>
        </p:spPr>
        <p:txBody>
          <a:bodyPr>
            <a:normAutofit fontScale="90000"/>
          </a:bodyPr>
          <a:lstStyle/>
          <a:p>
            <a:pPr fontAlgn="auto">
              <a:spcAft>
                <a:spcPts val="0"/>
              </a:spcAft>
              <a:defRPr/>
            </a:pPr>
            <a:r>
              <a:rPr lang="en-US" dirty="0" smtClean="0">
                <a:solidFill>
                  <a:schemeClr val="tx2">
                    <a:satMod val="130000"/>
                  </a:schemeClr>
                </a:solidFill>
              </a:rPr>
              <a:t>An Overview of Gene Expression</a:t>
            </a:r>
          </a:p>
        </p:txBody>
      </p:sp>
      <p:sp>
        <p:nvSpPr>
          <p:cNvPr id="10243" name="Rectangle 3"/>
          <p:cNvSpPr>
            <a:spLocks noGrp="1" noChangeArrowheads="1"/>
          </p:cNvSpPr>
          <p:nvPr>
            <p:ph idx="1"/>
          </p:nvPr>
        </p:nvSpPr>
        <p:spPr>
          <a:xfrm>
            <a:off x="1295400" y="1447800"/>
            <a:ext cx="7848600" cy="2286000"/>
          </a:xfrm>
        </p:spPr>
        <p:txBody>
          <a:bodyPr>
            <a:normAutofit/>
          </a:bodyPr>
          <a:lstStyle/>
          <a:p>
            <a:pPr>
              <a:lnSpc>
                <a:spcPct val="90000"/>
              </a:lnSpc>
              <a:spcBef>
                <a:spcPct val="0"/>
              </a:spcBef>
            </a:pPr>
            <a:r>
              <a:rPr lang="en-US" dirty="0" smtClean="0"/>
              <a:t>So far, we’ve discussed the structure of DNA… being made of nucleotides that contain 1 of 4 different nitrogenous bases.</a:t>
            </a:r>
          </a:p>
          <a:p>
            <a:pPr>
              <a:lnSpc>
                <a:spcPct val="90000"/>
              </a:lnSpc>
              <a:spcBef>
                <a:spcPct val="0"/>
              </a:spcBef>
            </a:pPr>
            <a:r>
              <a:rPr lang="en-US" dirty="0" smtClean="0"/>
              <a:t>You should know that DNA’s job is to store genetic information.</a:t>
            </a:r>
          </a:p>
          <a:p>
            <a:pPr>
              <a:lnSpc>
                <a:spcPct val="90000"/>
              </a:lnSpc>
              <a:spcBef>
                <a:spcPct val="0"/>
              </a:spcBef>
            </a:pPr>
            <a:r>
              <a:rPr lang="en-US" dirty="0" smtClean="0"/>
              <a:t>You’ve also learned the cell cycle.</a:t>
            </a:r>
          </a:p>
          <a:p>
            <a:pPr>
              <a:lnSpc>
                <a:spcPct val="90000"/>
              </a:lnSpc>
              <a:spcBef>
                <a:spcPct val="0"/>
              </a:spcBef>
            </a:pPr>
            <a:endParaRPr lang="en-US" i="1" dirty="0" smtClean="0"/>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88470" y="3512130"/>
            <a:ext cx="3893130" cy="3333220"/>
          </a:xfrm>
          <a:prstGeom prst="rect">
            <a:avLst/>
          </a:prstGeom>
        </p:spPr>
        <p:txBody>
          <a:bodyPr wrap="square">
            <a:spAutoFit/>
          </a:bodyPr>
          <a:lstStyle/>
          <a:p>
            <a:pPr marL="342900" lvl="0" indent="-274320" fontAlgn="auto">
              <a:lnSpc>
                <a:spcPct val="90000"/>
              </a:lnSpc>
              <a:spcAft>
                <a:spcPts val="0"/>
              </a:spcAft>
              <a:buClr>
                <a:srgbClr val="4F81BD"/>
              </a:buClr>
              <a:buSzPct val="76000"/>
              <a:buFont typeface="Wingdings 2" pitchFamily="18" charset="2"/>
              <a:buChar char=""/>
            </a:pPr>
            <a:r>
              <a:rPr lang="en-US" sz="2600" dirty="0">
                <a:solidFill>
                  <a:srgbClr val="1F497D"/>
                </a:solidFill>
                <a:latin typeface="Century Gothic"/>
              </a:rPr>
              <a:t>We’ll be spending the next few days on G1 of the cell cycle</a:t>
            </a:r>
            <a:r>
              <a:rPr lang="en-US" sz="2600" dirty="0" smtClean="0">
                <a:solidFill>
                  <a:srgbClr val="1F497D"/>
                </a:solidFill>
                <a:latin typeface="Century Gothic"/>
              </a:rPr>
              <a:t>.</a:t>
            </a:r>
          </a:p>
          <a:p>
            <a:pPr marL="342900" lvl="0" indent="-274320" fontAlgn="auto">
              <a:lnSpc>
                <a:spcPct val="90000"/>
              </a:lnSpc>
              <a:spcAft>
                <a:spcPts val="0"/>
              </a:spcAft>
              <a:buClr>
                <a:srgbClr val="4F81BD"/>
              </a:buClr>
              <a:buSzPct val="76000"/>
              <a:buFont typeface="Wingdings 2" pitchFamily="18" charset="2"/>
              <a:buChar char=""/>
            </a:pPr>
            <a:r>
              <a:rPr lang="en-US" sz="2600" dirty="0" smtClean="0">
                <a:solidFill>
                  <a:srgbClr val="1F497D"/>
                </a:solidFill>
                <a:latin typeface="Century Gothic"/>
              </a:rPr>
              <a:t>This is the phase where most of “living” takes place. </a:t>
            </a:r>
          </a:p>
          <a:p>
            <a:pPr marL="342900" lvl="0" indent="-274320" fontAlgn="auto">
              <a:lnSpc>
                <a:spcPct val="90000"/>
              </a:lnSpc>
              <a:spcAft>
                <a:spcPts val="0"/>
              </a:spcAft>
              <a:buClr>
                <a:srgbClr val="4F81BD"/>
              </a:buClr>
              <a:buSzPct val="76000"/>
              <a:buFont typeface="Wingdings 2" pitchFamily="18" charset="2"/>
              <a:buChar char=""/>
            </a:pPr>
            <a:r>
              <a:rPr lang="en-US" sz="2600" dirty="0" smtClean="0">
                <a:solidFill>
                  <a:srgbClr val="1F497D"/>
                </a:solidFill>
                <a:latin typeface="Century Gothic"/>
              </a:rPr>
              <a:t>It’s the phase that proteins and traits are made.</a:t>
            </a:r>
            <a:endParaRPr lang="en-US" sz="2600" dirty="0">
              <a:solidFill>
                <a:srgbClr val="1F497D"/>
              </a:solidFill>
              <a:latin typeface="Century Gothic"/>
            </a:endParaRP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547" b="54083" l="38953" r="95275">
                        <a14:backgroundMark x1="42784" y1="22804" x2="57216" y2="49461"/>
                        <a14:backgroundMark x1="87739" y1="38213" x2="92082" y2="36518"/>
                      </a14:backgroundRemoval>
                    </a14:imgEffect>
                  </a14:imgLayer>
                </a14:imgProps>
              </a:ext>
              <a:ext uri="{28A0092B-C50C-407E-A947-70E740481C1C}">
                <a14:useLocalDpi xmlns:a14="http://schemas.microsoft.com/office/drawing/2010/main" val="0"/>
              </a:ext>
            </a:extLst>
          </a:blip>
          <a:srcRect l="39762" r="5384" b="45267"/>
          <a:stretch/>
        </p:blipFill>
        <p:spPr bwMode="auto">
          <a:xfrm>
            <a:off x="6774873" y="3044021"/>
            <a:ext cx="2618509" cy="21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6194" name="Group 2"/>
          <p:cNvGrpSpPr>
            <a:grpSpLocks/>
          </p:cNvGrpSpPr>
          <p:nvPr/>
        </p:nvGrpSpPr>
        <p:grpSpPr bwMode="auto">
          <a:xfrm>
            <a:off x="3429000" y="1862138"/>
            <a:ext cx="4114800" cy="2819400"/>
            <a:chOff x="1842" y="1008"/>
            <a:chExt cx="2064" cy="1776"/>
          </a:xfrm>
        </p:grpSpPr>
        <p:sp>
          <p:nvSpPr>
            <p:cNvPr id="64560"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61"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15"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rgbClr val="FF0000"/>
                </a:solidFill>
              </a:rPr>
              <a:t>UGA</a:t>
            </a:r>
          </a:p>
        </p:txBody>
      </p:sp>
      <p:grpSp>
        <p:nvGrpSpPr>
          <p:cNvPr id="136218" name="Group 26"/>
          <p:cNvGrpSpPr>
            <a:grpSpLocks/>
          </p:cNvGrpSpPr>
          <p:nvPr/>
        </p:nvGrpSpPr>
        <p:grpSpPr bwMode="auto">
          <a:xfrm>
            <a:off x="3975100" y="1600200"/>
            <a:ext cx="1892300" cy="2179638"/>
            <a:chOff x="3456" y="912"/>
            <a:chExt cx="1192" cy="1373"/>
          </a:xfrm>
        </p:grpSpPr>
        <p:grpSp>
          <p:nvGrpSpPr>
            <p:cNvPr id="64543" name="Group 27"/>
            <p:cNvGrpSpPr>
              <a:grpSpLocks/>
            </p:cNvGrpSpPr>
            <p:nvPr/>
          </p:nvGrpSpPr>
          <p:grpSpPr bwMode="auto">
            <a:xfrm>
              <a:off x="3456" y="912"/>
              <a:ext cx="1192" cy="1235"/>
              <a:chOff x="3456" y="912"/>
              <a:chExt cx="1192" cy="1235"/>
            </a:xfrm>
          </p:grpSpPr>
          <p:sp>
            <p:nvSpPr>
              <p:cNvPr id="64545" name="Rectangle 28"/>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6" name="Rectangle 29"/>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7" name="Rectangle 30"/>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8" name="Rectangle 31"/>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9" name="Oval 32"/>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0" name="Oval 33"/>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1" name="Oval 34"/>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2" name="Rectangle 35"/>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3" name="Rectangle 36"/>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4" name="Rectangle 37"/>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5" name="Oval 38"/>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6" name="Oval 39"/>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7" name="Rectangle 40"/>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8" name="Rectangle 41"/>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9" name="Oval 42"/>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44" name="Text Box 43"/>
            <p:cNvSpPr txBox="1">
              <a:spLocks noChangeAspect="1" noChangeArrowheads="1"/>
            </p:cNvSpPr>
            <p:nvPr/>
          </p:nvSpPr>
          <p:spPr bwMode="auto">
            <a:xfrm>
              <a:off x="3809" y="1994"/>
              <a:ext cx="54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UCG</a:t>
              </a:r>
            </a:p>
          </p:txBody>
        </p:sp>
      </p:grpSp>
      <p:grpSp>
        <p:nvGrpSpPr>
          <p:cNvPr id="136198" name="Group 6"/>
          <p:cNvGrpSpPr>
            <a:grpSpLocks noChangeAspect="1"/>
          </p:cNvGrpSpPr>
          <p:nvPr/>
        </p:nvGrpSpPr>
        <p:grpSpPr bwMode="auto">
          <a:xfrm>
            <a:off x="7672388" y="-3095625"/>
            <a:ext cx="1928812" cy="2863850"/>
            <a:chOff x="243" y="90"/>
            <a:chExt cx="1614" cy="2397"/>
          </a:xfrm>
        </p:grpSpPr>
        <p:grpSp>
          <p:nvGrpSpPr>
            <p:cNvPr id="64525" name="Group 7"/>
            <p:cNvGrpSpPr>
              <a:grpSpLocks noChangeAspect="1"/>
            </p:cNvGrpSpPr>
            <p:nvPr/>
          </p:nvGrpSpPr>
          <p:grpSpPr bwMode="auto">
            <a:xfrm>
              <a:off x="243" y="90"/>
              <a:ext cx="1614" cy="2214"/>
              <a:chOff x="1536" y="90"/>
              <a:chExt cx="1614" cy="2214"/>
            </a:xfrm>
          </p:grpSpPr>
          <p:sp>
            <p:nvSpPr>
              <p:cNvPr id="64527" name="Rectangle 8"/>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8" name="Rectangle 9"/>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9" name="Rectangle 10"/>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0" name="Rectangle 11"/>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1" name="Oval 12"/>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2" name="Oval 13"/>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3" name="Oval 14"/>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4" name="Rectangle 15"/>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5" name="Rectangle 16"/>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6" name="Rectangle 17"/>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7" name="Oval 18"/>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8" name="Oval 19"/>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9" name="Rectangle 20"/>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0" name="Rectangle 21"/>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1" name="Oval 22"/>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2" name="Oval 23"/>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grpSp>
        <p:sp>
          <p:nvSpPr>
            <p:cNvPr id="64526" name="Text Box 24"/>
            <p:cNvSpPr txBox="1">
              <a:spLocks noChangeAspect="1" noChangeArrowheads="1"/>
            </p:cNvSpPr>
            <p:nvPr/>
          </p:nvSpPr>
          <p:spPr bwMode="auto">
            <a:xfrm>
              <a:off x="634" y="2101"/>
              <a:ext cx="741"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GGC</a:t>
              </a:r>
            </a:p>
          </p:txBody>
        </p:sp>
      </p:grpSp>
      <p:sp>
        <p:nvSpPr>
          <p:cNvPr id="64518" name="Oval 47"/>
          <p:cNvSpPr>
            <a:spLocks noChangeAspect="1" noChangeArrowheads="1"/>
          </p:cNvSpPr>
          <p:nvPr/>
        </p:nvSpPr>
        <p:spPr bwMode="auto">
          <a:xfrm>
            <a:off x="3119438" y="892175"/>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136237" name="Text Box 45"/>
          <p:cNvSpPr txBox="1">
            <a:spLocks noChangeArrowheads="1"/>
          </p:cNvSpPr>
          <p:nvPr/>
        </p:nvSpPr>
        <p:spPr bwMode="auto">
          <a:xfrm>
            <a:off x="1600200" y="381000"/>
            <a:ext cx="464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PEPTIDE BOND FORMS:</a:t>
            </a:r>
          </a:p>
          <a:p>
            <a:pPr algn="ctr" eaLnBrk="1" hangingPunct="1"/>
            <a:r>
              <a:rPr lang="en-US" sz="2000" b="1"/>
              <a:t>Then the ribosome moves forward</a:t>
            </a:r>
          </a:p>
        </p:txBody>
      </p:sp>
      <p:sp>
        <p:nvSpPr>
          <p:cNvPr id="64520" name="Oval 47"/>
          <p:cNvSpPr>
            <a:spLocks noChangeAspect="1" noChangeArrowheads="1"/>
          </p:cNvSpPr>
          <p:nvPr/>
        </p:nvSpPr>
        <p:spPr bwMode="auto">
          <a:xfrm>
            <a:off x="3949700" y="8763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4521" name="TextBox 47"/>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4522" name="Oval 47"/>
          <p:cNvSpPr>
            <a:spLocks noChangeAspect="1" noChangeArrowheads="1"/>
          </p:cNvSpPr>
          <p:nvPr/>
        </p:nvSpPr>
        <p:spPr bwMode="auto">
          <a:xfrm>
            <a:off x="4795838" y="871538"/>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4523" name="Oval 44"/>
          <p:cNvSpPr>
            <a:spLocks noChangeAspect="1" noChangeArrowheads="1"/>
          </p:cNvSpPr>
          <p:nvPr/>
        </p:nvSpPr>
        <p:spPr bwMode="auto">
          <a:xfrm>
            <a:off x="2286000" y="892175"/>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sp>
        <p:nvSpPr>
          <p:cNvPr id="64524" name="Oval 25"/>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667 -0.07542 C 0.01007 -0.07079 0.00487 -0.0657 -0.00086 -0.0583 C -0.00711 -0.04072 -0.00329 -0.0465 -0.01093 -0.03887 C -0.01388 -0.03031 -0.0177 -0.0273 -0.021 -0.01967 C -0.02621 -0.00764 -0.02031 -0.01643 -0.02708 -0.00764 C -0.03142 0.00462 -0.03454 0.01295 -0.04097 0.02128 C -0.04444 0.04325 -0.03888 0.01457 -0.046 0.03354 C -0.04878 0.04071 -0.0493 0.05042 -0.05208 0.05783 C -0.05468 0.06477 -0.0592 0.06731 -0.06215 0.07448 C -0.06979 0.09391 -0.06371 0.08443 -0.07083 0.09391 C -0.07309 0.10663 -0.07708 0.11866 -0.08211 0.12815 C -0.0842 0.13971 -0.08715 0.14873 -0.09097 0.15914 C -0.09166 0.16146 -0.0934 0.16608 -0.0934 0.16678 C -0.09479 0.17719 -0.09687 0.17858 -0.09965 0.18829 C -0.10312 0.19986 -0.10572 0.21235 -0.10954 0.22368 C -0.11145 0.23455 -0.11371 0.24589 -0.11718 0.25491 C -0.11927 0.27203 -0.12586 0.28868 -0.13072 0.30326 C -0.13211 0.31297 -0.13402 0.31644 -0.13697 0.32477 C -0.13906 0.33657 -0.14236 0.34767 -0.14583 0.35901 C -0.14722 0.36363 -0.15086 0.37358 -0.15086 0.37381 C -0.1526 0.38399 -0.15677 0.39232 -0.16076 0.39995 C -0.16232 0.41128 -0.16336 0.41545 -0.1684 0.42169 C -0.16996 0.42655 -0.1717 0.43141 -0.17326 0.43604 C -0.17604 0.44483 -0.18194 0.44876 -0.18437 0.45801 C -0.18767 0.4705 -0.19427 0.47374 -0.19965 0.48068 C -0.20434 0.49387 -0.22465 0.52903 -0.23211 0.5362 C -0.24531 0.56858 -0.27309 0.58223 -0.29444 0.58223 " pathEditMode="relative" rAng="0" ptsTypes="fffffffffffffffffffffffffff">
                                      <p:cBhvr>
                                        <p:cTn id="6" dur="2000" fill="hold"/>
                                        <p:tgtEl>
                                          <p:spTgt spid="136198"/>
                                        </p:tgtEl>
                                        <p:attrNameLst>
                                          <p:attrName>ppt_x</p:attrName>
                                          <p:attrName>ppt_y</p:attrName>
                                        </p:attrNameLst>
                                      </p:cBhvr>
                                      <p:rCtr x="-15556" y="3287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6237"/>
                                        </p:tgtEl>
                                        <p:attrNameLst>
                                          <p:attrName>style.visibility</p:attrName>
                                        </p:attrNameLst>
                                      </p:cBhvr>
                                      <p:to>
                                        <p:strVal val="visible"/>
                                      </p:to>
                                    </p:set>
                                    <p:animEffect transition="in" filter="dissolve">
                                      <p:cBhvr>
                                        <p:cTn id="11" dur="500"/>
                                        <p:tgtEl>
                                          <p:spTgt spid="1362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4.44444E-6 2.49364E-6 L -0.36319 -0.55841 " pathEditMode="relative" rAng="0" ptsTypes="AA">
                                      <p:cBhvr>
                                        <p:cTn id="15" dur="2000" fill="hold"/>
                                        <p:tgtEl>
                                          <p:spTgt spid="136218"/>
                                        </p:tgtEl>
                                        <p:attrNameLst>
                                          <p:attrName>ppt_x</p:attrName>
                                          <p:attrName>ppt_y</p:attrName>
                                        </p:attrNameLst>
                                      </p:cBhvr>
                                      <p:rCtr x="-18160" y="-2792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3.33333E-6 4.44444E-6 L 0.09167 4.44444E-6 " pathEditMode="relative" rAng="0" ptsTypes="AA">
                                      <p:cBhvr>
                                        <p:cTn id="19" dur="2000" fill="hold"/>
                                        <p:tgtEl>
                                          <p:spTgt spid="136194"/>
                                        </p:tgtEl>
                                        <p:attrNameLst>
                                          <p:attrName>ppt_x</p:attrName>
                                          <p:attrName>ppt_y</p:attrName>
                                        </p:attrNameLst>
                                      </p:cBhvr>
                                      <p:rCtr x="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3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6194" name="Group 2"/>
          <p:cNvGrpSpPr>
            <a:grpSpLocks/>
          </p:cNvGrpSpPr>
          <p:nvPr/>
        </p:nvGrpSpPr>
        <p:grpSpPr bwMode="auto">
          <a:xfrm>
            <a:off x="4267200" y="1862138"/>
            <a:ext cx="4114800" cy="2819400"/>
            <a:chOff x="1842" y="1008"/>
            <a:chExt cx="2064" cy="1776"/>
          </a:xfrm>
        </p:grpSpPr>
        <p:sp>
          <p:nvSpPr>
            <p:cNvPr id="65585" name="Oval 3"/>
            <p:cNvSpPr>
              <a:spLocks noChangeArrowheads="1"/>
            </p:cNvSpPr>
            <p:nvPr/>
          </p:nvSpPr>
          <p:spPr bwMode="auto">
            <a:xfrm>
              <a:off x="1842" y="1008"/>
              <a:ext cx="2064" cy="12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6" name="Oval 4"/>
            <p:cNvSpPr>
              <a:spLocks noChangeArrowheads="1"/>
            </p:cNvSpPr>
            <p:nvPr/>
          </p:nvSpPr>
          <p:spPr bwMode="auto">
            <a:xfrm>
              <a:off x="2160" y="1920"/>
              <a:ext cx="1392" cy="86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39"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chemeClr val="bg1"/>
                </a:solidFill>
              </a:rPr>
              <a:t>UGA</a:t>
            </a:r>
          </a:p>
        </p:txBody>
      </p:sp>
      <p:grpSp>
        <p:nvGrpSpPr>
          <p:cNvPr id="136218" name="Group 26"/>
          <p:cNvGrpSpPr>
            <a:grpSpLocks/>
          </p:cNvGrpSpPr>
          <p:nvPr/>
        </p:nvGrpSpPr>
        <p:grpSpPr bwMode="auto">
          <a:xfrm>
            <a:off x="4965700" y="1600200"/>
            <a:ext cx="1892300" cy="2179638"/>
            <a:chOff x="3456" y="912"/>
            <a:chExt cx="1192" cy="1373"/>
          </a:xfrm>
        </p:grpSpPr>
        <p:grpSp>
          <p:nvGrpSpPr>
            <p:cNvPr id="65568" name="Group 27"/>
            <p:cNvGrpSpPr>
              <a:grpSpLocks/>
            </p:cNvGrpSpPr>
            <p:nvPr/>
          </p:nvGrpSpPr>
          <p:grpSpPr bwMode="auto">
            <a:xfrm>
              <a:off x="3456" y="912"/>
              <a:ext cx="1192" cy="1235"/>
              <a:chOff x="3456" y="912"/>
              <a:chExt cx="1192" cy="1235"/>
            </a:xfrm>
          </p:grpSpPr>
          <p:sp>
            <p:nvSpPr>
              <p:cNvPr id="65570" name="Rectangle 28"/>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1" name="Rectangle 29"/>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2" name="Rectangle 30"/>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3" name="Rectangle 31"/>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4" name="Oval 32"/>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5" name="Oval 33"/>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6" name="Oval 34"/>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7" name="Rectangle 35"/>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8" name="Rectangle 36"/>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9" name="Rectangle 37"/>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0" name="Oval 38"/>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1" name="Oval 39"/>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2" name="Rectangle 40"/>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3" name="Rectangle 41"/>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4" name="Oval 42"/>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69" name="Text Box 43"/>
            <p:cNvSpPr txBox="1">
              <a:spLocks noChangeAspect="1" noChangeArrowheads="1"/>
            </p:cNvSpPr>
            <p:nvPr/>
          </p:nvSpPr>
          <p:spPr bwMode="auto">
            <a:xfrm>
              <a:off x="3755" y="1994"/>
              <a:ext cx="55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GGC</a:t>
              </a:r>
            </a:p>
          </p:txBody>
        </p:sp>
      </p:grpSp>
      <p:grpSp>
        <p:nvGrpSpPr>
          <p:cNvPr id="136198" name="Group 6"/>
          <p:cNvGrpSpPr>
            <a:grpSpLocks noChangeAspect="1"/>
          </p:cNvGrpSpPr>
          <p:nvPr/>
        </p:nvGrpSpPr>
        <p:grpSpPr bwMode="auto">
          <a:xfrm>
            <a:off x="8586788" y="-3095625"/>
            <a:ext cx="1928812" cy="2863850"/>
            <a:chOff x="243" y="90"/>
            <a:chExt cx="1614" cy="2397"/>
          </a:xfrm>
        </p:grpSpPr>
        <p:grpSp>
          <p:nvGrpSpPr>
            <p:cNvPr id="65550" name="Group 7"/>
            <p:cNvGrpSpPr>
              <a:grpSpLocks noChangeAspect="1"/>
            </p:cNvGrpSpPr>
            <p:nvPr/>
          </p:nvGrpSpPr>
          <p:grpSpPr bwMode="auto">
            <a:xfrm>
              <a:off x="243" y="90"/>
              <a:ext cx="1614" cy="2214"/>
              <a:chOff x="1536" y="90"/>
              <a:chExt cx="1614" cy="2214"/>
            </a:xfrm>
          </p:grpSpPr>
          <p:sp>
            <p:nvSpPr>
              <p:cNvPr id="65552" name="Rectangle 8"/>
              <p:cNvSpPr>
                <a:spLocks noChangeAspect="1" noChangeArrowheads="1"/>
              </p:cNvSpPr>
              <p:nvPr/>
            </p:nvSpPr>
            <p:spPr bwMode="auto">
              <a:xfrm>
                <a:off x="2112"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3" name="Rectangle 9"/>
              <p:cNvSpPr>
                <a:spLocks noChangeAspect="1" noChangeArrowheads="1"/>
              </p:cNvSpPr>
              <p:nvPr/>
            </p:nvSpPr>
            <p:spPr bwMode="auto">
              <a:xfrm>
                <a:off x="2304" y="672"/>
                <a:ext cx="96" cy="115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4" name="Rectangle 10"/>
              <p:cNvSpPr>
                <a:spLocks noChangeAspect="1" noChangeArrowheads="1"/>
              </p:cNvSpPr>
              <p:nvPr/>
            </p:nvSpPr>
            <p:spPr bwMode="auto">
              <a:xfrm>
                <a:off x="2304" y="1152"/>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5" name="Rectangle 11"/>
              <p:cNvSpPr>
                <a:spLocks noChangeAspect="1" noChangeArrowheads="1"/>
              </p:cNvSpPr>
              <p:nvPr/>
            </p:nvSpPr>
            <p:spPr bwMode="auto">
              <a:xfrm>
                <a:off x="1680" y="1248"/>
                <a:ext cx="528"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6" name="Oval 12"/>
              <p:cNvSpPr>
                <a:spLocks noChangeAspect="1" noChangeArrowheads="1"/>
              </p:cNvSpPr>
              <p:nvPr/>
            </p:nvSpPr>
            <p:spPr bwMode="auto">
              <a:xfrm>
                <a:off x="2688" y="89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7" name="Oval 13"/>
              <p:cNvSpPr>
                <a:spLocks noChangeAspect="1" noChangeArrowheads="1"/>
              </p:cNvSpPr>
              <p:nvPr/>
            </p:nvSpPr>
            <p:spPr bwMode="auto">
              <a:xfrm>
                <a:off x="1536" y="981"/>
                <a:ext cx="432" cy="432"/>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8" name="Oval 14"/>
              <p:cNvSpPr>
                <a:spLocks noChangeAspect="1" noChangeArrowheads="1"/>
              </p:cNvSpPr>
              <p:nvPr/>
            </p:nvSpPr>
            <p:spPr bwMode="auto">
              <a:xfrm>
                <a:off x="1968" y="1728"/>
                <a:ext cx="576" cy="576"/>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9" name="Rectangle 15"/>
              <p:cNvSpPr>
                <a:spLocks noChangeAspect="1" noChangeArrowheads="1"/>
              </p:cNvSpPr>
              <p:nvPr/>
            </p:nvSpPr>
            <p:spPr bwMode="auto">
              <a:xfrm>
                <a:off x="2208" y="672"/>
                <a:ext cx="96" cy="1248"/>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0" name="Rectangle 16"/>
              <p:cNvSpPr>
                <a:spLocks noChangeAspect="1" noChangeArrowheads="1"/>
              </p:cNvSpPr>
              <p:nvPr/>
            </p:nvSpPr>
            <p:spPr bwMode="auto">
              <a:xfrm>
                <a:off x="1776" y="1152"/>
                <a:ext cx="528"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1" name="Rectangle 17"/>
              <p:cNvSpPr>
                <a:spLocks noChangeAspect="1" noChangeArrowheads="1"/>
              </p:cNvSpPr>
              <p:nvPr/>
            </p:nvSpPr>
            <p:spPr bwMode="auto">
              <a:xfrm>
                <a:off x="2208" y="1056"/>
                <a:ext cx="624" cy="96"/>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2" name="Oval 18"/>
              <p:cNvSpPr>
                <a:spLocks noChangeAspect="1" noChangeArrowheads="1"/>
              </p:cNvSpPr>
              <p:nvPr/>
            </p:nvSpPr>
            <p:spPr bwMode="auto">
              <a:xfrm>
                <a:off x="2793" y="990"/>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3" name="Oval 19"/>
              <p:cNvSpPr>
                <a:spLocks noChangeAspect="1" noChangeArrowheads="1"/>
              </p:cNvSpPr>
              <p:nvPr/>
            </p:nvSpPr>
            <p:spPr bwMode="auto">
              <a:xfrm>
                <a:off x="1641" y="1086"/>
                <a:ext cx="219" cy="219"/>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4" name="Rectangle 20"/>
              <p:cNvSpPr>
                <a:spLocks noChangeAspect="1" noChangeArrowheads="1"/>
              </p:cNvSpPr>
              <p:nvPr/>
            </p:nvSpPr>
            <p:spPr bwMode="auto">
              <a:xfrm>
                <a:off x="1872" y="1056"/>
                <a:ext cx="336"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5" name="Rectangle 21"/>
              <p:cNvSpPr>
                <a:spLocks noChangeAspect="1" noChangeArrowheads="1"/>
              </p:cNvSpPr>
              <p:nvPr/>
            </p:nvSpPr>
            <p:spPr bwMode="auto">
              <a:xfrm>
                <a:off x="2304" y="960"/>
                <a:ext cx="480" cy="96"/>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6" name="Oval 22"/>
              <p:cNvSpPr>
                <a:spLocks noChangeAspect="1" noChangeArrowheads="1"/>
              </p:cNvSpPr>
              <p:nvPr/>
            </p:nvSpPr>
            <p:spPr bwMode="auto">
              <a:xfrm>
                <a:off x="2061" y="1821"/>
                <a:ext cx="392" cy="392"/>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7" name="Oval 23"/>
              <p:cNvSpPr>
                <a:spLocks noChangeAspect="1" noChangeArrowheads="1"/>
              </p:cNvSpPr>
              <p:nvPr/>
            </p:nvSpPr>
            <p:spPr bwMode="auto">
              <a:xfrm>
                <a:off x="2190" y="90"/>
                <a:ext cx="960" cy="72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grpSp>
        <p:sp>
          <p:nvSpPr>
            <p:cNvPr id="65551" name="Text Box 24"/>
            <p:cNvSpPr txBox="1">
              <a:spLocks noChangeAspect="1" noChangeArrowheads="1"/>
            </p:cNvSpPr>
            <p:nvPr/>
          </p:nvSpPr>
          <p:spPr bwMode="auto">
            <a:xfrm>
              <a:off x="634" y="2101"/>
              <a:ext cx="727"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UAG</a:t>
              </a:r>
            </a:p>
          </p:txBody>
        </p:sp>
      </p:grpSp>
      <p:sp>
        <p:nvSpPr>
          <p:cNvPr id="65542" name="Oval 47"/>
          <p:cNvSpPr>
            <a:spLocks noChangeAspect="1" noChangeArrowheads="1"/>
          </p:cNvSpPr>
          <p:nvPr/>
        </p:nvSpPr>
        <p:spPr bwMode="auto">
          <a:xfrm>
            <a:off x="3119438" y="892175"/>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136237" name="Text Box 45"/>
          <p:cNvSpPr txBox="1">
            <a:spLocks noChangeArrowheads="1"/>
          </p:cNvSpPr>
          <p:nvPr/>
        </p:nvSpPr>
        <p:spPr bwMode="auto">
          <a:xfrm>
            <a:off x="1600200" y="381000"/>
            <a:ext cx="464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PEPTIDE BOND FORMS:</a:t>
            </a:r>
          </a:p>
          <a:p>
            <a:pPr algn="ctr" eaLnBrk="1" hangingPunct="1"/>
            <a:r>
              <a:rPr lang="en-US" sz="2000" b="1"/>
              <a:t>Then the ribosome moves forward</a:t>
            </a:r>
          </a:p>
        </p:txBody>
      </p:sp>
      <p:sp>
        <p:nvSpPr>
          <p:cNvPr id="65544" name="Oval 47"/>
          <p:cNvSpPr>
            <a:spLocks noChangeAspect="1" noChangeArrowheads="1"/>
          </p:cNvSpPr>
          <p:nvPr/>
        </p:nvSpPr>
        <p:spPr bwMode="auto">
          <a:xfrm>
            <a:off x="3949700" y="8763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5545" name="TextBox 47"/>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5546" name="Oval 47"/>
          <p:cNvSpPr>
            <a:spLocks noChangeAspect="1" noChangeArrowheads="1"/>
          </p:cNvSpPr>
          <p:nvPr/>
        </p:nvSpPr>
        <p:spPr bwMode="auto">
          <a:xfrm>
            <a:off x="4795838" y="871538"/>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5547" name="Oval 47"/>
          <p:cNvSpPr>
            <a:spLocks noChangeAspect="1" noChangeArrowheads="1"/>
          </p:cNvSpPr>
          <p:nvPr/>
        </p:nvSpPr>
        <p:spPr bwMode="auto">
          <a:xfrm>
            <a:off x="5595938" y="876300"/>
            <a:ext cx="1149350"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5548" name="Oval 44"/>
          <p:cNvSpPr>
            <a:spLocks noChangeAspect="1" noChangeArrowheads="1"/>
          </p:cNvSpPr>
          <p:nvPr/>
        </p:nvSpPr>
        <p:spPr bwMode="auto">
          <a:xfrm>
            <a:off x="2286000" y="892175"/>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sp>
        <p:nvSpPr>
          <p:cNvPr id="65549" name="Oval 25"/>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667 -0.07541 C 0.00973 -0.07056 0.00434 -0.06547 -0.00156 -0.0583 C -0.00798 -0.04072 -0.00399 -0.04673 -0.0118 -0.03887 C -0.01493 -0.03054 -0.01875 -0.02753 -0.02222 -0.02013 C -0.02743 -0.0081 -0.02152 -0.01689 -0.02847 -0.0081 C -0.03298 0.00416 -0.03611 0.01226 -0.0427 0.02035 C -0.04635 0.04233 -0.04045 0.01388 -0.04791 0.03284 C -0.05069 0.03978 -0.05121 0.04927 -0.05399 0.05667 C -0.05677 0.06361 -0.06145 0.06615 -0.06441 0.07332 C -0.07239 0.09229 -0.06614 0.08304 -0.07326 0.09229 C -0.07569 0.10502 -0.07986 0.11681 -0.08489 0.1263 C -0.08697 0.13786 -0.0901 0.14665 -0.09392 0.15683 C -0.09479 0.15914 -0.09652 0.16377 -0.09652 0.16446 C -0.09791 0.17487 -0.1 0.17626 -0.10295 0.18575 C -0.10659 0.19708 -0.1092 0.20957 -0.11319 0.22091 C -0.1151 0.23155 -0.11736 0.24242 -0.12083 0.25098 C -0.12309 0.26833 -0.12986 0.28475 -0.13489 0.29909 C -0.13628 0.30858 -0.13819 0.31228 -0.14131 0.32038 C -0.1434 0.33194 -0.1467 0.34328 -0.15034 0.35438 C -0.15173 0.35877 -0.15555 0.36849 -0.15555 0.36895 C -0.15729 0.37913 -0.16163 0.38723 -0.16579 0.39486 C -0.16718 0.40596 -0.1684 0.41013 -0.17343 0.41637 C -0.17517 0.42123 -0.17691 0.42609 -0.17847 0.43048 C -0.18142 0.43951 -0.18732 0.44321 -0.18993 0.45223 C -0.19322 0.46472 -0.2 0.4675 -0.20572 0.4749 C -0.21041 0.48785 -0.23125 0.52255 -0.23906 0.52972 C -0.2526 0.56187 -0.28107 0.57552 -0.30277 0.57552 " pathEditMode="relative" rAng="0" ptsTypes="fffffffffffffffffffffffffff">
                                      <p:cBhvr>
                                        <p:cTn id="6" dur="2000" fill="hold"/>
                                        <p:tgtEl>
                                          <p:spTgt spid="136198"/>
                                        </p:tgtEl>
                                        <p:attrNameLst>
                                          <p:attrName>ppt_x</p:attrName>
                                          <p:attrName>ppt_y</p:attrName>
                                        </p:attrNameLst>
                                      </p:cBhvr>
                                      <p:rCtr x="-15972" y="3254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6237"/>
                                        </p:tgtEl>
                                        <p:attrNameLst>
                                          <p:attrName>style.visibility</p:attrName>
                                        </p:attrNameLst>
                                      </p:cBhvr>
                                      <p:to>
                                        <p:strVal val="visible"/>
                                      </p:to>
                                    </p:set>
                                    <p:animEffect transition="in" filter="dissolve">
                                      <p:cBhvr>
                                        <p:cTn id="11" dur="500"/>
                                        <p:tgtEl>
                                          <p:spTgt spid="1362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path" presetSubtype="0" accel="50000" decel="50000" fill="hold" nodeType="clickEffect">
                                  <p:stCondLst>
                                    <p:cond delay="0"/>
                                  </p:stCondLst>
                                  <p:childTnLst>
                                    <p:animMotion origin="layout" path="M -4.44444E-6 2.49364E-6 L -0.36319 -0.55841 " pathEditMode="relative" rAng="0" ptsTypes="AA">
                                      <p:cBhvr>
                                        <p:cTn id="15" dur="2000" fill="hold"/>
                                        <p:tgtEl>
                                          <p:spTgt spid="136218"/>
                                        </p:tgtEl>
                                        <p:attrNameLst>
                                          <p:attrName>ppt_x</p:attrName>
                                          <p:attrName>ppt_y</p:attrName>
                                        </p:attrNameLst>
                                      </p:cBhvr>
                                      <p:rCtr x="-18160" y="-2792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3.33333E-6 4.44444E-6 L 0.09167 4.44444E-6 " pathEditMode="relative" rAng="0" ptsTypes="AA">
                                      <p:cBhvr>
                                        <p:cTn id="19" dur="2000" fill="hold"/>
                                        <p:tgtEl>
                                          <p:spTgt spid="136194"/>
                                        </p:tgtEl>
                                        <p:attrNameLst>
                                          <p:attrName>ppt_x</p:attrName>
                                          <p:attrName>ppt_y</p:attrName>
                                        </p:attrNameLst>
                                      </p:cBhvr>
                                      <p:rCtr x="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3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535" name="Oval 3"/>
          <p:cNvSpPr>
            <a:spLocks noChangeArrowheads="1"/>
          </p:cNvSpPr>
          <p:nvPr/>
        </p:nvSpPr>
        <p:spPr bwMode="auto">
          <a:xfrm>
            <a:off x="5105400" y="1862138"/>
            <a:ext cx="4114800" cy="1905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6" name="Oval 4"/>
          <p:cNvSpPr>
            <a:spLocks noChangeArrowheads="1"/>
          </p:cNvSpPr>
          <p:nvPr/>
        </p:nvSpPr>
        <p:spPr bwMode="auto">
          <a:xfrm>
            <a:off x="5738813" y="3309938"/>
            <a:ext cx="2774950" cy="13716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4" name="Rectangle 5"/>
          <p:cNvSpPr>
            <a:spLocks noChangeArrowheads="1"/>
          </p:cNvSpPr>
          <p:nvPr/>
        </p:nvSpPr>
        <p:spPr bwMode="auto">
          <a:xfrm>
            <a:off x="1066800" y="3657600"/>
            <a:ext cx="7043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009900"/>
                </a:solidFill>
              </a:rPr>
              <a:t>AUG </a:t>
            </a:r>
            <a:r>
              <a:rPr lang="en-US" sz="2800"/>
              <a:t>UCA AGG CGC AGC CCG AUC </a:t>
            </a:r>
            <a:r>
              <a:rPr lang="en-US" sz="2800">
                <a:solidFill>
                  <a:schemeClr val="bg1"/>
                </a:solidFill>
              </a:rPr>
              <a:t>UGA</a:t>
            </a:r>
          </a:p>
        </p:txBody>
      </p:sp>
      <p:grpSp>
        <p:nvGrpSpPr>
          <p:cNvPr id="136218" name="Group 26"/>
          <p:cNvGrpSpPr>
            <a:grpSpLocks/>
          </p:cNvGrpSpPr>
          <p:nvPr/>
        </p:nvGrpSpPr>
        <p:grpSpPr bwMode="auto">
          <a:xfrm>
            <a:off x="5761038" y="1587500"/>
            <a:ext cx="1892300" cy="2179638"/>
            <a:chOff x="3456" y="912"/>
            <a:chExt cx="1192" cy="1373"/>
          </a:xfrm>
        </p:grpSpPr>
        <p:grpSp>
          <p:nvGrpSpPr>
            <p:cNvPr id="66575" name="Group 27"/>
            <p:cNvGrpSpPr>
              <a:grpSpLocks/>
            </p:cNvGrpSpPr>
            <p:nvPr/>
          </p:nvGrpSpPr>
          <p:grpSpPr bwMode="auto">
            <a:xfrm>
              <a:off x="3456" y="912"/>
              <a:ext cx="1192" cy="1235"/>
              <a:chOff x="3456" y="912"/>
              <a:chExt cx="1192" cy="1235"/>
            </a:xfrm>
          </p:grpSpPr>
          <p:sp>
            <p:nvSpPr>
              <p:cNvPr id="66577" name="Rectangle 28"/>
              <p:cNvSpPr>
                <a:spLocks noChangeAspect="1" noChangeArrowheads="1"/>
              </p:cNvSpPr>
              <p:nvPr/>
            </p:nvSpPr>
            <p:spPr bwMode="auto">
              <a:xfrm>
                <a:off x="3888" y="912"/>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8" name="Rectangle 29"/>
              <p:cNvSpPr>
                <a:spLocks noChangeAspect="1" noChangeArrowheads="1"/>
              </p:cNvSpPr>
              <p:nvPr/>
            </p:nvSpPr>
            <p:spPr bwMode="auto">
              <a:xfrm>
                <a:off x="4034" y="918"/>
                <a:ext cx="72" cy="868"/>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9" name="Rectangle 30"/>
              <p:cNvSpPr>
                <a:spLocks noChangeAspect="1" noChangeArrowheads="1"/>
              </p:cNvSpPr>
              <p:nvPr/>
            </p:nvSpPr>
            <p:spPr bwMode="auto">
              <a:xfrm>
                <a:off x="4034" y="1280"/>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0" name="Rectangle 31"/>
              <p:cNvSpPr>
                <a:spLocks noChangeAspect="1" noChangeArrowheads="1"/>
              </p:cNvSpPr>
              <p:nvPr/>
            </p:nvSpPr>
            <p:spPr bwMode="auto">
              <a:xfrm>
                <a:off x="3564" y="1352"/>
                <a:ext cx="398"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1" name="Oval 32"/>
              <p:cNvSpPr>
                <a:spLocks noChangeAspect="1" noChangeArrowheads="1"/>
              </p:cNvSpPr>
              <p:nvPr/>
            </p:nvSpPr>
            <p:spPr bwMode="auto">
              <a:xfrm>
                <a:off x="4323" y="1083"/>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2" name="Oval 33"/>
              <p:cNvSpPr>
                <a:spLocks noChangeAspect="1" noChangeArrowheads="1"/>
              </p:cNvSpPr>
              <p:nvPr/>
            </p:nvSpPr>
            <p:spPr bwMode="auto">
              <a:xfrm>
                <a:off x="3456" y="1151"/>
                <a:ext cx="325" cy="32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3" name="Oval 34"/>
              <p:cNvSpPr>
                <a:spLocks noChangeAspect="1" noChangeArrowheads="1"/>
              </p:cNvSpPr>
              <p:nvPr/>
            </p:nvSpPr>
            <p:spPr bwMode="auto">
              <a:xfrm>
                <a:off x="3781" y="1713"/>
                <a:ext cx="434" cy="434"/>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4" name="Rectangle 35"/>
              <p:cNvSpPr>
                <a:spLocks noChangeAspect="1" noChangeArrowheads="1"/>
              </p:cNvSpPr>
              <p:nvPr/>
            </p:nvSpPr>
            <p:spPr bwMode="auto">
              <a:xfrm>
                <a:off x="3962" y="918"/>
                <a:ext cx="72" cy="940"/>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5" name="Rectangle 36"/>
              <p:cNvSpPr>
                <a:spLocks noChangeAspect="1" noChangeArrowheads="1"/>
              </p:cNvSpPr>
              <p:nvPr/>
            </p:nvSpPr>
            <p:spPr bwMode="auto">
              <a:xfrm>
                <a:off x="3637" y="1280"/>
                <a:ext cx="397" cy="72"/>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6" name="Rectangle 37"/>
              <p:cNvSpPr>
                <a:spLocks noChangeAspect="1" noChangeArrowheads="1"/>
              </p:cNvSpPr>
              <p:nvPr/>
            </p:nvSpPr>
            <p:spPr bwMode="auto">
              <a:xfrm>
                <a:off x="3962" y="1207"/>
                <a:ext cx="470" cy="73"/>
              </a:xfrm>
              <a:prstGeom prst="rect">
                <a:avLst/>
              </a:prstGeom>
              <a:solidFill>
                <a:srgbClr val="006699"/>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7" name="Oval 38"/>
              <p:cNvSpPr>
                <a:spLocks noChangeAspect="1" noChangeArrowheads="1"/>
              </p:cNvSpPr>
              <p:nvPr/>
            </p:nvSpPr>
            <p:spPr bwMode="auto">
              <a:xfrm>
                <a:off x="4402" y="1158"/>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8" name="Oval 39"/>
              <p:cNvSpPr>
                <a:spLocks noChangeAspect="1" noChangeArrowheads="1"/>
              </p:cNvSpPr>
              <p:nvPr/>
            </p:nvSpPr>
            <p:spPr bwMode="auto">
              <a:xfrm>
                <a:off x="3535" y="1230"/>
                <a:ext cx="165" cy="16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9" name="Rectangle 40"/>
              <p:cNvSpPr>
                <a:spLocks noChangeAspect="1" noChangeArrowheads="1"/>
              </p:cNvSpPr>
              <p:nvPr/>
            </p:nvSpPr>
            <p:spPr bwMode="auto">
              <a:xfrm>
                <a:off x="3709" y="1207"/>
                <a:ext cx="253" cy="73"/>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0" name="Rectangle 41"/>
              <p:cNvSpPr>
                <a:spLocks noChangeAspect="1" noChangeArrowheads="1"/>
              </p:cNvSpPr>
              <p:nvPr/>
            </p:nvSpPr>
            <p:spPr bwMode="auto">
              <a:xfrm>
                <a:off x="4034" y="1135"/>
                <a:ext cx="361" cy="72"/>
              </a:xfrm>
              <a:prstGeom prst="rect">
                <a:avLst/>
              </a:prstGeom>
              <a:solidFill>
                <a:srgbClr val="FFFF00"/>
              </a:solidFill>
              <a:ln>
                <a:noFill/>
              </a:ln>
              <a:effectLst/>
              <a:extLst>
                <a:ext uri="{91240B29-F687-4F45-9708-019B960494DF}">
                  <a14:hiddenLine xmlns:a14="http://schemas.microsoft.com/office/drawing/2010/main" w="1270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1" name="Oval 42"/>
              <p:cNvSpPr>
                <a:spLocks noChangeAspect="1" noChangeArrowheads="1"/>
              </p:cNvSpPr>
              <p:nvPr/>
            </p:nvSpPr>
            <p:spPr bwMode="auto">
              <a:xfrm>
                <a:off x="3851" y="1783"/>
                <a:ext cx="295" cy="295"/>
              </a:xfrm>
              <a:prstGeom prst="ellipse">
                <a:avLst/>
              </a:prstGeom>
              <a:solidFill>
                <a:srgbClr val="00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576" name="Text Box 43"/>
            <p:cNvSpPr txBox="1">
              <a:spLocks noChangeAspect="1" noChangeArrowheads="1"/>
            </p:cNvSpPr>
            <p:nvPr/>
          </p:nvSpPr>
          <p:spPr bwMode="auto">
            <a:xfrm>
              <a:off x="3755" y="1994"/>
              <a:ext cx="54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0000"/>
                  </a:solidFill>
                </a:rPr>
                <a:t>UAG</a:t>
              </a:r>
            </a:p>
          </p:txBody>
        </p:sp>
      </p:grpSp>
      <p:sp>
        <p:nvSpPr>
          <p:cNvPr id="66566" name="Oval 47"/>
          <p:cNvSpPr>
            <a:spLocks noChangeAspect="1" noChangeArrowheads="1"/>
          </p:cNvSpPr>
          <p:nvPr/>
        </p:nvSpPr>
        <p:spPr bwMode="auto">
          <a:xfrm>
            <a:off x="3119438" y="892175"/>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6567" name="Oval 47"/>
          <p:cNvSpPr>
            <a:spLocks noChangeAspect="1" noChangeArrowheads="1"/>
          </p:cNvSpPr>
          <p:nvPr/>
        </p:nvSpPr>
        <p:spPr bwMode="auto">
          <a:xfrm>
            <a:off x="3949700" y="8763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6568" name="TextBox 47"/>
          <p:cNvSpPr txBox="1">
            <a:spLocks noChangeArrowheads="1"/>
          </p:cNvSpPr>
          <p:nvPr/>
        </p:nvSpPr>
        <p:spPr bwMode="auto">
          <a:xfrm>
            <a:off x="25400" y="3314700"/>
            <a:ext cx="1198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Anticodon</a:t>
            </a:r>
          </a:p>
          <a:p>
            <a:pPr eaLnBrk="1" hangingPunct="1"/>
            <a:endParaRPr lang="en-US" sz="1600" b="1"/>
          </a:p>
          <a:p>
            <a:pPr eaLnBrk="1" hangingPunct="1"/>
            <a:r>
              <a:rPr lang="en-US" sz="1600" b="1"/>
              <a:t>mRNA</a:t>
            </a:r>
          </a:p>
        </p:txBody>
      </p:sp>
      <p:sp>
        <p:nvSpPr>
          <p:cNvPr id="66569" name="Oval 47"/>
          <p:cNvSpPr>
            <a:spLocks noChangeAspect="1" noChangeArrowheads="1"/>
          </p:cNvSpPr>
          <p:nvPr/>
        </p:nvSpPr>
        <p:spPr bwMode="auto">
          <a:xfrm>
            <a:off x="4795838" y="871538"/>
            <a:ext cx="1147762"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6570" name="Oval 47"/>
          <p:cNvSpPr>
            <a:spLocks noChangeAspect="1" noChangeArrowheads="1"/>
          </p:cNvSpPr>
          <p:nvPr/>
        </p:nvSpPr>
        <p:spPr bwMode="auto">
          <a:xfrm>
            <a:off x="5595938" y="876300"/>
            <a:ext cx="1149350"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66571" name="Oval 47"/>
          <p:cNvSpPr>
            <a:spLocks noChangeAspect="1" noChangeArrowheads="1"/>
          </p:cNvSpPr>
          <p:nvPr/>
        </p:nvSpPr>
        <p:spPr bwMode="auto">
          <a:xfrm>
            <a:off x="6515100" y="871538"/>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a:t>
            </a:r>
          </a:p>
        </p:txBody>
      </p:sp>
      <p:sp>
        <p:nvSpPr>
          <p:cNvPr id="2" name="TextBox 1"/>
          <p:cNvSpPr txBox="1">
            <a:spLocks noChangeArrowheads="1"/>
          </p:cNvSpPr>
          <p:nvPr/>
        </p:nvSpPr>
        <p:spPr bwMode="auto">
          <a:xfrm>
            <a:off x="5646738" y="4681538"/>
            <a:ext cx="34972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Once the stop codon is reached translation terminates. There is no tRNA for the stop codon so the ribosome know to detach. The newly formed polypeptide then leaves to get processed.</a:t>
            </a:r>
          </a:p>
        </p:txBody>
      </p:sp>
      <p:sp>
        <p:nvSpPr>
          <p:cNvPr id="66573" name="Oval 44"/>
          <p:cNvSpPr>
            <a:spLocks noChangeAspect="1" noChangeArrowheads="1"/>
          </p:cNvSpPr>
          <p:nvPr/>
        </p:nvSpPr>
        <p:spPr bwMode="auto">
          <a:xfrm>
            <a:off x="2286000" y="892175"/>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Serine</a:t>
            </a:r>
          </a:p>
        </p:txBody>
      </p:sp>
      <p:sp>
        <p:nvSpPr>
          <p:cNvPr id="66574" name="Oval 25"/>
          <p:cNvSpPr>
            <a:spLocks noChangeAspect="1" noChangeArrowheads="1"/>
          </p:cNvSpPr>
          <p:nvPr/>
        </p:nvSpPr>
        <p:spPr bwMode="auto">
          <a:xfrm>
            <a:off x="1371600" y="914400"/>
            <a:ext cx="1147763" cy="860425"/>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a:t>Methionine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4.44444E-6 2.49364E-6 L -0.36319 -0.55841 " pathEditMode="relative" rAng="0" ptsTypes="AA">
                                      <p:cBhvr>
                                        <p:cTn id="6" dur="2000" fill="hold"/>
                                        <p:tgtEl>
                                          <p:spTgt spid="136218"/>
                                        </p:tgtEl>
                                        <p:attrNameLst>
                                          <p:attrName>ppt_x</p:attrName>
                                          <p:attrName>ppt_y</p:attrName>
                                        </p:attrNameLst>
                                      </p:cBhvr>
                                      <p:rCtr x="-18160" y="-2792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path" presetSubtype="0" accel="50000" decel="50000" fill="hold" grpId="0" nodeType="clickEffect">
                                  <p:stCondLst>
                                    <p:cond delay="0"/>
                                  </p:stCondLst>
                                  <p:childTnLst>
                                    <p:animMotion origin="layout" path="M -3.33333E-6 -1.85288E-6 L 0.44167 -0.53227 " pathEditMode="relative" rAng="0" ptsTypes="AA">
                                      <p:cBhvr>
                                        <p:cTn id="15" dur="2000" fill="hold"/>
                                        <p:tgtEl>
                                          <p:spTgt spid="63535"/>
                                        </p:tgtEl>
                                        <p:attrNameLst>
                                          <p:attrName>ppt_x</p:attrName>
                                          <p:attrName>ppt_y</p:attrName>
                                        </p:attrNameLst>
                                      </p:cBhvr>
                                      <p:rCtr x="22083" y="-26625"/>
                                    </p:animMotion>
                                  </p:childTnLst>
                                </p:cTn>
                              </p:par>
                              <p:par>
                                <p:cTn id="16" presetID="42" presetClass="path" presetSubtype="0" accel="50000" decel="50000" fill="hold" grpId="0" nodeType="withEffect">
                                  <p:stCondLst>
                                    <p:cond delay="0"/>
                                  </p:stCondLst>
                                  <p:childTnLst>
                                    <p:animMotion origin="layout" path="M -2.77778E-7 -4.55933E-6 L 0.47899 0.37266 " pathEditMode="relative" rAng="0" ptsTypes="AA">
                                      <p:cBhvr>
                                        <p:cTn id="17" dur="2000" fill="hold"/>
                                        <p:tgtEl>
                                          <p:spTgt spid="63536"/>
                                        </p:tgtEl>
                                        <p:attrNameLst>
                                          <p:attrName>ppt_x</p:attrName>
                                          <p:attrName>ppt_y</p:attrName>
                                        </p:attrNameLst>
                                      </p:cBhvr>
                                      <p:rCtr x="23941" y="186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35" grpId="0" animBg="1"/>
      <p:bldP spid="63536" grpId="0" animBg="1"/>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http://upload.wikimedia.org/wikipedia/commons/9/94/Protein_transla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4" y="-266700"/>
            <a:ext cx="7877175"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7176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228600"/>
            <a:ext cx="8610600" cy="685800"/>
          </a:xfrm>
        </p:spPr>
        <p:txBody>
          <a:bodyPr>
            <a:normAutofit fontScale="90000"/>
          </a:bodyPr>
          <a:lstStyle/>
          <a:p>
            <a:pPr fontAlgn="auto">
              <a:spcAft>
                <a:spcPts val="0"/>
              </a:spcAft>
              <a:defRPr/>
            </a:pPr>
            <a:r>
              <a:rPr lang="en-US" dirty="0" smtClean="0">
                <a:solidFill>
                  <a:schemeClr val="tx2">
                    <a:satMod val="130000"/>
                  </a:schemeClr>
                </a:solidFill>
              </a:rPr>
              <a:t>Complexities of Gene Expression</a:t>
            </a:r>
          </a:p>
        </p:txBody>
      </p:sp>
      <p:sp>
        <p:nvSpPr>
          <p:cNvPr id="60419" name="Rectangle 3"/>
          <p:cNvSpPr>
            <a:spLocks noGrp="1" noChangeArrowheads="1"/>
          </p:cNvSpPr>
          <p:nvPr>
            <p:ph idx="1"/>
          </p:nvPr>
        </p:nvSpPr>
        <p:spPr>
          <a:xfrm>
            <a:off x="76200" y="1066800"/>
            <a:ext cx="8915400" cy="5638800"/>
          </a:xfrm>
        </p:spPr>
        <p:txBody>
          <a:bodyPr>
            <a:normAutofit lnSpcReduction="10000"/>
          </a:bodyPr>
          <a:lstStyle/>
          <a:p>
            <a:pPr marL="365760" indent="-283464" fontAlgn="auto">
              <a:lnSpc>
                <a:spcPct val="90000"/>
              </a:lnSpc>
              <a:spcBef>
                <a:spcPct val="0"/>
              </a:spcBef>
              <a:spcAft>
                <a:spcPts val="0"/>
              </a:spcAft>
              <a:buFont typeface="Wingdings 2"/>
              <a:buChar char=""/>
              <a:defRPr/>
            </a:pPr>
            <a:r>
              <a:rPr lang="en-US" sz="2400" dirty="0" smtClean="0"/>
              <a:t>The relationship between genes and their effects is complex.</a:t>
            </a:r>
          </a:p>
          <a:p>
            <a:pPr marL="365760" indent="-283464" fontAlgn="auto">
              <a:lnSpc>
                <a:spcPct val="90000"/>
              </a:lnSpc>
              <a:spcBef>
                <a:spcPct val="0"/>
              </a:spcBef>
              <a:spcAft>
                <a:spcPts val="0"/>
              </a:spcAft>
              <a:buFont typeface="Wingdings 2"/>
              <a:buChar char=""/>
              <a:defRPr/>
            </a:pPr>
            <a:r>
              <a:rPr lang="en-US" dirty="0" smtClean="0"/>
              <a:t>Not 1 simple outcome… </a:t>
            </a:r>
          </a:p>
          <a:p>
            <a:pPr marL="365760" indent="-283464" fontAlgn="auto">
              <a:lnSpc>
                <a:spcPct val="90000"/>
              </a:lnSpc>
              <a:spcBef>
                <a:spcPct val="0"/>
              </a:spcBef>
              <a:spcAft>
                <a:spcPts val="0"/>
              </a:spcAft>
              <a:buFont typeface="Wingdings 2"/>
              <a:buChar char=""/>
              <a:defRPr/>
            </a:pPr>
            <a:r>
              <a:rPr lang="en-US" sz="2400" u="sng" dirty="0" smtClean="0"/>
              <a:t>There are multiple ways genes are used to make traits: </a:t>
            </a:r>
          </a:p>
          <a:p>
            <a:pPr marL="662940" lvl="1" indent="-283464">
              <a:lnSpc>
                <a:spcPct val="90000"/>
              </a:lnSpc>
              <a:spcBef>
                <a:spcPct val="0"/>
              </a:spcBef>
              <a:buFont typeface="Wingdings 2"/>
              <a:buChar char=""/>
              <a:defRPr/>
            </a:pPr>
            <a:r>
              <a:rPr lang="en-US" sz="2200" u="sng" dirty="0" smtClean="0"/>
              <a:t>1 gene = multiple traits through taking different pieces of the gene and forming various versions (alternative splicing)</a:t>
            </a:r>
          </a:p>
          <a:p>
            <a:pPr marL="662940" lvl="1" indent="-283464">
              <a:lnSpc>
                <a:spcPct val="90000"/>
              </a:lnSpc>
              <a:spcBef>
                <a:spcPct val="0"/>
              </a:spcBef>
              <a:buFont typeface="Wingdings 2"/>
              <a:buChar char=""/>
              <a:defRPr/>
            </a:pPr>
            <a:r>
              <a:rPr lang="en-US" u="sng" dirty="0" smtClean="0"/>
              <a:t>Multiple genes required for 1 trait </a:t>
            </a:r>
          </a:p>
          <a:p>
            <a:pPr marL="662940" lvl="1" indent="-283464">
              <a:lnSpc>
                <a:spcPct val="90000"/>
              </a:lnSpc>
              <a:spcBef>
                <a:spcPct val="0"/>
              </a:spcBef>
              <a:buFont typeface="Wingdings 2"/>
              <a:buChar char=""/>
              <a:defRPr/>
            </a:pPr>
            <a:r>
              <a:rPr lang="en-US" sz="2200" u="sng" dirty="0" smtClean="0"/>
              <a:t>1 gene = </a:t>
            </a:r>
            <a:r>
              <a:rPr lang="en-US" u="sng" dirty="0" smtClean="0"/>
              <a:t>1 trait</a:t>
            </a:r>
            <a:endParaRPr lang="en-US" sz="2200" u="sng" dirty="0" smtClean="0"/>
          </a:p>
          <a:p>
            <a:pPr marL="365760" indent="-283464">
              <a:lnSpc>
                <a:spcPct val="90000"/>
              </a:lnSpc>
              <a:spcBef>
                <a:spcPct val="0"/>
              </a:spcBef>
              <a:buFont typeface="Wingdings 2"/>
              <a:buChar char=""/>
              <a:defRPr/>
            </a:pPr>
            <a:r>
              <a:rPr lang="en-US" sz="2400" u="sng" dirty="0" smtClean="0"/>
              <a:t>The environment can also affect gene expression.</a:t>
            </a:r>
          </a:p>
          <a:p>
            <a:pPr marL="662940" lvl="1" indent="-283464">
              <a:lnSpc>
                <a:spcPct val="90000"/>
              </a:lnSpc>
              <a:spcBef>
                <a:spcPct val="0"/>
              </a:spcBef>
              <a:buFont typeface="Wingdings 2"/>
              <a:buChar char=""/>
              <a:defRPr/>
            </a:pPr>
            <a:r>
              <a:rPr lang="en-US" sz="2200" u="sng" dirty="0" smtClean="0"/>
              <a:t>Certain times or ages.</a:t>
            </a:r>
            <a:endParaRPr lang="en-US" u="sng" dirty="0"/>
          </a:p>
          <a:p>
            <a:pPr marL="662940" lvl="1" indent="-283464">
              <a:lnSpc>
                <a:spcPct val="90000"/>
              </a:lnSpc>
              <a:spcBef>
                <a:spcPct val="0"/>
              </a:spcBef>
              <a:buFont typeface="Wingdings 2"/>
              <a:buChar char=""/>
              <a:defRPr/>
            </a:pPr>
            <a:r>
              <a:rPr lang="en-US" sz="2200" u="sng" dirty="0" smtClean="0"/>
              <a:t>Specific conditions.</a:t>
            </a:r>
            <a:endParaRPr lang="en-US" sz="2200" u="sng" dirty="0" smtClean="0">
              <a:solidFill>
                <a:schemeClr val="tx2"/>
              </a:solidFill>
            </a:endParaRPr>
          </a:p>
          <a:p>
            <a:pPr marL="662940" lvl="1" indent="-283464">
              <a:lnSpc>
                <a:spcPct val="90000"/>
              </a:lnSpc>
              <a:spcBef>
                <a:spcPct val="0"/>
              </a:spcBef>
              <a:buFont typeface="Wingdings 2"/>
              <a:buChar char=""/>
              <a:defRPr/>
            </a:pPr>
            <a:r>
              <a:rPr lang="en-US" sz="2200" u="sng" dirty="0" smtClean="0"/>
              <a:t>Nutrition.</a:t>
            </a:r>
          </a:p>
          <a:p>
            <a:pPr marL="662940" lvl="1" indent="-283464">
              <a:lnSpc>
                <a:spcPct val="90000"/>
              </a:lnSpc>
              <a:spcBef>
                <a:spcPct val="0"/>
              </a:spcBef>
              <a:buFont typeface="Wingdings 2"/>
              <a:buChar char=""/>
              <a:defRPr/>
            </a:pPr>
            <a:r>
              <a:rPr lang="en-US" u="sng" dirty="0" smtClean="0"/>
              <a:t>Mutations. </a:t>
            </a:r>
            <a:r>
              <a:rPr lang="en-US" dirty="0" smtClean="0"/>
              <a:t>(errors in replication or transcription)</a:t>
            </a:r>
            <a:endParaRPr lang="en-US" sz="2200" dirty="0" smtClean="0"/>
          </a:p>
          <a:p>
            <a:pPr marL="365760" indent="-283464">
              <a:lnSpc>
                <a:spcPct val="90000"/>
              </a:lnSpc>
              <a:spcBef>
                <a:spcPct val="0"/>
              </a:spcBef>
              <a:buFont typeface="Wingdings 2"/>
              <a:buChar char=""/>
              <a:defRPr/>
            </a:pPr>
            <a:r>
              <a:rPr lang="en-US" sz="2400" dirty="0" smtClean="0"/>
              <a:t>The final outcome of gene expression is affected by the environment of the cells, the presence of other cells, and the timing of gene expression.</a:t>
            </a:r>
          </a:p>
          <a:p>
            <a:pPr marL="365760" indent="-283464">
              <a:lnSpc>
                <a:spcPct val="90000"/>
              </a:lnSpc>
              <a:spcBef>
                <a:spcPct val="0"/>
              </a:spcBef>
              <a:buFont typeface="Wingdings 2"/>
              <a:buChar char=""/>
              <a:defRPr/>
            </a:pPr>
            <a:r>
              <a:rPr lang="en-US" dirty="0" smtClean="0"/>
              <a:t>In summary, one gene can be used for many trait outcomes.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4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41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41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41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41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19">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419">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hromosom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21" b="98698" l="29688" r="71875"/>
                    </a14:imgEffect>
                  </a14:imgLayer>
                </a14:imgProps>
              </a:ext>
              <a:ext uri="{28A0092B-C50C-407E-A947-70E740481C1C}">
                <a14:useLocalDpi xmlns:a14="http://schemas.microsoft.com/office/drawing/2010/main" val="0"/>
              </a:ext>
            </a:extLst>
          </a:blip>
          <a:srcRect l="29687" r="28125"/>
          <a:stretch/>
        </p:blipFill>
        <p:spPr bwMode="auto">
          <a:xfrm>
            <a:off x="152400" y="1082040"/>
            <a:ext cx="2829090" cy="50294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36220"/>
            <a:ext cx="8091544" cy="685800"/>
          </a:xfrm>
        </p:spPr>
        <p:txBody>
          <a:bodyPr>
            <a:normAutofit fontScale="90000"/>
          </a:bodyPr>
          <a:lstStyle/>
          <a:p>
            <a:r>
              <a:rPr lang="en-US" b="1" dirty="0" smtClean="0"/>
              <a:t>Complexities of Gene Expression</a:t>
            </a:r>
            <a:endParaRPr lang="en-US" b="1" dirty="0"/>
          </a:p>
        </p:txBody>
      </p:sp>
      <p:cxnSp>
        <p:nvCxnSpPr>
          <p:cNvPr id="5" name="Straight Arrow Connector 4"/>
          <p:cNvCxnSpPr/>
          <p:nvPr/>
        </p:nvCxnSpPr>
        <p:spPr>
          <a:xfrm>
            <a:off x="2514600" y="1676400"/>
            <a:ext cx="691245" cy="966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00800" y="1041576"/>
            <a:ext cx="2653290" cy="1754326"/>
          </a:xfrm>
          <a:prstGeom prst="rect">
            <a:avLst/>
          </a:prstGeom>
          <a:noFill/>
        </p:spPr>
        <p:txBody>
          <a:bodyPr wrap="none" rtlCol="0">
            <a:spAutoFit/>
          </a:bodyPr>
          <a:lstStyle/>
          <a:p>
            <a:r>
              <a:rPr lang="en-US" b="1" dirty="0" smtClean="0"/>
              <a:t>Also dependent upon:</a:t>
            </a:r>
          </a:p>
          <a:p>
            <a:pPr marL="285750" indent="-285750">
              <a:buFontTx/>
              <a:buChar char="-"/>
            </a:pPr>
            <a:r>
              <a:rPr lang="en-US" b="1" dirty="0" smtClean="0"/>
              <a:t>Age</a:t>
            </a:r>
          </a:p>
          <a:p>
            <a:pPr marL="285750" indent="-285750">
              <a:buFontTx/>
              <a:buChar char="-"/>
            </a:pPr>
            <a:r>
              <a:rPr lang="en-US" b="1" dirty="0" smtClean="0"/>
              <a:t>Temperature</a:t>
            </a:r>
          </a:p>
          <a:p>
            <a:pPr marL="285750" indent="-285750">
              <a:buFontTx/>
              <a:buChar char="-"/>
            </a:pPr>
            <a:r>
              <a:rPr lang="en-US" b="1" dirty="0" smtClean="0"/>
              <a:t>Nutrition</a:t>
            </a:r>
          </a:p>
          <a:p>
            <a:pPr marL="285750" indent="-285750">
              <a:buFontTx/>
              <a:buChar char="-"/>
            </a:pPr>
            <a:r>
              <a:rPr lang="en-US" b="1" dirty="0" smtClean="0"/>
              <a:t>Mutations</a:t>
            </a:r>
          </a:p>
          <a:p>
            <a:pPr marL="285750" indent="-285750">
              <a:buFontTx/>
              <a:buChar char="-"/>
            </a:pPr>
            <a:r>
              <a:rPr lang="en-US" b="1" dirty="0" smtClean="0"/>
              <a:t>&amp; numerous others </a:t>
            </a:r>
            <a:endParaRPr lang="en-US" b="1" dirty="0"/>
          </a:p>
        </p:txBody>
      </p:sp>
      <p:sp>
        <p:nvSpPr>
          <p:cNvPr id="8" name="TextBox 7"/>
          <p:cNvSpPr txBox="1"/>
          <p:nvPr/>
        </p:nvSpPr>
        <p:spPr>
          <a:xfrm>
            <a:off x="3205845" y="1972938"/>
            <a:ext cx="2732309" cy="923330"/>
          </a:xfrm>
          <a:prstGeom prst="rect">
            <a:avLst/>
          </a:prstGeom>
          <a:noFill/>
        </p:spPr>
        <p:txBody>
          <a:bodyPr wrap="square" rtlCol="0">
            <a:spAutoFit/>
          </a:bodyPr>
          <a:lstStyle/>
          <a:p>
            <a:r>
              <a:rPr lang="en-US" dirty="0" smtClean="0"/>
              <a:t>Multiple Genes for 1 Trait</a:t>
            </a:r>
          </a:p>
          <a:p>
            <a:r>
              <a:rPr lang="en-US" dirty="0" smtClean="0"/>
              <a:t>- ex. height, skin color</a:t>
            </a:r>
            <a:endParaRPr lang="en-US" dirty="0"/>
          </a:p>
        </p:txBody>
      </p:sp>
      <p:sp>
        <p:nvSpPr>
          <p:cNvPr id="9" name="TextBox 8"/>
          <p:cNvSpPr txBox="1"/>
          <p:nvPr/>
        </p:nvSpPr>
        <p:spPr>
          <a:xfrm>
            <a:off x="4857153" y="3548075"/>
            <a:ext cx="2812228" cy="923330"/>
          </a:xfrm>
          <a:prstGeom prst="rect">
            <a:avLst/>
          </a:prstGeom>
          <a:noFill/>
        </p:spPr>
        <p:txBody>
          <a:bodyPr wrap="square" rtlCol="0">
            <a:spAutoFit/>
          </a:bodyPr>
          <a:lstStyle/>
          <a:p>
            <a:r>
              <a:rPr lang="en-US" dirty="0" smtClean="0"/>
              <a:t>One Gene can create Multiple Trait versions</a:t>
            </a:r>
          </a:p>
          <a:p>
            <a:r>
              <a:rPr lang="en-US" dirty="0" smtClean="0"/>
              <a:t>- ex. Antibodies.</a:t>
            </a:r>
            <a:endParaRPr lang="en-US" dirty="0"/>
          </a:p>
        </p:txBody>
      </p:sp>
      <p:cxnSp>
        <p:nvCxnSpPr>
          <p:cNvPr id="12" name="Straight Arrow Connector 11"/>
          <p:cNvCxnSpPr/>
          <p:nvPr/>
        </p:nvCxnSpPr>
        <p:spPr>
          <a:xfrm>
            <a:off x="2362200" y="2341280"/>
            <a:ext cx="843645" cy="355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514600" y="2734253"/>
            <a:ext cx="691245" cy="1109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748045" y="2803350"/>
            <a:ext cx="501345" cy="2606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514600" y="3624021"/>
            <a:ext cx="1828800" cy="379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558145" y="3906018"/>
            <a:ext cx="1785255" cy="973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58145" y="4003403"/>
            <a:ext cx="1785255" cy="186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558145" y="4003403"/>
            <a:ext cx="1785255" cy="4507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40" idx="1"/>
          </p:cNvCxnSpPr>
          <p:nvPr/>
        </p:nvCxnSpPr>
        <p:spPr>
          <a:xfrm>
            <a:off x="2667000" y="4832091"/>
            <a:ext cx="1728376" cy="48752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30" name="TextBox 1029"/>
          <p:cNvSpPr txBox="1"/>
          <p:nvPr/>
        </p:nvSpPr>
        <p:spPr>
          <a:xfrm>
            <a:off x="4304688" y="3421310"/>
            <a:ext cx="351378" cy="1200329"/>
          </a:xfrm>
          <a:prstGeom prst="rect">
            <a:avLst/>
          </a:prstGeom>
          <a:noFill/>
        </p:spPr>
        <p:txBody>
          <a:bodyPr wrap="none" rtlCol="0">
            <a:spAutoFit/>
          </a:bodyPr>
          <a:lstStyle/>
          <a:p>
            <a:r>
              <a:rPr lang="en-US" dirty="0" smtClean="0"/>
              <a:t>A</a:t>
            </a:r>
          </a:p>
          <a:p>
            <a:r>
              <a:rPr lang="en-US" dirty="0" smtClean="0"/>
              <a:t>B</a:t>
            </a:r>
          </a:p>
          <a:p>
            <a:r>
              <a:rPr lang="en-US" dirty="0" smtClean="0"/>
              <a:t>C</a:t>
            </a:r>
          </a:p>
          <a:p>
            <a:r>
              <a:rPr lang="en-US" dirty="0" smtClean="0"/>
              <a:t>D</a:t>
            </a:r>
          </a:p>
        </p:txBody>
      </p:sp>
      <p:sp>
        <p:nvSpPr>
          <p:cNvPr id="40" name="TextBox 39"/>
          <p:cNvSpPr txBox="1"/>
          <p:nvPr/>
        </p:nvSpPr>
        <p:spPr>
          <a:xfrm>
            <a:off x="4395376" y="4996447"/>
            <a:ext cx="2812228" cy="646331"/>
          </a:xfrm>
          <a:prstGeom prst="rect">
            <a:avLst/>
          </a:prstGeom>
          <a:noFill/>
        </p:spPr>
        <p:txBody>
          <a:bodyPr wrap="square" rtlCol="0">
            <a:spAutoFit/>
          </a:bodyPr>
          <a:lstStyle/>
          <a:p>
            <a:r>
              <a:rPr lang="en-US" dirty="0" smtClean="0"/>
              <a:t>One Gene = 1 Trait</a:t>
            </a:r>
          </a:p>
          <a:p>
            <a:r>
              <a:rPr lang="en-US" dirty="0" smtClean="0"/>
              <a:t>- ex. Freckles.</a:t>
            </a:r>
            <a:endParaRPr lang="en-US" dirty="0"/>
          </a:p>
        </p:txBody>
      </p:sp>
    </p:spTree>
    <p:extLst>
      <p:ext uri="{BB962C8B-B14F-4D97-AF65-F5344CB8AC3E}">
        <p14:creationId xmlns:p14="http://schemas.microsoft.com/office/powerpoint/2010/main" val="356940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5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30" grpId="0"/>
      <p:bldP spid="4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066800"/>
          </a:xfrm>
        </p:spPr>
        <p:txBody>
          <a:bodyPr>
            <a:normAutofit/>
          </a:bodyPr>
          <a:lstStyle/>
          <a:p>
            <a:r>
              <a:rPr lang="en-US" sz="3200" dirty="0" smtClean="0"/>
              <a:t>Alternative Splicing…</a:t>
            </a:r>
            <a:br>
              <a:rPr lang="en-US" sz="3200" dirty="0" smtClean="0"/>
            </a:br>
            <a:r>
              <a:rPr lang="en-US" sz="3200" dirty="0" smtClean="0"/>
              <a:t>7 different trait possibilities for the same gene.</a:t>
            </a:r>
            <a:endParaRPr lang="en-US" sz="3200" dirty="0"/>
          </a:p>
        </p:txBody>
      </p:sp>
      <p:pic>
        <p:nvPicPr>
          <p:cNvPr id="15362" name="Picture 2" descr="http://atlasgeneticsoncology.org/Genes/Images/HLA-GFi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37255" y="106607"/>
            <a:ext cx="5632938" cy="7705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atlasgeneticsoncology.org/Genes/Images/HLA-G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l="9365" r="25702" b="77759"/>
          <a:stretch/>
        </p:blipFill>
        <p:spPr bwMode="auto">
          <a:xfrm rot="16200000">
            <a:off x="-171070" y="3562729"/>
            <a:ext cx="3657601" cy="17137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tlasgeneticsoncology.org/Genes/Images/HLA-G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l="10745" t="14359" r="21617" b="68830"/>
          <a:stretch/>
        </p:blipFill>
        <p:spPr bwMode="auto">
          <a:xfrm rot="16200000">
            <a:off x="647701" y="3619502"/>
            <a:ext cx="3810002" cy="1295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atlasgeneticsoncology.org/Genes/Images/HLA-G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t="31155" b="50556"/>
          <a:stretch/>
        </p:blipFill>
        <p:spPr bwMode="auto">
          <a:xfrm rot="16200000">
            <a:off x="1088592" y="3254810"/>
            <a:ext cx="5632938" cy="1409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atlasgeneticsoncology.org/Genes/Images/HLA-G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t="54185" b="34226"/>
          <a:stretch/>
        </p:blipFill>
        <p:spPr bwMode="auto">
          <a:xfrm rot="16200000">
            <a:off x="2604401" y="3512937"/>
            <a:ext cx="5632938" cy="8930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atlasgeneticsoncology.org/Genes/Images/HLA-G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t="65750"/>
          <a:stretch/>
        </p:blipFill>
        <p:spPr bwMode="auto">
          <a:xfrm rot="16200000">
            <a:off x="4370525" y="2639874"/>
            <a:ext cx="5632938" cy="26391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atlasgeneticsoncology.org/Genes/Images/HLA-G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l="11839" t="65750"/>
          <a:stretch/>
        </p:blipFill>
        <p:spPr bwMode="auto">
          <a:xfrm>
            <a:off x="2057400" y="2060212"/>
            <a:ext cx="7098792" cy="377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2"/>
                                        </p:tgtEl>
                                      </p:cBhvr>
                                    </p:animEffect>
                                    <p:set>
                                      <p:cBhvr>
                                        <p:cTn id="7" dur="1" fill="hold">
                                          <p:stCondLst>
                                            <p:cond delay="499"/>
                                          </p:stCondLst>
                                        </p:cTn>
                                        <p:tgtEl>
                                          <p:spTgt spid="1536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pPr fontAlgn="auto">
              <a:spcAft>
                <a:spcPts val="0"/>
              </a:spcAft>
              <a:defRPr/>
            </a:pPr>
            <a:r>
              <a:rPr lang="en-US" smtClean="0">
                <a:solidFill>
                  <a:schemeClr val="tx2">
                    <a:satMod val="130000"/>
                  </a:schemeClr>
                </a:solidFill>
              </a:rPr>
              <a:t>Summary</a:t>
            </a:r>
          </a:p>
        </p:txBody>
      </p:sp>
      <p:sp>
        <p:nvSpPr>
          <p:cNvPr id="30723" name="Rectangle 3"/>
          <p:cNvSpPr>
            <a:spLocks noGrp="1" noChangeArrowheads="1"/>
          </p:cNvSpPr>
          <p:nvPr>
            <p:ph idx="1"/>
          </p:nvPr>
        </p:nvSpPr>
        <p:spPr/>
        <p:txBody>
          <a:bodyPr>
            <a:normAutofit fontScale="92500" lnSpcReduction="10000"/>
          </a:bodyPr>
          <a:lstStyle/>
          <a:p>
            <a:pPr>
              <a:spcBef>
                <a:spcPct val="0"/>
              </a:spcBef>
            </a:pPr>
            <a:r>
              <a:rPr lang="en-US" sz="2400" smtClean="0"/>
              <a:t>Gene expression produces proteins by transcription and translation. This process takes place in two stages, both of which involve RNA.</a:t>
            </a:r>
          </a:p>
          <a:p>
            <a:pPr>
              <a:spcBef>
                <a:spcPct val="0"/>
              </a:spcBef>
            </a:pPr>
            <a:endParaRPr lang="en-US" sz="2400" smtClean="0"/>
          </a:p>
          <a:p>
            <a:pPr>
              <a:spcBef>
                <a:spcPct val="0"/>
              </a:spcBef>
            </a:pPr>
            <a:r>
              <a:rPr lang="en-US" sz="2400" smtClean="0"/>
              <a:t>In cells, three types of RNA complement DNA and translate the genetic code into proteins.</a:t>
            </a:r>
          </a:p>
          <a:p>
            <a:pPr>
              <a:spcBef>
                <a:spcPct val="0"/>
              </a:spcBef>
            </a:pPr>
            <a:endParaRPr lang="en-US" sz="2400" smtClean="0"/>
          </a:p>
          <a:p>
            <a:pPr>
              <a:spcBef>
                <a:spcPct val="0"/>
              </a:spcBef>
            </a:pPr>
            <a:r>
              <a:rPr lang="en-US" sz="2400" smtClean="0"/>
              <a:t>During transcription, the information in a specific region of DNA (a gene) is transcribed, or copied, into mRNA.</a:t>
            </a:r>
          </a:p>
          <a:p>
            <a:pPr>
              <a:spcBef>
                <a:spcPct val="0"/>
              </a:spcBef>
            </a:pPr>
            <a:endParaRPr lang="en-US" sz="2400" smtClean="0"/>
          </a:p>
          <a:p>
            <a:pPr>
              <a:spcBef>
                <a:spcPct val="0"/>
              </a:spcBef>
            </a:pPr>
            <a:endParaRPr lang="en-US" sz="2400" smtClean="0"/>
          </a:p>
        </p:txBody>
      </p:sp>
      <p:sp>
        <p:nvSpPr>
          <p:cNvPr id="68612" name="Rectangle 4">
            <a:hlinkClick r:id="" action="ppaction://hlinkshowjump?jump=endshow"/>
          </p:cNvPr>
          <p:cNvSpPr>
            <a:spLocks noChangeArrowheads="1"/>
          </p:cNvSpPr>
          <p:nvPr/>
        </p:nvSpPr>
        <p:spPr bwMode="auto">
          <a:xfrm>
            <a:off x="6019800" y="6172200"/>
            <a:ext cx="83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pPr fontAlgn="auto">
              <a:spcAft>
                <a:spcPts val="0"/>
              </a:spcAft>
              <a:defRPr/>
            </a:pPr>
            <a:r>
              <a:rPr lang="en-US" smtClean="0">
                <a:solidFill>
                  <a:schemeClr val="tx2">
                    <a:satMod val="130000"/>
                  </a:schemeClr>
                </a:solidFill>
              </a:rPr>
              <a:t>Summary, </a:t>
            </a:r>
            <a:r>
              <a:rPr lang="en-US" i="1" smtClean="0">
                <a:solidFill>
                  <a:schemeClr val="tx2">
                    <a:satMod val="130000"/>
                  </a:schemeClr>
                </a:solidFill>
              </a:rPr>
              <a:t>continued</a:t>
            </a:r>
          </a:p>
        </p:txBody>
      </p:sp>
      <p:sp>
        <p:nvSpPr>
          <p:cNvPr id="79875" name="Rectangle 3"/>
          <p:cNvSpPr>
            <a:spLocks noGrp="1" noChangeArrowheads="1"/>
          </p:cNvSpPr>
          <p:nvPr>
            <p:ph idx="1"/>
          </p:nvPr>
        </p:nvSpPr>
        <p:spPr/>
        <p:txBody>
          <a:bodyPr>
            <a:normAutofit fontScale="92500" lnSpcReduction="10000"/>
          </a:bodyPr>
          <a:lstStyle/>
          <a:p>
            <a:pPr>
              <a:spcBef>
                <a:spcPct val="0"/>
              </a:spcBef>
            </a:pPr>
            <a:r>
              <a:rPr lang="en-US" sz="2400" smtClean="0"/>
              <a:t>The genetic code is based on codons that each represent a specific amino acid.</a:t>
            </a:r>
          </a:p>
          <a:p>
            <a:pPr>
              <a:spcBef>
                <a:spcPct val="0"/>
              </a:spcBef>
            </a:pPr>
            <a:endParaRPr lang="en-US" sz="2400" smtClean="0"/>
          </a:p>
          <a:p>
            <a:pPr>
              <a:spcBef>
                <a:spcPct val="0"/>
              </a:spcBef>
            </a:pPr>
            <a:r>
              <a:rPr lang="en-US" sz="2400" smtClean="0"/>
              <a:t>Translation occurs in a sequence of steps, involves three kinds of RNA, and results in a complete polypeptide.</a:t>
            </a:r>
          </a:p>
          <a:p>
            <a:pPr>
              <a:spcBef>
                <a:spcPct val="0"/>
              </a:spcBef>
            </a:pPr>
            <a:endParaRPr lang="en-US" sz="2400" smtClean="0"/>
          </a:p>
          <a:p>
            <a:pPr>
              <a:spcBef>
                <a:spcPct val="0"/>
              </a:spcBef>
            </a:pPr>
            <a:r>
              <a:rPr lang="en-US" sz="2400" smtClean="0"/>
              <a:t>The relationship between genes and their effects is complex. Despite the neatness of the genetic code, every gene cannot be simply linked to a single outcome.</a:t>
            </a:r>
            <a:endParaRPr lang="en-US" smtClean="0"/>
          </a:p>
          <a:p>
            <a:pPr>
              <a:spcBef>
                <a:spcPct val="0"/>
              </a:spcBef>
            </a:pPr>
            <a:endParaRPr lang="en-US" smtClean="0"/>
          </a:p>
        </p:txBody>
      </p:sp>
      <p:sp>
        <p:nvSpPr>
          <p:cNvPr id="69636" name="Rectangle 4">
            <a:hlinkClick r:id="" action="ppaction://hlinkshowjump?jump=endshow"/>
          </p:cNvPr>
          <p:cNvSpPr>
            <a:spLocks noChangeArrowheads="1"/>
          </p:cNvSpPr>
          <p:nvPr/>
        </p:nvSpPr>
        <p:spPr bwMode="auto">
          <a:xfrm>
            <a:off x="6019800" y="6172200"/>
            <a:ext cx="83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685800" y="28575"/>
            <a:ext cx="7497763" cy="809625"/>
          </a:xfrm>
        </p:spPr>
        <p:txBody>
          <a:bodyPr>
            <a:normAutofit/>
          </a:bodyPr>
          <a:lstStyle/>
          <a:p>
            <a:pPr fontAlgn="auto">
              <a:spcAft>
                <a:spcPts val="0"/>
              </a:spcAft>
              <a:defRPr/>
            </a:pPr>
            <a:r>
              <a:rPr lang="en-US" dirty="0" smtClean="0">
                <a:solidFill>
                  <a:schemeClr val="tx2">
                    <a:satMod val="130000"/>
                  </a:schemeClr>
                </a:solidFill>
              </a:rPr>
              <a:t>In Class Exercise</a:t>
            </a:r>
          </a:p>
        </p:txBody>
      </p:sp>
      <p:sp>
        <p:nvSpPr>
          <p:cNvPr id="70659" name="Rectangle 3"/>
          <p:cNvSpPr>
            <a:spLocks noGrp="1" noChangeArrowheads="1"/>
          </p:cNvSpPr>
          <p:nvPr>
            <p:ph idx="1"/>
          </p:nvPr>
        </p:nvSpPr>
        <p:spPr>
          <a:xfrm>
            <a:off x="228600" y="838200"/>
            <a:ext cx="8686800" cy="5943600"/>
          </a:xfrm>
          <a:solidFill>
            <a:schemeClr val="bg2"/>
          </a:solidFill>
        </p:spPr>
        <p:txBody>
          <a:bodyPr>
            <a:normAutofit lnSpcReduction="10000"/>
          </a:bodyPr>
          <a:lstStyle/>
          <a:p>
            <a:pPr>
              <a:lnSpc>
                <a:spcPct val="90000"/>
              </a:lnSpc>
            </a:pPr>
            <a:endParaRPr lang="en-US" sz="2400" dirty="0" smtClean="0"/>
          </a:p>
          <a:p>
            <a:pPr>
              <a:lnSpc>
                <a:spcPct val="90000"/>
              </a:lnSpc>
              <a:buFontTx/>
              <a:buNone/>
            </a:pPr>
            <a:r>
              <a:rPr lang="en-US" sz="2400" dirty="0" smtClean="0"/>
              <a:t>CGAACCTACAGTTCCGCGTCGGGCTAGACTGGCAATG</a:t>
            </a:r>
          </a:p>
          <a:p>
            <a:pPr>
              <a:lnSpc>
                <a:spcPct val="90000"/>
              </a:lnSpc>
              <a:buFontTx/>
              <a:buNone/>
            </a:pPr>
            <a:r>
              <a:rPr lang="en-US" sz="2400" dirty="0" smtClean="0">
                <a:solidFill>
                  <a:srgbClr val="009900"/>
                </a:solidFill>
              </a:rPr>
              <a:t>              AUG</a:t>
            </a:r>
            <a:r>
              <a:rPr lang="en-US" sz="2400" dirty="0" smtClean="0"/>
              <a:t>UCA</a:t>
            </a:r>
            <a:r>
              <a:rPr lang="en-US" sz="2400" u="sng" dirty="0" smtClean="0"/>
              <a:t>AGG</a:t>
            </a:r>
            <a:r>
              <a:rPr lang="en-US" sz="2400" dirty="0" smtClean="0"/>
              <a:t>CGC</a:t>
            </a:r>
            <a:r>
              <a:rPr lang="en-US" sz="2400" u="sng" dirty="0" smtClean="0"/>
              <a:t>AGC</a:t>
            </a:r>
            <a:r>
              <a:rPr lang="en-US" sz="2400" dirty="0" smtClean="0"/>
              <a:t>CCG</a:t>
            </a:r>
            <a:r>
              <a:rPr lang="en-US" sz="2400" u="sng" dirty="0" smtClean="0"/>
              <a:t>AUC</a:t>
            </a:r>
            <a:r>
              <a:rPr lang="en-US" sz="2400" dirty="0" smtClean="0">
                <a:solidFill>
                  <a:srgbClr val="FF0000"/>
                </a:solidFill>
              </a:rPr>
              <a:t>UGA</a:t>
            </a:r>
            <a:endParaRPr lang="en-US" sz="2400" dirty="0" smtClean="0"/>
          </a:p>
          <a:p>
            <a:pPr>
              <a:lnSpc>
                <a:spcPct val="90000"/>
              </a:lnSpc>
            </a:pPr>
            <a:r>
              <a:rPr lang="en-US" sz="2400" dirty="0" smtClean="0"/>
              <a:t>Complete the Gene.</a:t>
            </a:r>
          </a:p>
          <a:p>
            <a:pPr>
              <a:lnSpc>
                <a:spcPct val="90000"/>
              </a:lnSpc>
            </a:pPr>
            <a:r>
              <a:rPr lang="en-US" sz="2400" dirty="0" smtClean="0"/>
              <a:t>Translation is the last step of gene expression as it forms the final polypeptide. Your exercise today is to take the gene we transcribed into mRNA yesterday and translate it into a polypeptide. Write your polypeptide as a series of circles with the name of the corresponding amino acid within. This is the protein for the gene you transcribed.</a:t>
            </a:r>
          </a:p>
          <a:p>
            <a:pPr>
              <a:lnSpc>
                <a:spcPct val="90000"/>
              </a:lnSpc>
            </a:pPr>
            <a:endParaRPr lang="en-US" sz="2400" dirty="0" smtClean="0"/>
          </a:p>
          <a:p>
            <a:pPr>
              <a:lnSpc>
                <a:spcPct val="90000"/>
              </a:lnSpc>
            </a:pPr>
            <a:r>
              <a:rPr lang="en-US" sz="2400" dirty="0" smtClean="0"/>
              <a:t>     </a:t>
            </a:r>
            <a:endParaRPr lang="en-US" sz="2400" dirty="0" smtClean="0">
              <a:sym typeface="Wingdings" pitchFamily="2" charset="2"/>
            </a:endParaRPr>
          </a:p>
          <a:p>
            <a:pPr lvl="1">
              <a:lnSpc>
                <a:spcPct val="90000"/>
              </a:lnSpc>
            </a:pPr>
            <a:endParaRPr lang="en-US" sz="2000" dirty="0" smtClean="0">
              <a:sym typeface="Wingdings" pitchFamily="2" charset="2"/>
            </a:endParaRPr>
          </a:p>
          <a:p>
            <a:pPr lvl="1">
              <a:lnSpc>
                <a:spcPct val="90000"/>
              </a:lnSpc>
            </a:pPr>
            <a:r>
              <a:rPr lang="en-US" sz="2000" dirty="0" smtClean="0">
                <a:sym typeface="Wingdings" pitchFamily="2" charset="2"/>
              </a:rPr>
              <a:t>Check these off with me to make sure you got it…</a:t>
            </a:r>
            <a:endParaRPr lang="en-US" sz="2000" dirty="0" smtClean="0"/>
          </a:p>
          <a:p>
            <a:pPr>
              <a:lnSpc>
                <a:spcPct val="90000"/>
              </a:lnSpc>
            </a:pPr>
            <a:r>
              <a:rPr lang="en-US" sz="2400" dirty="0" smtClean="0"/>
              <a:t>Tomorrow you’ll have to transcribe &amp; translate a much bigger gene.</a:t>
            </a:r>
          </a:p>
        </p:txBody>
      </p:sp>
      <p:sp>
        <p:nvSpPr>
          <p:cNvPr id="70660" name="Oval 4"/>
          <p:cNvSpPr>
            <a:spLocks noChangeArrowheads="1"/>
          </p:cNvSpPr>
          <p:nvPr/>
        </p:nvSpPr>
        <p:spPr bwMode="auto">
          <a:xfrm>
            <a:off x="396875" y="4529138"/>
            <a:ext cx="938213" cy="8810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a:solidFill>
                  <a:srgbClr val="FFC000"/>
                </a:solidFill>
              </a:rPr>
              <a:t>Methionine</a:t>
            </a:r>
          </a:p>
        </p:txBody>
      </p:sp>
      <p:sp>
        <p:nvSpPr>
          <p:cNvPr id="70661" name="Oval 5"/>
          <p:cNvSpPr>
            <a:spLocks noChangeArrowheads="1"/>
          </p:cNvSpPr>
          <p:nvPr/>
        </p:nvSpPr>
        <p:spPr bwMode="auto">
          <a:xfrm>
            <a:off x="1546225" y="4533900"/>
            <a:ext cx="938213" cy="881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t>
            </a:r>
          </a:p>
        </p:txBody>
      </p:sp>
      <p:sp>
        <p:nvSpPr>
          <p:cNvPr id="70662" name="Oval 6"/>
          <p:cNvSpPr>
            <a:spLocks noChangeArrowheads="1"/>
          </p:cNvSpPr>
          <p:nvPr/>
        </p:nvSpPr>
        <p:spPr bwMode="auto">
          <a:xfrm>
            <a:off x="2686050" y="4557713"/>
            <a:ext cx="992188" cy="833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t>
            </a:r>
          </a:p>
        </p:txBody>
      </p:sp>
      <p:sp>
        <p:nvSpPr>
          <p:cNvPr id="70663" name="Oval 7"/>
          <p:cNvSpPr>
            <a:spLocks noChangeArrowheads="1"/>
          </p:cNvSpPr>
          <p:nvPr/>
        </p:nvSpPr>
        <p:spPr bwMode="auto">
          <a:xfrm>
            <a:off x="3867150" y="4557713"/>
            <a:ext cx="992188" cy="833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t>
            </a:r>
          </a:p>
        </p:txBody>
      </p:sp>
      <p:sp>
        <p:nvSpPr>
          <p:cNvPr id="70664" name="Oval 8"/>
          <p:cNvSpPr>
            <a:spLocks noChangeArrowheads="1"/>
          </p:cNvSpPr>
          <p:nvPr/>
        </p:nvSpPr>
        <p:spPr bwMode="auto">
          <a:xfrm>
            <a:off x="5094288" y="4552950"/>
            <a:ext cx="992187" cy="8350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t>
            </a:r>
          </a:p>
        </p:txBody>
      </p:sp>
      <p:sp>
        <p:nvSpPr>
          <p:cNvPr id="70665" name="Oval 9"/>
          <p:cNvSpPr>
            <a:spLocks noChangeArrowheads="1"/>
          </p:cNvSpPr>
          <p:nvPr/>
        </p:nvSpPr>
        <p:spPr bwMode="auto">
          <a:xfrm>
            <a:off x="6326188" y="4564063"/>
            <a:ext cx="992187" cy="833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t>
            </a:r>
          </a:p>
        </p:txBody>
      </p:sp>
      <p:cxnSp>
        <p:nvCxnSpPr>
          <p:cNvPr id="70666" name="AutoShape 12"/>
          <p:cNvCxnSpPr>
            <a:cxnSpLocks noChangeShapeType="1"/>
            <a:stCxn id="70661" idx="2"/>
            <a:endCxn id="70660" idx="6"/>
          </p:cNvCxnSpPr>
          <p:nvPr/>
        </p:nvCxnSpPr>
        <p:spPr bwMode="auto">
          <a:xfrm flipH="1" flipV="1">
            <a:off x="1335088" y="4968875"/>
            <a:ext cx="211137" cy="635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7" name="AutoShape 13"/>
          <p:cNvCxnSpPr>
            <a:cxnSpLocks noChangeShapeType="1"/>
            <a:stCxn id="70661" idx="6"/>
            <a:endCxn id="70662" idx="2"/>
          </p:cNvCxnSpPr>
          <p:nvPr/>
        </p:nvCxnSpPr>
        <p:spPr bwMode="auto">
          <a:xfrm>
            <a:off x="2484438" y="4975225"/>
            <a:ext cx="20161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8" name="AutoShape 14"/>
          <p:cNvCxnSpPr>
            <a:cxnSpLocks noChangeShapeType="1"/>
            <a:stCxn id="70662" idx="6"/>
            <a:endCxn id="70663" idx="2"/>
          </p:cNvCxnSpPr>
          <p:nvPr/>
        </p:nvCxnSpPr>
        <p:spPr bwMode="auto">
          <a:xfrm>
            <a:off x="3678238" y="4975225"/>
            <a:ext cx="18891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69" name="AutoShape 15"/>
          <p:cNvCxnSpPr>
            <a:cxnSpLocks noChangeShapeType="1"/>
            <a:stCxn id="70663" idx="6"/>
            <a:endCxn id="70664" idx="2"/>
          </p:cNvCxnSpPr>
          <p:nvPr/>
        </p:nvCxnSpPr>
        <p:spPr bwMode="auto">
          <a:xfrm flipV="1">
            <a:off x="4859338" y="4970463"/>
            <a:ext cx="234950" cy="47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0" name="AutoShape 16"/>
          <p:cNvCxnSpPr>
            <a:cxnSpLocks noChangeShapeType="1"/>
            <a:stCxn id="70664" idx="6"/>
            <a:endCxn id="70665" idx="2"/>
          </p:cNvCxnSpPr>
          <p:nvPr/>
        </p:nvCxnSpPr>
        <p:spPr bwMode="auto">
          <a:xfrm>
            <a:off x="6086475" y="4970463"/>
            <a:ext cx="239713" cy="95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1" name="AutoShape 17"/>
          <p:cNvCxnSpPr>
            <a:cxnSpLocks noChangeShapeType="1"/>
            <a:stCxn id="70665" idx="6"/>
            <a:endCxn id="70672" idx="2"/>
          </p:cNvCxnSpPr>
          <p:nvPr/>
        </p:nvCxnSpPr>
        <p:spPr bwMode="auto">
          <a:xfrm>
            <a:off x="7318375" y="4979988"/>
            <a:ext cx="187325"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72" name="Oval 9"/>
          <p:cNvSpPr>
            <a:spLocks noChangeArrowheads="1"/>
          </p:cNvSpPr>
          <p:nvPr/>
        </p:nvSpPr>
        <p:spPr bwMode="auto">
          <a:xfrm>
            <a:off x="7505700" y="4564063"/>
            <a:ext cx="992188" cy="833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a:xfrm>
            <a:off x="612775" y="131615"/>
            <a:ext cx="8153400" cy="990600"/>
          </a:xfrm>
        </p:spPr>
        <p:txBody>
          <a:bodyPr>
            <a:normAutofit/>
          </a:bodyPr>
          <a:lstStyle/>
          <a:p>
            <a:pPr fontAlgn="auto">
              <a:spcAft>
                <a:spcPts val="0"/>
              </a:spcAft>
              <a:defRPr/>
            </a:pPr>
            <a:r>
              <a:rPr lang="en-US" dirty="0" smtClean="0">
                <a:solidFill>
                  <a:schemeClr val="tx2">
                    <a:satMod val="130000"/>
                  </a:schemeClr>
                </a:solidFill>
              </a:rPr>
              <a:t>The Purpose of DNA…</a:t>
            </a:r>
          </a:p>
        </p:txBody>
      </p:sp>
      <p:sp>
        <p:nvSpPr>
          <p:cNvPr id="19459" name="Rectangle 3"/>
          <p:cNvSpPr>
            <a:spLocks noGrp="1" noChangeArrowheads="1"/>
          </p:cNvSpPr>
          <p:nvPr>
            <p:ph sz="quarter" idx="1"/>
          </p:nvPr>
        </p:nvSpPr>
        <p:spPr>
          <a:xfrm>
            <a:off x="304800" y="1097248"/>
            <a:ext cx="8153400" cy="4495800"/>
          </a:xfrm>
        </p:spPr>
        <p:txBody>
          <a:bodyPr/>
          <a:lstStyle/>
          <a:p>
            <a:pPr>
              <a:spcBef>
                <a:spcPct val="0"/>
              </a:spcBef>
            </a:pPr>
            <a:r>
              <a:rPr lang="en-US" sz="2400" dirty="0" smtClean="0"/>
              <a:t>The purpose of DNA itself is to house the information necessary for heritable traits…meaning that it holds the information from which proteins are made.</a:t>
            </a:r>
          </a:p>
          <a:p>
            <a:pPr>
              <a:spcBef>
                <a:spcPct val="0"/>
              </a:spcBef>
            </a:pPr>
            <a:r>
              <a:rPr lang="en-US" sz="2400" dirty="0" smtClean="0"/>
              <a:t>This is what living is all about.</a:t>
            </a:r>
          </a:p>
          <a:p>
            <a:pPr>
              <a:spcBef>
                <a:spcPct val="0"/>
              </a:spcBef>
            </a:pPr>
            <a:r>
              <a:rPr lang="en-US" sz="2400" dirty="0" smtClean="0"/>
              <a:t>The DNA in our chromosomes is like books on the shelf of a library… just waiting to be read.</a:t>
            </a:r>
          </a:p>
          <a:p>
            <a:pPr>
              <a:spcBef>
                <a:spcPct val="0"/>
              </a:spcBef>
            </a:pPr>
            <a:endParaRPr lang="en-US" sz="2400" dirty="0" smtClean="0"/>
          </a:p>
          <a:p>
            <a:pPr>
              <a:spcBef>
                <a:spcPct val="0"/>
              </a:spcBef>
            </a:pPr>
            <a:endParaRPr lang="en-US" sz="2400" dirty="0" smtClean="0"/>
          </a:p>
        </p:txBody>
      </p:sp>
      <p:pic>
        <p:nvPicPr>
          <p:cNvPr id="194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689350"/>
            <a:ext cx="3149600"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1" name="Rectangle 1"/>
          <p:cNvSpPr>
            <a:spLocks noChangeArrowheads="1"/>
          </p:cNvSpPr>
          <p:nvPr/>
        </p:nvSpPr>
        <p:spPr bwMode="auto">
          <a:xfrm>
            <a:off x="819150" y="38862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5125" indent="-282575">
              <a:buClr>
                <a:srgbClr val="797B7E"/>
              </a:buClr>
              <a:buSzPct val="80000"/>
              <a:buFont typeface="Wingdings 2" pitchFamily="18" charset="2"/>
              <a:buChar char=""/>
            </a:pPr>
            <a:r>
              <a:rPr lang="en-US" sz="2400" dirty="0">
                <a:solidFill>
                  <a:srgbClr val="000000"/>
                </a:solidFill>
                <a:latin typeface="Gill Sans MT" pitchFamily="34" charset="0"/>
              </a:rPr>
              <a:t>DNA provides the original information from which proteins are made in a cell, but DNA does not directly make proteins.</a:t>
            </a:r>
          </a:p>
        </p:txBody>
      </p:sp>
      <p:sp>
        <p:nvSpPr>
          <p:cNvPr id="6" name="Rectangle 4"/>
          <p:cNvSpPr txBox="1">
            <a:spLocks noChangeArrowheads="1"/>
          </p:cNvSpPr>
          <p:nvPr/>
        </p:nvSpPr>
        <p:spPr bwMode="auto">
          <a:xfrm>
            <a:off x="304800" y="5703888"/>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fontAlgn="auto">
              <a:spcAft>
                <a:spcPts val="0"/>
              </a:spcAft>
              <a:defRPr/>
            </a:pPr>
            <a:r>
              <a:rPr lang="en-US" dirty="0" smtClean="0">
                <a:solidFill>
                  <a:schemeClr val="tx2">
                    <a:satMod val="130000"/>
                  </a:schemeClr>
                </a:solidFill>
              </a:rPr>
              <a:t>The Purpose of Life</a:t>
            </a:r>
          </a:p>
        </p:txBody>
      </p:sp>
    </p:spTree>
    <p:extLst>
      <p:ext uri="{BB962C8B-B14F-4D97-AF65-F5344CB8AC3E}">
        <p14:creationId xmlns:p14="http://schemas.microsoft.com/office/powerpoint/2010/main" val="29279854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457200" y="1476375"/>
            <a:ext cx="8229600" cy="731838"/>
          </a:xfrm>
        </p:spPr>
        <p:txBody>
          <a:bodyPr>
            <a:normAutofit/>
          </a:bodyPr>
          <a:lstStyle/>
          <a:p>
            <a:pPr fontAlgn="auto">
              <a:spcAft>
                <a:spcPts val="0"/>
              </a:spcAft>
              <a:defRPr/>
            </a:pPr>
            <a:r>
              <a:rPr lang="en-US" smtClean="0">
                <a:solidFill>
                  <a:schemeClr val="tx2">
                    <a:satMod val="130000"/>
                  </a:schemeClr>
                </a:solidFill>
              </a:rPr>
              <a:t>Codons in mRNA</a:t>
            </a:r>
          </a:p>
        </p:txBody>
      </p:sp>
      <p:pic>
        <p:nvPicPr>
          <p:cNvPr id="52227" name="Picture 10" descr="p3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528" y="1770036"/>
            <a:ext cx="7848600" cy="508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Rectangle 12"/>
          <p:cNvSpPr>
            <a:spLocks noChangeArrowheads="1"/>
          </p:cNvSpPr>
          <p:nvPr/>
        </p:nvSpPr>
        <p:spPr bwMode="auto">
          <a:xfrm>
            <a:off x="63182" y="1566862"/>
            <a:ext cx="2290129" cy="1143000"/>
          </a:xfrm>
          <a:prstGeom prst="rect">
            <a:avLst/>
          </a:prstGeom>
          <a:solidFill>
            <a:srgbClr val="FFFFFF"/>
          </a:solidFill>
          <a:ln w="9525">
            <a:noFill/>
            <a:miter lim="800000"/>
            <a:headEnd/>
            <a:tailEnd/>
          </a:ln>
          <a:effectLst/>
        </p:spPr>
        <p:txBody>
          <a:bodyPr wrap="none" anchor="ctr"/>
          <a:lstStyle/>
          <a:p>
            <a:endParaRPr lang="en-US"/>
          </a:p>
        </p:txBody>
      </p:sp>
      <p:sp>
        <p:nvSpPr>
          <p:cNvPr id="74765" name="Rectangle 13"/>
          <p:cNvSpPr>
            <a:spLocks noChangeArrowheads="1"/>
          </p:cNvSpPr>
          <p:nvPr/>
        </p:nvSpPr>
        <p:spPr bwMode="auto">
          <a:xfrm>
            <a:off x="2023110" y="1572106"/>
            <a:ext cx="4530090" cy="1143000"/>
          </a:xfrm>
          <a:prstGeom prst="rect">
            <a:avLst/>
          </a:prstGeom>
          <a:solidFill>
            <a:srgbClr val="FFFFFF"/>
          </a:solidFill>
          <a:ln w="9525">
            <a:noFill/>
            <a:miter lim="800000"/>
            <a:headEnd/>
            <a:tailEnd/>
          </a:ln>
          <a:effectLst/>
        </p:spPr>
        <p:txBody>
          <a:bodyPr wrap="none" anchor="ctr"/>
          <a:lstStyle/>
          <a:p>
            <a:endParaRPr lang="en-US"/>
          </a:p>
        </p:txBody>
      </p:sp>
      <p:sp>
        <p:nvSpPr>
          <p:cNvPr id="74766" name="Rectangle 14"/>
          <p:cNvSpPr>
            <a:spLocks noChangeArrowheads="1"/>
          </p:cNvSpPr>
          <p:nvPr/>
        </p:nvSpPr>
        <p:spPr bwMode="auto">
          <a:xfrm>
            <a:off x="5978525" y="1572106"/>
            <a:ext cx="3048000" cy="1143000"/>
          </a:xfrm>
          <a:prstGeom prst="rect">
            <a:avLst/>
          </a:prstGeom>
          <a:solidFill>
            <a:srgbClr val="FFFFFF"/>
          </a:solidFill>
          <a:ln w="9525">
            <a:noFill/>
            <a:miter lim="800000"/>
            <a:headEnd/>
            <a:tailEnd/>
          </a:ln>
          <a:effectLst/>
        </p:spPr>
        <p:txBody>
          <a:bodyPr wrap="none" anchor="ctr"/>
          <a:lstStyle/>
          <a:p>
            <a:endParaRPr lang="en-US"/>
          </a:p>
        </p:txBody>
      </p:sp>
      <p:sp>
        <p:nvSpPr>
          <p:cNvPr id="19" name="Rectangle 5"/>
          <p:cNvSpPr>
            <a:spLocks noChangeArrowheads="1"/>
          </p:cNvSpPr>
          <p:nvPr/>
        </p:nvSpPr>
        <p:spPr bwMode="auto">
          <a:xfrm>
            <a:off x="0" y="872144"/>
            <a:ext cx="9144000" cy="646331"/>
          </a:xfrm>
          <a:prstGeom prst="rect">
            <a:avLst/>
          </a:prstGeom>
          <a:solidFill>
            <a:schemeClr val="accent1">
              <a:lumMod val="20000"/>
              <a:lumOff val="80000"/>
            </a:schemeClr>
          </a:solidFill>
          <a:ln>
            <a:noFill/>
          </a:ln>
          <a:effectLst/>
          <a:extLst/>
        </p:spPr>
        <p:txBody>
          <a:bodyPr wrap="square">
            <a:spAutoFit/>
          </a:bodyPr>
          <a:lstStyle/>
          <a:p>
            <a:pPr algn="ctr"/>
            <a:r>
              <a:rPr lang="en-US" sz="3600" dirty="0">
                <a:solidFill>
                  <a:srgbClr val="009900"/>
                </a:solidFill>
              </a:rPr>
              <a:t>AUG </a:t>
            </a:r>
            <a:r>
              <a:rPr lang="en-US" sz="3600" dirty="0"/>
              <a:t>UCA AGG CGC AGC CCG AUC </a:t>
            </a:r>
            <a:r>
              <a:rPr lang="en-US" sz="3600" dirty="0" smtClean="0">
                <a:solidFill>
                  <a:srgbClr val="FF0000"/>
                </a:solidFill>
              </a:rPr>
              <a:t>UGA</a:t>
            </a:r>
          </a:p>
        </p:txBody>
      </p:sp>
      <p:sp>
        <p:nvSpPr>
          <p:cNvPr id="8" name="Oval 4"/>
          <p:cNvSpPr>
            <a:spLocks noChangeArrowheads="1"/>
          </p:cNvSpPr>
          <p:nvPr/>
        </p:nvSpPr>
        <p:spPr bwMode="auto">
          <a:xfrm>
            <a:off x="396875" y="1781175"/>
            <a:ext cx="938213" cy="881062"/>
          </a:xfrm>
          <a:prstGeom prst="ellipse">
            <a:avLst/>
          </a:prstGeom>
          <a:solidFill>
            <a:srgbClr val="FFFFFF"/>
          </a:solidFill>
          <a:ln w="9525">
            <a:solidFill>
              <a:schemeClr val="tx1"/>
            </a:solidFill>
            <a:round/>
            <a:headEnd/>
            <a:tailEnd/>
          </a:ln>
          <a:effectLst/>
          <a:extLst/>
        </p:spPr>
        <p:txBody>
          <a:bodyPr wrap="none" anchor="ctr"/>
          <a:lstStyle/>
          <a:p>
            <a:pPr algn="ctr"/>
            <a:endParaRPr lang="en-US" sz="1400" dirty="0">
              <a:solidFill>
                <a:srgbClr val="FFC000"/>
              </a:solidFill>
            </a:endParaRPr>
          </a:p>
        </p:txBody>
      </p:sp>
      <p:sp>
        <p:nvSpPr>
          <p:cNvPr id="9" name="Oval 5"/>
          <p:cNvSpPr>
            <a:spLocks noChangeArrowheads="1"/>
          </p:cNvSpPr>
          <p:nvPr/>
        </p:nvSpPr>
        <p:spPr bwMode="auto">
          <a:xfrm>
            <a:off x="1546225" y="1785937"/>
            <a:ext cx="938213" cy="881063"/>
          </a:xfrm>
          <a:prstGeom prst="ellipse">
            <a:avLst/>
          </a:prstGeom>
          <a:solidFill>
            <a:srgbClr val="FFFFFF"/>
          </a:solidFill>
          <a:ln w="9525">
            <a:solidFill>
              <a:schemeClr val="tx1"/>
            </a:solidFill>
            <a:round/>
            <a:headEnd/>
            <a:tailEnd/>
          </a:ln>
          <a:effectLst/>
          <a:extLst/>
        </p:spPr>
        <p:txBody>
          <a:bodyPr wrap="none" anchor="ctr"/>
          <a:lstStyle/>
          <a:p>
            <a:pPr algn="ctr"/>
            <a:endParaRPr lang="en-US" dirty="0">
              <a:solidFill>
                <a:srgbClr val="FFC000"/>
              </a:solidFill>
            </a:endParaRPr>
          </a:p>
        </p:txBody>
      </p:sp>
      <p:sp>
        <p:nvSpPr>
          <p:cNvPr id="10" name="Oval 6"/>
          <p:cNvSpPr>
            <a:spLocks noChangeArrowheads="1"/>
          </p:cNvSpPr>
          <p:nvPr/>
        </p:nvSpPr>
        <p:spPr bwMode="auto">
          <a:xfrm>
            <a:off x="2686050" y="1809750"/>
            <a:ext cx="992188" cy="833437"/>
          </a:xfrm>
          <a:prstGeom prst="ellipse">
            <a:avLst/>
          </a:prstGeom>
          <a:solidFill>
            <a:srgbClr val="FFFFFF"/>
          </a:solidFill>
          <a:ln w="9525">
            <a:solidFill>
              <a:schemeClr val="tx1"/>
            </a:solidFill>
            <a:round/>
            <a:headEnd/>
            <a:tailEnd/>
          </a:ln>
          <a:effectLst/>
          <a:extLst/>
        </p:spPr>
        <p:txBody>
          <a:bodyPr wrap="none" anchor="ctr"/>
          <a:lstStyle/>
          <a:p>
            <a:pPr algn="ctr"/>
            <a:endParaRPr lang="en-US" dirty="0">
              <a:solidFill>
                <a:srgbClr val="FFC000"/>
              </a:solidFill>
            </a:endParaRPr>
          </a:p>
        </p:txBody>
      </p:sp>
      <p:sp>
        <p:nvSpPr>
          <p:cNvPr id="11" name="Oval 7"/>
          <p:cNvSpPr>
            <a:spLocks noChangeArrowheads="1"/>
          </p:cNvSpPr>
          <p:nvPr/>
        </p:nvSpPr>
        <p:spPr bwMode="auto">
          <a:xfrm>
            <a:off x="3867150" y="1809750"/>
            <a:ext cx="992188" cy="833437"/>
          </a:xfrm>
          <a:prstGeom prst="ellipse">
            <a:avLst/>
          </a:prstGeom>
          <a:solidFill>
            <a:srgbClr val="FFFFFF"/>
          </a:solidFill>
          <a:ln w="9525">
            <a:solidFill>
              <a:schemeClr val="tx1"/>
            </a:solidFill>
            <a:round/>
            <a:headEnd/>
            <a:tailEnd/>
          </a:ln>
          <a:effectLst/>
          <a:extLst/>
        </p:spPr>
        <p:txBody>
          <a:bodyPr wrap="none" anchor="ctr"/>
          <a:lstStyle/>
          <a:p>
            <a:pPr algn="ctr"/>
            <a:endParaRPr lang="en-US" dirty="0">
              <a:solidFill>
                <a:srgbClr val="FFC000"/>
              </a:solidFill>
            </a:endParaRPr>
          </a:p>
        </p:txBody>
      </p:sp>
      <p:sp>
        <p:nvSpPr>
          <p:cNvPr id="12" name="Oval 8"/>
          <p:cNvSpPr>
            <a:spLocks noChangeArrowheads="1"/>
          </p:cNvSpPr>
          <p:nvPr/>
        </p:nvSpPr>
        <p:spPr bwMode="auto">
          <a:xfrm>
            <a:off x="5094288" y="1804987"/>
            <a:ext cx="992187" cy="835025"/>
          </a:xfrm>
          <a:prstGeom prst="ellipse">
            <a:avLst/>
          </a:prstGeom>
          <a:solidFill>
            <a:srgbClr val="FFFFFF"/>
          </a:solidFill>
          <a:ln w="9525">
            <a:solidFill>
              <a:schemeClr val="tx1"/>
            </a:solidFill>
            <a:round/>
            <a:headEnd/>
            <a:tailEnd/>
          </a:ln>
          <a:effectLst/>
          <a:extLst/>
        </p:spPr>
        <p:txBody>
          <a:bodyPr wrap="none" anchor="ctr"/>
          <a:lstStyle/>
          <a:p>
            <a:pPr algn="ctr"/>
            <a:endParaRPr lang="en-US" dirty="0">
              <a:solidFill>
                <a:srgbClr val="FFC000"/>
              </a:solidFill>
            </a:endParaRPr>
          </a:p>
        </p:txBody>
      </p:sp>
      <p:sp>
        <p:nvSpPr>
          <p:cNvPr id="13" name="Oval 9"/>
          <p:cNvSpPr>
            <a:spLocks noChangeArrowheads="1"/>
          </p:cNvSpPr>
          <p:nvPr/>
        </p:nvSpPr>
        <p:spPr bwMode="auto">
          <a:xfrm>
            <a:off x="6326188" y="1816100"/>
            <a:ext cx="992187" cy="833437"/>
          </a:xfrm>
          <a:prstGeom prst="ellipse">
            <a:avLst/>
          </a:prstGeom>
          <a:solidFill>
            <a:srgbClr val="FFFFFF"/>
          </a:solidFill>
          <a:ln w="9525">
            <a:solidFill>
              <a:schemeClr val="tx1"/>
            </a:solidFill>
            <a:round/>
            <a:headEnd/>
            <a:tailEnd/>
          </a:ln>
          <a:effectLst/>
          <a:extLst/>
        </p:spPr>
        <p:txBody>
          <a:bodyPr wrap="none" anchor="ctr"/>
          <a:lstStyle/>
          <a:p>
            <a:pPr algn="ctr"/>
            <a:endParaRPr lang="en-US" dirty="0">
              <a:solidFill>
                <a:srgbClr val="FFC000"/>
              </a:solidFill>
            </a:endParaRPr>
          </a:p>
        </p:txBody>
      </p:sp>
      <p:cxnSp>
        <p:nvCxnSpPr>
          <p:cNvPr id="14" name="AutoShape 12"/>
          <p:cNvCxnSpPr>
            <a:cxnSpLocks noChangeShapeType="1"/>
            <a:stCxn id="9" idx="2"/>
            <a:endCxn id="8" idx="6"/>
          </p:cNvCxnSpPr>
          <p:nvPr/>
        </p:nvCxnSpPr>
        <p:spPr bwMode="auto">
          <a:xfrm flipH="1" flipV="1">
            <a:off x="1335088" y="2220912"/>
            <a:ext cx="211137" cy="635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13"/>
          <p:cNvCxnSpPr>
            <a:cxnSpLocks noChangeShapeType="1"/>
            <a:stCxn id="9" idx="6"/>
            <a:endCxn id="10" idx="2"/>
          </p:cNvCxnSpPr>
          <p:nvPr/>
        </p:nvCxnSpPr>
        <p:spPr bwMode="auto">
          <a:xfrm>
            <a:off x="2484438" y="2227262"/>
            <a:ext cx="20161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14"/>
          <p:cNvCxnSpPr>
            <a:cxnSpLocks noChangeShapeType="1"/>
            <a:stCxn id="10" idx="6"/>
            <a:endCxn id="11" idx="2"/>
          </p:cNvCxnSpPr>
          <p:nvPr/>
        </p:nvCxnSpPr>
        <p:spPr bwMode="auto">
          <a:xfrm>
            <a:off x="3678238" y="2227262"/>
            <a:ext cx="18891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15"/>
          <p:cNvCxnSpPr>
            <a:cxnSpLocks noChangeShapeType="1"/>
            <a:stCxn id="11" idx="6"/>
            <a:endCxn id="12" idx="2"/>
          </p:cNvCxnSpPr>
          <p:nvPr/>
        </p:nvCxnSpPr>
        <p:spPr bwMode="auto">
          <a:xfrm flipV="1">
            <a:off x="4859338" y="2222500"/>
            <a:ext cx="234950" cy="47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16"/>
          <p:cNvCxnSpPr>
            <a:cxnSpLocks noChangeShapeType="1"/>
            <a:stCxn id="12" idx="6"/>
            <a:endCxn id="13" idx="2"/>
          </p:cNvCxnSpPr>
          <p:nvPr/>
        </p:nvCxnSpPr>
        <p:spPr bwMode="auto">
          <a:xfrm>
            <a:off x="6086475" y="2222500"/>
            <a:ext cx="239713" cy="95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7"/>
          <p:cNvCxnSpPr>
            <a:cxnSpLocks noChangeShapeType="1"/>
            <a:stCxn id="13" idx="6"/>
            <a:endCxn id="21" idx="2"/>
          </p:cNvCxnSpPr>
          <p:nvPr/>
        </p:nvCxnSpPr>
        <p:spPr bwMode="auto">
          <a:xfrm>
            <a:off x="7318375" y="2232025"/>
            <a:ext cx="187325"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Oval 9"/>
          <p:cNvSpPr>
            <a:spLocks noChangeArrowheads="1"/>
          </p:cNvSpPr>
          <p:nvPr/>
        </p:nvSpPr>
        <p:spPr bwMode="auto">
          <a:xfrm>
            <a:off x="7505700" y="1816100"/>
            <a:ext cx="992188" cy="833437"/>
          </a:xfrm>
          <a:prstGeom prst="ellipse">
            <a:avLst/>
          </a:prstGeom>
          <a:solidFill>
            <a:srgbClr val="FFFFFF"/>
          </a:solidFill>
          <a:ln w="9525">
            <a:solidFill>
              <a:schemeClr val="tx1"/>
            </a:solidFill>
            <a:round/>
            <a:headEnd/>
            <a:tailEnd/>
          </a:ln>
          <a:effectLst/>
          <a:extLst/>
        </p:spPr>
        <p:txBody>
          <a:bodyPr wrap="none" anchor="ctr"/>
          <a:lstStyle/>
          <a:p>
            <a:pPr algn="ctr"/>
            <a:endParaRPr lang="en-US" dirty="0">
              <a:solidFill>
                <a:srgbClr val="FFC000"/>
              </a:solidFill>
            </a:endParaRPr>
          </a:p>
        </p:txBody>
      </p:sp>
    </p:spTree>
    <p:extLst>
      <p:ext uri="{BB962C8B-B14F-4D97-AF65-F5344CB8AC3E}">
        <p14:creationId xmlns:p14="http://schemas.microsoft.com/office/powerpoint/2010/main" val="34938450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74764"/>
                                        </p:tgtEl>
                                      </p:cBhvr>
                                    </p:animEffect>
                                    <p:set>
                                      <p:cBhvr>
                                        <p:cTn id="7" dur="1" fill="hold">
                                          <p:stCondLst>
                                            <p:cond delay="499"/>
                                          </p:stCondLst>
                                        </p:cTn>
                                        <p:tgtEl>
                                          <p:spTgt spid="7476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4765"/>
                                        </p:tgtEl>
                                      </p:cBhvr>
                                    </p:animEffect>
                                    <p:set>
                                      <p:cBhvr>
                                        <p:cTn id="12" dur="1" fill="hold">
                                          <p:stCondLst>
                                            <p:cond delay="499"/>
                                          </p:stCondLst>
                                        </p:cTn>
                                        <p:tgtEl>
                                          <p:spTgt spid="747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74766"/>
                                        </p:tgtEl>
                                      </p:cBhvr>
                                    </p:animEffect>
                                    <p:set>
                                      <p:cBhvr>
                                        <p:cTn id="17" dur="1" fill="hold">
                                          <p:stCondLst>
                                            <p:cond delay="499"/>
                                          </p:stCondLst>
                                        </p:cTn>
                                        <p:tgtEl>
                                          <p:spTgt spid="747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4" grpId="0" animBg="1"/>
      <p:bldP spid="74765" grpId="0" animBg="1"/>
      <p:bldP spid="7476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341296" y="0"/>
            <a:ext cx="4971675" cy="914400"/>
          </a:xfrm>
        </p:spPr>
        <p:txBody>
          <a:bodyPr>
            <a:noAutofit/>
          </a:bodyPr>
          <a:lstStyle/>
          <a:p>
            <a:pPr fontAlgn="auto">
              <a:spcAft>
                <a:spcPts val="0"/>
              </a:spcAft>
              <a:defRPr/>
            </a:pPr>
            <a:r>
              <a:rPr lang="en-US" sz="2800" dirty="0" smtClean="0">
                <a:solidFill>
                  <a:schemeClr val="tx2">
                    <a:satMod val="130000"/>
                  </a:schemeClr>
                </a:solidFill>
              </a:rPr>
              <a:t/>
            </a:r>
            <a:br>
              <a:rPr lang="en-US" sz="2800" dirty="0" smtClean="0">
                <a:solidFill>
                  <a:schemeClr val="tx2">
                    <a:satMod val="130000"/>
                  </a:schemeClr>
                </a:solidFill>
              </a:rPr>
            </a:br>
            <a:r>
              <a:rPr lang="en-US" sz="2800" dirty="0" smtClean="0">
                <a:solidFill>
                  <a:schemeClr val="tx2">
                    <a:satMod val="130000"/>
                  </a:schemeClr>
                </a:solidFill>
              </a:rPr>
              <a:t>How are you progressing? </a:t>
            </a:r>
            <a:br>
              <a:rPr lang="en-US" sz="2800" dirty="0" smtClean="0">
                <a:solidFill>
                  <a:schemeClr val="tx2">
                    <a:satMod val="130000"/>
                  </a:schemeClr>
                </a:solidFill>
              </a:rPr>
            </a:br>
            <a:r>
              <a:rPr lang="en-US" sz="2800" dirty="0" smtClean="0">
                <a:solidFill>
                  <a:schemeClr val="tx2">
                    <a:satMod val="130000"/>
                  </a:schemeClr>
                </a:solidFill>
              </a:rPr>
              <a:t>Answers to IC/HW Exercise</a:t>
            </a:r>
          </a:p>
        </p:txBody>
      </p:sp>
      <p:sp>
        <p:nvSpPr>
          <p:cNvPr id="71684" name="Rectangle 3"/>
          <p:cNvSpPr>
            <a:spLocks noGrp="1" noChangeArrowheads="1"/>
          </p:cNvSpPr>
          <p:nvPr>
            <p:ph idx="1"/>
          </p:nvPr>
        </p:nvSpPr>
        <p:spPr>
          <a:xfrm>
            <a:off x="1490663" y="837024"/>
            <a:ext cx="7499350" cy="1220376"/>
          </a:xfrm>
        </p:spPr>
        <p:txBody>
          <a:bodyPr>
            <a:normAutofit lnSpcReduction="10000"/>
          </a:bodyPr>
          <a:lstStyle/>
          <a:p>
            <a:r>
              <a:rPr lang="en-US" dirty="0" smtClean="0"/>
              <a:t>mRNA = </a:t>
            </a:r>
            <a:r>
              <a:rPr lang="en-US" dirty="0" smtClean="0">
                <a:solidFill>
                  <a:srgbClr val="009900"/>
                </a:solidFill>
              </a:rPr>
              <a:t>AUG</a:t>
            </a:r>
            <a:r>
              <a:rPr lang="en-US" dirty="0" smtClean="0"/>
              <a:t>UCA</a:t>
            </a:r>
            <a:r>
              <a:rPr lang="en-US" u="sng" dirty="0" smtClean="0"/>
              <a:t>AGG</a:t>
            </a:r>
            <a:r>
              <a:rPr lang="en-US" dirty="0" smtClean="0"/>
              <a:t>CGC</a:t>
            </a:r>
            <a:r>
              <a:rPr lang="en-US" u="sng" dirty="0" smtClean="0"/>
              <a:t>AGC</a:t>
            </a:r>
            <a:r>
              <a:rPr lang="en-US" dirty="0" smtClean="0"/>
              <a:t>CCG</a:t>
            </a:r>
            <a:r>
              <a:rPr lang="en-US" u="sng" dirty="0" smtClean="0"/>
              <a:t>AUC</a:t>
            </a:r>
            <a:r>
              <a:rPr lang="en-US" dirty="0" smtClean="0">
                <a:solidFill>
                  <a:srgbClr val="FF0000"/>
                </a:solidFill>
              </a:rPr>
              <a:t>UGA</a:t>
            </a:r>
          </a:p>
          <a:p>
            <a:r>
              <a:rPr lang="en-US" dirty="0" smtClean="0">
                <a:solidFill>
                  <a:srgbClr val="FF0000"/>
                </a:solidFill>
              </a:rPr>
              <a:t>Poly peptide chain = </a:t>
            </a:r>
          </a:p>
        </p:txBody>
      </p:sp>
      <p:sp>
        <p:nvSpPr>
          <p:cNvPr id="71685" name="Oval 4"/>
          <p:cNvSpPr>
            <a:spLocks noChangeArrowheads="1"/>
          </p:cNvSpPr>
          <p:nvPr/>
        </p:nvSpPr>
        <p:spPr bwMode="auto">
          <a:xfrm rot="2749802">
            <a:off x="-28077" y="1129038"/>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Methionine</a:t>
            </a:r>
          </a:p>
        </p:txBody>
      </p:sp>
      <p:sp>
        <p:nvSpPr>
          <p:cNvPr id="71686" name="Oval 5"/>
          <p:cNvSpPr>
            <a:spLocks noChangeArrowheads="1"/>
          </p:cNvSpPr>
          <p:nvPr/>
        </p:nvSpPr>
        <p:spPr bwMode="auto">
          <a:xfrm rot="938258">
            <a:off x="1154118" y="1940801"/>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Serine</a:t>
            </a:r>
          </a:p>
        </p:txBody>
      </p:sp>
      <p:sp>
        <p:nvSpPr>
          <p:cNvPr id="71687" name="Oval 6"/>
          <p:cNvSpPr>
            <a:spLocks noChangeArrowheads="1"/>
          </p:cNvSpPr>
          <p:nvPr/>
        </p:nvSpPr>
        <p:spPr bwMode="auto">
          <a:xfrm rot="-258600">
            <a:off x="2655497" y="2084796"/>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Arginine</a:t>
            </a:r>
          </a:p>
        </p:txBody>
      </p:sp>
      <p:sp>
        <p:nvSpPr>
          <p:cNvPr id="71688" name="Oval 7"/>
          <p:cNvSpPr>
            <a:spLocks noChangeArrowheads="1"/>
          </p:cNvSpPr>
          <p:nvPr/>
        </p:nvSpPr>
        <p:spPr bwMode="auto">
          <a:xfrm rot="-370830">
            <a:off x="4086804" y="1955681"/>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Arginine</a:t>
            </a:r>
          </a:p>
        </p:txBody>
      </p:sp>
      <p:sp>
        <p:nvSpPr>
          <p:cNvPr id="71689" name="Oval 8"/>
          <p:cNvSpPr>
            <a:spLocks noChangeArrowheads="1"/>
          </p:cNvSpPr>
          <p:nvPr/>
        </p:nvSpPr>
        <p:spPr bwMode="auto">
          <a:xfrm rot="-173383">
            <a:off x="5549910" y="1881847"/>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Serine</a:t>
            </a:r>
          </a:p>
        </p:txBody>
      </p:sp>
      <p:sp>
        <p:nvSpPr>
          <p:cNvPr id="71690" name="Oval 9"/>
          <p:cNvSpPr>
            <a:spLocks noChangeArrowheads="1"/>
          </p:cNvSpPr>
          <p:nvPr/>
        </p:nvSpPr>
        <p:spPr bwMode="auto">
          <a:xfrm rot="1255786">
            <a:off x="7093152" y="2130997"/>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Proline</a:t>
            </a:r>
          </a:p>
        </p:txBody>
      </p:sp>
      <p:sp>
        <p:nvSpPr>
          <p:cNvPr id="71691" name="Oval 10"/>
          <p:cNvSpPr>
            <a:spLocks noChangeArrowheads="1"/>
          </p:cNvSpPr>
          <p:nvPr/>
        </p:nvSpPr>
        <p:spPr bwMode="auto">
          <a:xfrm rot="5400000">
            <a:off x="7854287" y="3369875"/>
            <a:ext cx="13716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solidFill>
                  <a:srgbClr val="FFC000"/>
                </a:solidFill>
              </a:rPr>
              <a:t>Isoleucine</a:t>
            </a:r>
          </a:p>
        </p:txBody>
      </p:sp>
      <p:cxnSp>
        <p:nvCxnSpPr>
          <p:cNvPr id="23" name="AutoShape 12"/>
          <p:cNvCxnSpPr>
            <a:cxnSpLocks noChangeShapeType="1"/>
          </p:cNvCxnSpPr>
          <p:nvPr/>
        </p:nvCxnSpPr>
        <p:spPr bwMode="auto">
          <a:xfrm flipH="1" flipV="1">
            <a:off x="1135581" y="2230546"/>
            <a:ext cx="43921" cy="13499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13"/>
          <p:cNvCxnSpPr>
            <a:cxnSpLocks noChangeShapeType="1"/>
          </p:cNvCxnSpPr>
          <p:nvPr/>
        </p:nvCxnSpPr>
        <p:spPr bwMode="auto">
          <a:xfrm>
            <a:off x="2500334" y="2735260"/>
            <a:ext cx="157102" cy="1067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14"/>
          <p:cNvCxnSpPr>
            <a:cxnSpLocks noChangeShapeType="1"/>
          </p:cNvCxnSpPr>
          <p:nvPr/>
        </p:nvCxnSpPr>
        <p:spPr bwMode="auto">
          <a:xfrm flipV="1">
            <a:off x="4025158" y="2639115"/>
            <a:ext cx="65632" cy="374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15"/>
          <p:cNvCxnSpPr>
            <a:cxnSpLocks noChangeShapeType="1"/>
          </p:cNvCxnSpPr>
          <p:nvPr/>
        </p:nvCxnSpPr>
        <p:spPr bwMode="auto">
          <a:xfrm>
            <a:off x="5454418" y="2491447"/>
            <a:ext cx="96364" cy="3457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6"/>
          <p:cNvCxnSpPr>
            <a:cxnSpLocks noChangeShapeType="1"/>
          </p:cNvCxnSpPr>
          <p:nvPr/>
        </p:nvCxnSpPr>
        <p:spPr bwMode="auto">
          <a:xfrm>
            <a:off x="6920638" y="2456873"/>
            <a:ext cx="217764" cy="3874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7"/>
          <p:cNvCxnSpPr>
            <a:cxnSpLocks noChangeShapeType="1"/>
          </p:cNvCxnSpPr>
          <p:nvPr/>
        </p:nvCxnSpPr>
        <p:spPr bwMode="auto">
          <a:xfrm>
            <a:off x="8419502" y="2985581"/>
            <a:ext cx="120585" cy="30809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05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fade">
                                      <p:cBhvr>
                                        <p:cTn id="7" dur="500"/>
                                        <p:tgtEl>
                                          <p:spTgt spid="716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686"/>
                                        </p:tgtEl>
                                        <p:attrNameLst>
                                          <p:attrName>style.visibility</p:attrName>
                                        </p:attrNameLst>
                                      </p:cBhvr>
                                      <p:to>
                                        <p:strVal val="visible"/>
                                      </p:to>
                                    </p:set>
                                    <p:animEffect transition="in" filter="fade">
                                      <p:cBhvr>
                                        <p:cTn id="10" dur="500"/>
                                        <p:tgtEl>
                                          <p:spTgt spid="716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687"/>
                                        </p:tgtEl>
                                        <p:attrNameLst>
                                          <p:attrName>style.visibility</p:attrName>
                                        </p:attrNameLst>
                                      </p:cBhvr>
                                      <p:to>
                                        <p:strVal val="visible"/>
                                      </p:to>
                                    </p:set>
                                    <p:animEffect transition="in" filter="fade">
                                      <p:cBhvr>
                                        <p:cTn id="13" dur="500"/>
                                        <p:tgtEl>
                                          <p:spTgt spid="716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688"/>
                                        </p:tgtEl>
                                        <p:attrNameLst>
                                          <p:attrName>style.visibility</p:attrName>
                                        </p:attrNameLst>
                                      </p:cBhvr>
                                      <p:to>
                                        <p:strVal val="visible"/>
                                      </p:to>
                                    </p:set>
                                    <p:animEffect transition="in" filter="fade">
                                      <p:cBhvr>
                                        <p:cTn id="16" dur="500"/>
                                        <p:tgtEl>
                                          <p:spTgt spid="716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689"/>
                                        </p:tgtEl>
                                        <p:attrNameLst>
                                          <p:attrName>style.visibility</p:attrName>
                                        </p:attrNameLst>
                                      </p:cBhvr>
                                      <p:to>
                                        <p:strVal val="visible"/>
                                      </p:to>
                                    </p:set>
                                    <p:animEffect transition="in" filter="fade">
                                      <p:cBhvr>
                                        <p:cTn id="19" dur="500"/>
                                        <p:tgtEl>
                                          <p:spTgt spid="716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690"/>
                                        </p:tgtEl>
                                        <p:attrNameLst>
                                          <p:attrName>style.visibility</p:attrName>
                                        </p:attrNameLst>
                                      </p:cBhvr>
                                      <p:to>
                                        <p:strVal val="visible"/>
                                      </p:to>
                                    </p:set>
                                    <p:animEffect transition="in" filter="fade">
                                      <p:cBhvr>
                                        <p:cTn id="22" dur="500"/>
                                        <p:tgtEl>
                                          <p:spTgt spid="7169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691"/>
                                        </p:tgtEl>
                                        <p:attrNameLst>
                                          <p:attrName>style.visibility</p:attrName>
                                        </p:attrNameLst>
                                      </p:cBhvr>
                                      <p:to>
                                        <p:strVal val="visible"/>
                                      </p:to>
                                    </p:set>
                                    <p:animEffect transition="in" filter="fade">
                                      <p:cBhvr>
                                        <p:cTn id="25" dur="5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P spid="71686" grpId="0" animBg="1"/>
      <p:bldP spid="71687" grpId="0" animBg="1"/>
      <p:bldP spid="71688" grpId="0" animBg="1"/>
      <p:bldP spid="71689" grpId="0" animBg="1"/>
      <p:bldP spid="71690" grpId="0" animBg="1"/>
      <p:bldP spid="7169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37366008"/>
              </p:ext>
            </p:extLst>
          </p:nvPr>
        </p:nvGraphicFramePr>
        <p:xfrm>
          <a:off x="0" y="914400"/>
          <a:ext cx="6340096" cy="4953000"/>
        </p:xfrm>
        <a:graphic>
          <a:graphicData uri="http://schemas.openxmlformats.org/drawingml/2006/table">
            <a:tbl>
              <a:tblPr firstRow="1" bandRow="1">
                <a:tableStyleId>{5940675A-B579-460E-94D1-54222C63F5DA}</a:tableStyleId>
              </a:tblPr>
              <a:tblGrid>
                <a:gridCol w="1585024">
                  <a:extLst>
                    <a:ext uri="{9D8B030D-6E8A-4147-A177-3AD203B41FA5}">
                      <a16:colId xmlns:a16="http://schemas.microsoft.com/office/drawing/2014/main" val="20000"/>
                    </a:ext>
                  </a:extLst>
                </a:gridCol>
                <a:gridCol w="1585024">
                  <a:extLst>
                    <a:ext uri="{9D8B030D-6E8A-4147-A177-3AD203B41FA5}">
                      <a16:colId xmlns:a16="http://schemas.microsoft.com/office/drawing/2014/main" val="20001"/>
                    </a:ext>
                  </a:extLst>
                </a:gridCol>
                <a:gridCol w="1585024">
                  <a:extLst>
                    <a:ext uri="{9D8B030D-6E8A-4147-A177-3AD203B41FA5}">
                      <a16:colId xmlns:a16="http://schemas.microsoft.com/office/drawing/2014/main" val="20002"/>
                    </a:ext>
                  </a:extLst>
                </a:gridCol>
                <a:gridCol w="1585024">
                  <a:extLst>
                    <a:ext uri="{9D8B030D-6E8A-4147-A177-3AD203B41FA5}">
                      <a16:colId xmlns:a16="http://schemas.microsoft.com/office/drawing/2014/main" val="20003"/>
                    </a:ext>
                  </a:extLst>
                </a:gridCol>
              </a:tblGrid>
              <a:tr h="990600">
                <a:tc>
                  <a:txBody>
                    <a:bodyPr/>
                    <a:lstStyle/>
                    <a:p>
                      <a:pPr algn="ctr"/>
                      <a:r>
                        <a:rPr lang="en-US" sz="1600" dirty="0" smtClean="0"/>
                        <a:t>Complement</a:t>
                      </a:r>
                    </a:p>
                    <a:p>
                      <a:pPr algn="ctr"/>
                      <a:r>
                        <a:rPr lang="en-US" sz="1600" dirty="0" smtClean="0"/>
                        <a:t>(DNA)</a:t>
                      </a:r>
                      <a:endParaRPr lang="en-US" sz="1600" dirty="0"/>
                    </a:p>
                  </a:txBody>
                  <a:tcPr>
                    <a:blipFill dpi="0" rotWithShape="1">
                      <a:blip r:embed="rId2">
                        <a:alphaModFix amt="46000"/>
                      </a:blip>
                      <a:srcRect/>
                      <a:tile tx="0" ty="0" sx="100000" sy="100000" flip="none" algn="tl"/>
                    </a:blipFill>
                  </a:tcPr>
                </a:tc>
                <a:tc>
                  <a:txBody>
                    <a:bodyPr/>
                    <a:lstStyle/>
                    <a:p>
                      <a:pPr algn="ctr"/>
                      <a:r>
                        <a:rPr lang="en-US" dirty="0" smtClean="0"/>
                        <a:t>Gene</a:t>
                      </a:r>
                    </a:p>
                    <a:p>
                      <a:pPr algn="ctr"/>
                      <a:r>
                        <a:rPr lang="en-US" dirty="0" smtClean="0"/>
                        <a:t>(DNA)</a:t>
                      </a:r>
                      <a:endParaRPr lang="en-US" dirty="0"/>
                    </a:p>
                  </a:txBody>
                  <a:tcPr>
                    <a:blipFill dpi="0" rotWithShape="1">
                      <a:blip r:embed="rId2">
                        <a:alphaModFix amt="46000"/>
                      </a:blip>
                      <a:srcRect/>
                      <a:tile tx="0" ty="0" sx="100000" sy="100000" flip="none" algn="tl"/>
                    </a:blipFill>
                  </a:tcPr>
                </a:tc>
                <a:tc>
                  <a:txBody>
                    <a:bodyPr/>
                    <a:lstStyle/>
                    <a:p>
                      <a:pPr algn="ctr"/>
                      <a:r>
                        <a:rPr lang="en-US" dirty="0" smtClean="0"/>
                        <a:t>mRNA</a:t>
                      </a:r>
                    </a:p>
                    <a:p>
                      <a:pPr algn="ctr"/>
                      <a:r>
                        <a:rPr lang="en-US" dirty="0" smtClean="0"/>
                        <a:t>(codon)</a:t>
                      </a:r>
                      <a:endParaRPr lang="en-US" dirty="0"/>
                    </a:p>
                  </a:txBody>
                  <a:tcPr>
                    <a:blipFill dpi="0" rotWithShape="1">
                      <a:blip r:embed="rId2">
                        <a:alphaModFix amt="46000"/>
                      </a:blip>
                      <a:srcRect/>
                      <a:tile tx="0" ty="0" sx="100000" sy="100000" flip="none" algn="tl"/>
                    </a:blipFill>
                  </a:tcPr>
                </a:tc>
                <a:tc>
                  <a:txBody>
                    <a:bodyPr/>
                    <a:lstStyle/>
                    <a:p>
                      <a:pPr algn="ctr"/>
                      <a:r>
                        <a:rPr lang="en-US" dirty="0" smtClean="0"/>
                        <a:t>Anticodon</a:t>
                      </a:r>
                    </a:p>
                    <a:p>
                      <a:pPr algn="ctr"/>
                      <a:r>
                        <a:rPr lang="en-US" dirty="0" err="1" smtClean="0"/>
                        <a:t>tRNA</a:t>
                      </a:r>
                      <a:endParaRPr lang="en-US" dirty="0"/>
                    </a:p>
                  </a:txBody>
                  <a:tcPr>
                    <a:blipFill dpi="0" rotWithShape="1">
                      <a:blip r:embed="rId2">
                        <a:alphaModFix amt="46000"/>
                      </a:blip>
                      <a:srcRect/>
                      <a:tile tx="0" ty="0" sx="100000" sy="100000" flip="none" algn="tl"/>
                    </a:blipFill>
                  </a:tcPr>
                </a:tc>
                <a:extLst>
                  <a:ext uri="{0D108BD9-81ED-4DB2-BD59-A6C34878D82A}">
                    <a16:rowId xmlns:a16="http://schemas.microsoft.com/office/drawing/2014/main" val="10000"/>
                  </a:ext>
                </a:extLst>
              </a:tr>
              <a:tr h="990600">
                <a:tc>
                  <a:txBody>
                    <a:bodyPr/>
                    <a:lstStyle/>
                    <a:p>
                      <a:pPr algn="ctr"/>
                      <a:r>
                        <a:rPr lang="en-US" sz="3200" b="1" dirty="0" smtClean="0"/>
                        <a:t>T</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A</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U</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A</a:t>
                      </a:r>
                      <a:endParaRPr lang="en-US" sz="3200" b="1" dirty="0"/>
                    </a:p>
                  </a:txBody>
                  <a:tcPr>
                    <a:blipFill dpi="0" rotWithShape="1">
                      <a:blip r:embed="rId2">
                        <a:alphaModFix amt="46000"/>
                      </a:blip>
                      <a:srcRect/>
                      <a:tile tx="0" ty="0" sx="100000" sy="100000" flip="none" algn="tl"/>
                    </a:blipFill>
                  </a:tcPr>
                </a:tc>
                <a:extLst>
                  <a:ext uri="{0D108BD9-81ED-4DB2-BD59-A6C34878D82A}">
                    <a16:rowId xmlns:a16="http://schemas.microsoft.com/office/drawing/2014/main" val="10001"/>
                  </a:ext>
                </a:extLst>
              </a:tr>
              <a:tr h="990600">
                <a:tc>
                  <a:txBody>
                    <a:bodyPr/>
                    <a:lstStyle/>
                    <a:p>
                      <a:pPr algn="ctr"/>
                      <a:r>
                        <a:rPr lang="en-US" sz="3200" b="1" dirty="0" smtClean="0"/>
                        <a:t>A</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T</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A</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U</a:t>
                      </a:r>
                      <a:endParaRPr lang="en-US" sz="3200" b="1" dirty="0"/>
                    </a:p>
                  </a:txBody>
                  <a:tcPr>
                    <a:blipFill dpi="0" rotWithShape="1">
                      <a:blip r:embed="rId2">
                        <a:alphaModFix amt="46000"/>
                      </a:blip>
                      <a:srcRect/>
                      <a:tile tx="0" ty="0" sx="100000" sy="100000" flip="none" algn="tl"/>
                    </a:blipFill>
                  </a:tcPr>
                </a:tc>
                <a:extLst>
                  <a:ext uri="{0D108BD9-81ED-4DB2-BD59-A6C34878D82A}">
                    <a16:rowId xmlns:a16="http://schemas.microsoft.com/office/drawing/2014/main" val="10002"/>
                  </a:ext>
                </a:extLst>
              </a:tr>
              <a:tr h="990600">
                <a:tc>
                  <a:txBody>
                    <a:bodyPr/>
                    <a:lstStyle/>
                    <a:p>
                      <a:pPr algn="ctr"/>
                      <a:r>
                        <a:rPr lang="en-US" sz="3200" b="1" dirty="0" smtClean="0"/>
                        <a:t>G</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C</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G</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C</a:t>
                      </a:r>
                      <a:endParaRPr lang="en-US" sz="3200" b="1" dirty="0"/>
                    </a:p>
                  </a:txBody>
                  <a:tcPr>
                    <a:blipFill dpi="0" rotWithShape="1">
                      <a:blip r:embed="rId2">
                        <a:alphaModFix amt="46000"/>
                      </a:blip>
                      <a:srcRect/>
                      <a:tile tx="0" ty="0" sx="100000" sy="100000" flip="none" algn="tl"/>
                    </a:blipFill>
                  </a:tcPr>
                </a:tc>
                <a:extLst>
                  <a:ext uri="{0D108BD9-81ED-4DB2-BD59-A6C34878D82A}">
                    <a16:rowId xmlns:a16="http://schemas.microsoft.com/office/drawing/2014/main" val="10003"/>
                  </a:ext>
                </a:extLst>
              </a:tr>
              <a:tr h="990600">
                <a:tc>
                  <a:txBody>
                    <a:bodyPr/>
                    <a:lstStyle/>
                    <a:p>
                      <a:pPr algn="ctr"/>
                      <a:r>
                        <a:rPr lang="en-US" sz="3200" b="1" dirty="0" smtClean="0"/>
                        <a:t>C </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G </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C </a:t>
                      </a:r>
                      <a:endParaRPr lang="en-US" sz="3200" b="1" dirty="0"/>
                    </a:p>
                  </a:txBody>
                  <a:tcPr>
                    <a:blipFill dpi="0" rotWithShape="1">
                      <a:blip r:embed="rId2">
                        <a:alphaModFix amt="46000"/>
                      </a:blip>
                      <a:srcRect/>
                      <a:tile tx="0" ty="0" sx="100000" sy="100000" flip="none" algn="tl"/>
                    </a:blipFill>
                  </a:tcPr>
                </a:tc>
                <a:tc>
                  <a:txBody>
                    <a:bodyPr/>
                    <a:lstStyle/>
                    <a:p>
                      <a:pPr algn="ctr"/>
                      <a:r>
                        <a:rPr lang="en-US" sz="3200" b="1" dirty="0" smtClean="0"/>
                        <a:t>G </a:t>
                      </a:r>
                      <a:endParaRPr lang="en-US" sz="3200" b="1" dirty="0"/>
                    </a:p>
                  </a:txBody>
                  <a:tcPr>
                    <a:blipFill dpi="0" rotWithShape="1">
                      <a:blip r:embed="rId2">
                        <a:alphaModFix amt="46000"/>
                      </a:blip>
                      <a:srcRect/>
                      <a:tile tx="0" ty="0" sx="100000" sy="100000" flip="none" algn="tl"/>
                    </a:blipFill>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9375" l="0" r="99474"/>
                    </a14:imgEffect>
                  </a14:imgLayer>
                </a14:imgProps>
              </a:ext>
            </a:extLst>
          </a:blip>
          <a:stretch>
            <a:fillRect/>
          </a:stretch>
        </p:blipFill>
        <p:spPr>
          <a:xfrm>
            <a:off x="6340094" y="12192"/>
            <a:ext cx="2803906" cy="3541776"/>
          </a:xfrm>
          <a:prstGeom prst="rect">
            <a:avLst/>
          </a:prstGeom>
        </p:spPr>
      </p:pic>
      <p:sp>
        <p:nvSpPr>
          <p:cNvPr id="2" name="Title 1"/>
          <p:cNvSpPr>
            <a:spLocks noGrp="1"/>
          </p:cNvSpPr>
          <p:nvPr>
            <p:ph type="title"/>
          </p:nvPr>
        </p:nvSpPr>
        <p:spPr>
          <a:xfrm>
            <a:off x="30480" y="228600"/>
            <a:ext cx="7024744" cy="609600"/>
          </a:xfrm>
        </p:spPr>
        <p:txBody>
          <a:bodyPr>
            <a:normAutofit fontScale="90000"/>
          </a:bodyPr>
          <a:lstStyle/>
          <a:p>
            <a:r>
              <a:rPr lang="en-US" dirty="0" smtClean="0"/>
              <a:t>“Rosetta Stone” of Genetics</a:t>
            </a:r>
            <a:endParaRPr lang="en-US" dirty="0"/>
          </a:p>
        </p:txBody>
      </p:sp>
    </p:spTree>
    <p:extLst>
      <p:ext uri="{BB962C8B-B14F-4D97-AF65-F5344CB8AC3E}">
        <p14:creationId xmlns:p14="http://schemas.microsoft.com/office/powerpoint/2010/main" val="16583010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7687234" cy="914400"/>
          </a:xfrm>
        </p:spPr>
        <p:txBody>
          <a:bodyPr>
            <a:normAutofit fontScale="90000"/>
          </a:bodyPr>
          <a:lstStyle/>
          <a:p>
            <a:r>
              <a:rPr lang="en-US" dirty="0" smtClean="0"/>
              <a:t>Practice the Process: </a:t>
            </a:r>
            <a:r>
              <a:rPr lang="en-US" sz="2400" dirty="0" smtClean="0"/>
              <a:t>Find, transcribe and translate the gene into a polypeptide sequence. </a:t>
            </a:r>
            <a:endParaRPr lang="en-US" dirty="0"/>
          </a:p>
        </p:txBody>
      </p:sp>
      <p:sp>
        <p:nvSpPr>
          <p:cNvPr id="3" name="Content Placeholder 2"/>
          <p:cNvSpPr>
            <a:spLocks noGrp="1"/>
          </p:cNvSpPr>
          <p:nvPr>
            <p:ph idx="1"/>
          </p:nvPr>
        </p:nvSpPr>
        <p:spPr>
          <a:xfrm>
            <a:off x="461502" y="1869924"/>
            <a:ext cx="8301498" cy="3508977"/>
          </a:xfrm>
        </p:spPr>
        <p:txBody>
          <a:bodyPr>
            <a:normAutofit/>
          </a:bodyPr>
          <a:lstStyle/>
          <a:p>
            <a:r>
              <a:rPr lang="en-US" sz="2800" dirty="0" smtClean="0"/>
              <a:t>DNA:    GCAATACGTAAAATAGATCTATCGC</a:t>
            </a:r>
          </a:p>
          <a:p>
            <a:r>
              <a:rPr lang="en-US" sz="2800" dirty="0" smtClean="0"/>
              <a:t>mRNA:	</a:t>
            </a:r>
          </a:p>
          <a:p>
            <a:r>
              <a:rPr lang="en-US" sz="2800" dirty="0" smtClean="0"/>
              <a:t>Polypeptide:</a:t>
            </a:r>
          </a:p>
          <a:p>
            <a:endParaRPr lang="en-US" sz="2800" dirty="0"/>
          </a:p>
          <a:p>
            <a:r>
              <a:rPr lang="en-US" sz="2800" dirty="0" smtClean="0"/>
              <a:t>5 minutes.</a:t>
            </a:r>
            <a:endParaRPr lang="en-US" sz="2800" dirty="0"/>
          </a:p>
        </p:txBody>
      </p:sp>
      <p:sp>
        <p:nvSpPr>
          <p:cNvPr id="4" name="Rectangle 3"/>
          <p:cNvSpPr/>
          <p:nvPr/>
        </p:nvSpPr>
        <p:spPr>
          <a:xfrm>
            <a:off x="2333546" y="2411589"/>
            <a:ext cx="5181600" cy="461665"/>
          </a:xfrm>
          <a:prstGeom prst="rect">
            <a:avLst/>
          </a:prstGeom>
        </p:spPr>
        <p:txBody>
          <a:bodyPr wrap="square">
            <a:spAutoFit/>
          </a:bodyPr>
          <a:lstStyle/>
          <a:p>
            <a:pPr marL="342900" lvl="0" indent="-274320" fontAlgn="auto">
              <a:spcBef>
                <a:spcPct val="20000"/>
              </a:spcBef>
              <a:spcAft>
                <a:spcPts val="0"/>
              </a:spcAft>
              <a:buClr>
                <a:srgbClr val="4F81BD"/>
              </a:buClr>
              <a:buSzPct val="76000"/>
              <a:buFont typeface="Wingdings 2" pitchFamily="18" charset="2"/>
              <a:buChar char=""/>
            </a:pPr>
            <a:r>
              <a:rPr lang="en-US" sz="2400" dirty="0">
                <a:solidFill>
                  <a:srgbClr val="1F497D"/>
                </a:solidFill>
                <a:latin typeface="Century Gothic"/>
              </a:rPr>
              <a:t>AUG CAU </a:t>
            </a:r>
            <a:r>
              <a:rPr lang="en-US" sz="2400" dirty="0" smtClean="0">
                <a:solidFill>
                  <a:srgbClr val="1F497D"/>
                </a:solidFill>
                <a:latin typeface="Century Gothic"/>
              </a:rPr>
              <a:t>UUU AUC UAG</a:t>
            </a:r>
            <a:endParaRPr lang="en-US" sz="2400" dirty="0">
              <a:solidFill>
                <a:srgbClr val="1F497D"/>
              </a:solidFill>
              <a:latin typeface="Century Gothic"/>
            </a:endParaRPr>
          </a:p>
        </p:txBody>
      </p:sp>
      <p:sp>
        <p:nvSpPr>
          <p:cNvPr id="5" name="Rectangle 4"/>
          <p:cNvSpPr/>
          <p:nvPr/>
        </p:nvSpPr>
        <p:spPr>
          <a:xfrm>
            <a:off x="3352800" y="2873254"/>
            <a:ext cx="3842719" cy="461665"/>
          </a:xfrm>
          <a:prstGeom prst="rect">
            <a:avLst/>
          </a:prstGeom>
        </p:spPr>
        <p:txBody>
          <a:bodyPr wrap="none">
            <a:spAutoFit/>
          </a:bodyPr>
          <a:lstStyle/>
          <a:p>
            <a:pPr marL="342900" lvl="0" indent="-274320" fontAlgn="auto">
              <a:spcBef>
                <a:spcPct val="20000"/>
              </a:spcBef>
              <a:spcAft>
                <a:spcPts val="0"/>
              </a:spcAft>
              <a:buClr>
                <a:srgbClr val="4F81BD"/>
              </a:buClr>
              <a:buSzPct val="76000"/>
              <a:buFont typeface="Wingdings 2" pitchFamily="18" charset="2"/>
              <a:buChar char=""/>
            </a:pPr>
            <a:r>
              <a:rPr lang="pt-BR" sz="2400" smtClean="0">
                <a:solidFill>
                  <a:srgbClr val="1F497D"/>
                </a:solidFill>
                <a:latin typeface="Century Gothic"/>
              </a:rPr>
              <a:t>Met-His-Phe-Lle- (</a:t>
            </a:r>
            <a:r>
              <a:rPr lang="pt-BR" sz="2400" dirty="0">
                <a:solidFill>
                  <a:srgbClr val="1F497D"/>
                </a:solidFill>
                <a:latin typeface="Century Gothic"/>
              </a:rPr>
              <a:t>stop)</a:t>
            </a:r>
          </a:p>
        </p:txBody>
      </p:sp>
      <p:sp>
        <p:nvSpPr>
          <p:cNvPr id="6" name="Rectangle 5"/>
          <p:cNvSpPr/>
          <p:nvPr/>
        </p:nvSpPr>
        <p:spPr>
          <a:xfrm>
            <a:off x="3276600" y="1869924"/>
            <a:ext cx="685800" cy="49227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48400" y="1869924"/>
            <a:ext cx="685800" cy="492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9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305800" cy="1143000"/>
          </a:xfrm>
        </p:spPr>
        <p:txBody>
          <a:bodyPr>
            <a:normAutofit fontScale="90000"/>
          </a:bodyPr>
          <a:lstStyle/>
          <a:p>
            <a:pPr lvl="0"/>
            <a:r>
              <a:rPr lang="en-US" smtClean="0"/>
              <a:t>Fill in the lines for the following sequences.</a:t>
            </a:r>
            <a:endParaRPr lang="en-US" dirty="0"/>
          </a:p>
        </p:txBody>
      </p:sp>
      <p:sp>
        <p:nvSpPr>
          <p:cNvPr id="3" name="Content Placeholder 2"/>
          <p:cNvSpPr>
            <a:spLocks noGrp="1"/>
          </p:cNvSpPr>
          <p:nvPr>
            <p:ph idx="1"/>
          </p:nvPr>
        </p:nvSpPr>
        <p:spPr>
          <a:xfrm>
            <a:off x="-76200" y="1981200"/>
            <a:ext cx="9220200" cy="3851429"/>
          </a:xfrm>
        </p:spPr>
        <p:txBody>
          <a:bodyPr>
            <a:normAutofit/>
          </a:bodyPr>
          <a:lstStyle/>
          <a:p>
            <a:r>
              <a:rPr lang="en-US" sz="1800" dirty="0" smtClean="0"/>
              <a:t>Complement</a:t>
            </a:r>
            <a:r>
              <a:rPr lang="en-US" sz="1600" dirty="0" smtClean="0"/>
              <a:t>:___________________________________________________________________</a:t>
            </a:r>
          </a:p>
          <a:p>
            <a:endParaRPr lang="en-US" sz="1600" dirty="0" smtClean="0"/>
          </a:p>
          <a:p>
            <a:r>
              <a:rPr lang="en-US" sz="1800" dirty="0" smtClean="0"/>
              <a:t>Gene:            </a:t>
            </a:r>
            <a:r>
              <a:rPr lang="en-US" sz="1600" dirty="0" smtClean="0"/>
              <a:t>____________________________________________________________________  </a:t>
            </a:r>
          </a:p>
          <a:p>
            <a:endParaRPr lang="en-US" sz="1600" dirty="0" smtClean="0"/>
          </a:p>
          <a:p>
            <a:r>
              <a:rPr lang="en-US" sz="1800" dirty="0" smtClean="0"/>
              <a:t>mRNA:    AUG  -   ACU  -  AGC  -  UGG  -  GGG  -  UAU  -  UAC  -  UUU  -  UAG</a:t>
            </a:r>
          </a:p>
          <a:p>
            <a:endParaRPr lang="en-US" sz="1600" dirty="0" smtClean="0"/>
          </a:p>
          <a:p>
            <a:r>
              <a:rPr lang="en-US" sz="1800" dirty="0" err="1" smtClean="0"/>
              <a:t>tRNA</a:t>
            </a:r>
            <a:r>
              <a:rPr lang="en-US" sz="1800" dirty="0" smtClean="0"/>
              <a:t>: </a:t>
            </a:r>
            <a:r>
              <a:rPr lang="en-US" sz="1600" dirty="0" smtClean="0"/>
              <a:t>	___________________________________________________________________</a:t>
            </a:r>
          </a:p>
          <a:p>
            <a:endParaRPr lang="en-US" sz="1600" dirty="0" smtClean="0"/>
          </a:p>
          <a:p>
            <a:r>
              <a:rPr lang="en-US" sz="1800" dirty="0" smtClean="0"/>
              <a:t>AA:                 </a:t>
            </a:r>
            <a:r>
              <a:rPr lang="en-US" sz="1600" dirty="0" smtClean="0"/>
              <a:t>	___________________________________________________________________</a:t>
            </a:r>
          </a:p>
          <a:p>
            <a:endParaRPr lang="en-US" sz="1600" dirty="0"/>
          </a:p>
        </p:txBody>
      </p:sp>
      <p:sp>
        <p:nvSpPr>
          <p:cNvPr id="5" name="Rectangle 4"/>
          <p:cNvSpPr/>
          <p:nvPr/>
        </p:nvSpPr>
        <p:spPr>
          <a:xfrm>
            <a:off x="2133600" y="1852138"/>
            <a:ext cx="6781800" cy="461665"/>
          </a:xfrm>
          <a:prstGeom prst="rect">
            <a:avLst/>
          </a:prstGeom>
        </p:spPr>
        <p:txBody>
          <a:bodyPr wrap="square">
            <a:spAutoFit/>
          </a:bodyPr>
          <a:lstStyle/>
          <a:p>
            <a:pPr lvl="0"/>
            <a:r>
              <a:rPr lang="en-US" sz="2400" b="1" dirty="0" smtClean="0">
                <a:solidFill>
                  <a:prstClr val="black"/>
                </a:solidFill>
              </a:rPr>
              <a:t>ATG•ACT•AGC•TGG•GGG•TAT•TAC•TTT</a:t>
            </a:r>
            <a:r>
              <a:rPr lang="en-US" sz="2400" b="1" dirty="0">
                <a:solidFill>
                  <a:prstClr val="black"/>
                </a:solidFill>
              </a:rPr>
              <a:t>•</a:t>
            </a:r>
            <a:r>
              <a:rPr lang="en-US" sz="2400" b="1" dirty="0" smtClean="0">
                <a:solidFill>
                  <a:prstClr val="black"/>
                </a:solidFill>
              </a:rPr>
              <a:t>TAG  </a:t>
            </a:r>
            <a:endParaRPr lang="en-US" sz="2400" b="1" dirty="0">
              <a:solidFill>
                <a:prstClr val="black"/>
              </a:solidFill>
            </a:endParaRPr>
          </a:p>
        </p:txBody>
      </p:sp>
      <p:sp>
        <p:nvSpPr>
          <p:cNvPr id="6" name="Rectangle 5"/>
          <p:cNvSpPr/>
          <p:nvPr/>
        </p:nvSpPr>
        <p:spPr>
          <a:xfrm>
            <a:off x="2115312" y="2442865"/>
            <a:ext cx="6723888" cy="461665"/>
          </a:xfrm>
          <a:prstGeom prst="rect">
            <a:avLst/>
          </a:prstGeom>
        </p:spPr>
        <p:txBody>
          <a:bodyPr wrap="square">
            <a:spAutoFit/>
          </a:bodyPr>
          <a:lstStyle/>
          <a:p>
            <a:pPr lvl="0"/>
            <a:r>
              <a:rPr lang="en-US" sz="2400" b="1" dirty="0" smtClean="0">
                <a:solidFill>
                  <a:prstClr val="black"/>
                </a:solidFill>
              </a:rPr>
              <a:t>TAC•TGA•TCG•ACC•CCC•ATA•ATG•AAA</a:t>
            </a:r>
            <a:r>
              <a:rPr lang="en-US" sz="2400" b="1" dirty="0">
                <a:solidFill>
                  <a:prstClr val="black"/>
                </a:solidFill>
              </a:rPr>
              <a:t>•</a:t>
            </a:r>
            <a:r>
              <a:rPr lang="en-US" sz="2400" b="1" dirty="0" smtClean="0">
                <a:solidFill>
                  <a:prstClr val="black"/>
                </a:solidFill>
              </a:rPr>
              <a:t>ATC</a:t>
            </a:r>
            <a:endParaRPr lang="en-US" sz="2400" b="1" dirty="0">
              <a:solidFill>
                <a:prstClr val="black"/>
              </a:solidFill>
            </a:endParaRPr>
          </a:p>
        </p:txBody>
      </p:sp>
      <p:sp>
        <p:nvSpPr>
          <p:cNvPr id="7" name="Rectangle 6"/>
          <p:cNvSpPr/>
          <p:nvPr/>
        </p:nvSpPr>
        <p:spPr>
          <a:xfrm>
            <a:off x="1905000" y="3676081"/>
            <a:ext cx="7086600" cy="461665"/>
          </a:xfrm>
          <a:prstGeom prst="rect">
            <a:avLst/>
          </a:prstGeom>
        </p:spPr>
        <p:txBody>
          <a:bodyPr wrap="square">
            <a:spAutoFit/>
          </a:bodyPr>
          <a:lstStyle/>
          <a:p>
            <a:pPr lvl="0"/>
            <a:r>
              <a:rPr lang="en-US" sz="2400" b="1" dirty="0" smtClean="0">
                <a:solidFill>
                  <a:prstClr val="black"/>
                </a:solidFill>
              </a:rPr>
              <a:t>UAC•UGA•UCG•ACC•CCC•AUA•AUG•AAA</a:t>
            </a:r>
            <a:r>
              <a:rPr lang="en-US" sz="2400" b="1" dirty="0">
                <a:solidFill>
                  <a:prstClr val="black"/>
                </a:solidFill>
              </a:rPr>
              <a:t>•</a:t>
            </a:r>
            <a:r>
              <a:rPr lang="en-US" sz="2400" b="1" dirty="0" smtClean="0">
                <a:solidFill>
                  <a:prstClr val="black"/>
                </a:solidFill>
              </a:rPr>
              <a:t>AUC</a:t>
            </a:r>
            <a:endParaRPr lang="en-US" sz="2400" b="1" dirty="0">
              <a:solidFill>
                <a:prstClr val="black"/>
              </a:solidFill>
            </a:endParaRPr>
          </a:p>
        </p:txBody>
      </p:sp>
      <p:sp>
        <p:nvSpPr>
          <p:cNvPr id="8" name="Rectangle 7"/>
          <p:cNvSpPr/>
          <p:nvPr/>
        </p:nvSpPr>
        <p:spPr>
          <a:xfrm>
            <a:off x="1981200" y="4366346"/>
            <a:ext cx="6781800" cy="461665"/>
          </a:xfrm>
          <a:prstGeom prst="rect">
            <a:avLst/>
          </a:prstGeom>
        </p:spPr>
        <p:txBody>
          <a:bodyPr wrap="square">
            <a:spAutoFit/>
          </a:bodyPr>
          <a:lstStyle/>
          <a:p>
            <a:r>
              <a:rPr lang="en-US" sz="2400" b="1" dirty="0" smtClean="0"/>
              <a:t>MET-THR-SER-TYR-GLY-TYR-TYR-PHE-STOP</a:t>
            </a:r>
            <a:endParaRPr lang="en-US" sz="2400" b="1" dirty="0"/>
          </a:p>
        </p:txBody>
      </p:sp>
    </p:spTree>
    <p:extLst>
      <p:ext uri="{BB962C8B-B14F-4D97-AF65-F5344CB8AC3E}">
        <p14:creationId xmlns:p14="http://schemas.microsoft.com/office/powerpoint/2010/main" val="41804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28"/>
            <a:ext cx="9067800" cy="499872"/>
          </a:xfrm>
        </p:spPr>
        <p:txBody>
          <a:bodyPr>
            <a:normAutofit fontScale="90000"/>
          </a:bodyPr>
          <a:lstStyle/>
          <a:p>
            <a:r>
              <a:rPr lang="en-US" sz="3200" dirty="0" smtClean="0"/>
              <a:t>Fill in the lines for the following sequences.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2446524355"/>
              </p:ext>
            </p:extLst>
          </p:nvPr>
        </p:nvGraphicFramePr>
        <p:xfrm>
          <a:off x="0" y="1397000"/>
          <a:ext cx="9067803" cy="3661835"/>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20000"/>
                    </a:ext>
                  </a:extLst>
                </a:gridCol>
                <a:gridCol w="795867">
                  <a:extLst>
                    <a:ext uri="{9D8B030D-6E8A-4147-A177-3AD203B41FA5}">
                      <a16:colId xmlns:a16="http://schemas.microsoft.com/office/drawing/2014/main" val="20001"/>
                    </a:ext>
                  </a:extLst>
                </a:gridCol>
                <a:gridCol w="795867">
                  <a:extLst>
                    <a:ext uri="{9D8B030D-6E8A-4147-A177-3AD203B41FA5}">
                      <a16:colId xmlns:a16="http://schemas.microsoft.com/office/drawing/2014/main" val="20002"/>
                    </a:ext>
                  </a:extLst>
                </a:gridCol>
                <a:gridCol w="795867">
                  <a:extLst>
                    <a:ext uri="{9D8B030D-6E8A-4147-A177-3AD203B41FA5}">
                      <a16:colId xmlns:a16="http://schemas.microsoft.com/office/drawing/2014/main" val="20003"/>
                    </a:ext>
                  </a:extLst>
                </a:gridCol>
                <a:gridCol w="795867">
                  <a:extLst>
                    <a:ext uri="{9D8B030D-6E8A-4147-A177-3AD203B41FA5}">
                      <a16:colId xmlns:a16="http://schemas.microsoft.com/office/drawing/2014/main" val="20004"/>
                    </a:ext>
                  </a:extLst>
                </a:gridCol>
                <a:gridCol w="795867">
                  <a:extLst>
                    <a:ext uri="{9D8B030D-6E8A-4147-A177-3AD203B41FA5}">
                      <a16:colId xmlns:a16="http://schemas.microsoft.com/office/drawing/2014/main" val="20005"/>
                    </a:ext>
                  </a:extLst>
                </a:gridCol>
                <a:gridCol w="795867">
                  <a:extLst>
                    <a:ext uri="{9D8B030D-6E8A-4147-A177-3AD203B41FA5}">
                      <a16:colId xmlns:a16="http://schemas.microsoft.com/office/drawing/2014/main" val="20006"/>
                    </a:ext>
                  </a:extLst>
                </a:gridCol>
                <a:gridCol w="795867">
                  <a:extLst>
                    <a:ext uri="{9D8B030D-6E8A-4147-A177-3AD203B41FA5}">
                      <a16:colId xmlns:a16="http://schemas.microsoft.com/office/drawing/2014/main" val="20007"/>
                    </a:ext>
                  </a:extLst>
                </a:gridCol>
                <a:gridCol w="795867">
                  <a:extLst>
                    <a:ext uri="{9D8B030D-6E8A-4147-A177-3AD203B41FA5}">
                      <a16:colId xmlns:a16="http://schemas.microsoft.com/office/drawing/2014/main" val="20008"/>
                    </a:ext>
                  </a:extLst>
                </a:gridCol>
                <a:gridCol w="795867">
                  <a:extLst>
                    <a:ext uri="{9D8B030D-6E8A-4147-A177-3AD203B41FA5}">
                      <a16:colId xmlns:a16="http://schemas.microsoft.com/office/drawing/2014/main" val="20009"/>
                    </a:ext>
                  </a:extLst>
                </a:gridCol>
              </a:tblGrid>
              <a:tr h="732367">
                <a:tc>
                  <a:txBody>
                    <a:bodyPr/>
                    <a:lstStyle/>
                    <a:p>
                      <a:r>
                        <a:rPr lang="en-US" sz="2000" dirty="0" smtClean="0"/>
                        <a:t>Complement</a:t>
                      </a:r>
                      <a:endParaRPr lang="en-US" sz="2000" dirty="0"/>
                    </a:p>
                  </a:txBody>
                  <a:tcPr/>
                </a:tc>
                <a:tc>
                  <a:txBody>
                    <a:bodyPr/>
                    <a:lstStyle/>
                    <a:p>
                      <a:r>
                        <a:rPr lang="en-US" sz="2000" dirty="0" smtClean="0"/>
                        <a:t>ATG</a:t>
                      </a:r>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0"/>
                  </a:ext>
                </a:extLst>
              </a:tr>
              <a:tr h="732367">
                <a:tc>
                  <a:txBody>
                    <a:bodyPr/>
                    <a:lstStyle/>
                    <a:p>
                      <a:r>
                        <a:rPr lang="en-US" sz="2000" dirty="0" smtClean="0"/>
                        <a:t>Gene </a:t>
                      </a:r>
                      <a:endParaRPr lang="en-US" sz="2000" dirty="0"/>
                    </a:p>
                  </a:txBody>
                  <a:tcPr/>
                </a:tc>
                <a:tc>
                  <a:txBody>
                    <a:bodyPr/>
                    <a:lstStyle/>
                    <a:p>
                      <a:r>
                        <a:rPr lang="en-US" sz="2000" dirty="0" smtClean="0"/>
                        <a:t>TAC</a:t>
                      </a:r>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ATG</a:t>
                      </a:r>
                    </a:p>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7323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mRNA</a:t>
                      </a:r>
                    </a:p>
                    <a:p>
                      <a:endParaRPr lang="en-US" sz="2000" dirty="0"/>
                    </a:p>
                  </a:txBody>
                  <a:tcPr/>
                </a:tc>
                <a:tc>
                  <a:txBody>
                    <a:bodyPr/>
                    <a:lstStyle/>
                    <a:p>
                      <a:endParaRPr lang="en-US" sz="2000" dirty="0"/>
                    </a:p>
                  </a:txBody>
                  <a:tcPr/>
                </a:tc>
                <a:tc>
                  <a:txBody>
                    <a:bodyPr/>
                    <a:lstStyle/>
                    <a:p>
                      <a:endParaRPr lang="en-US" sz="2000" dirty="0"/>
                    </a:p>
                  </a:txBody>
                  <a:tcPr/>
                </a:tc>
                <a:tc>
                  <a:txBody>
                    <a:bodyPr/>
                    <a:lstStyle/>
                    <a:p>
                      <a:r>
                        <a:rPr lang="en-US" sz="2000" dirty="0" smtClean="0"/>
                        <a:t>UGU</a:t>
                      </a:r>
                      <a:endParaRPr lang="en-US" sz="2000" dirty="0"/>
                    </a:p>
                  </a:txBody>
                  <a:tcPr/>
                </a:tc>
                <a:tc>
                  <a:txBody>
                    <a:bodyPr/>
                    <a:lstStyle/>
                    <a:p>
                      <a:r>
                        <a:rPr lang="en-US" sz="2000" dirty="0" smtClean="0"/>
                        <a:t>GAU</a:t>
                      </a:r>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2"/>
                  </a:ext>
                </a:extLst>
              </a:tr>
              <a:tr h="732367">
                <a:tc>
                  <a:txBody>
                    <a:bodyPr/>
                    <a:lstStyle/>
                    <a:p>
                      <a:r>
                        <a:rPr lang="en-US" sz="2000" dirty="0" err="1" smtClean="0"/>
                        <a:t>tRNA</a:t>
                      </a:r>
                      <a:endParaRPr lang="en-US" sz="2000" dirty="0"/>
                    </a:p>
                  </a:txBody>
                  <a:tcPr/>
                </a:tc>
                <a:tc>
                  <a:txBody>
                    <a:bodyPr/>
                    <a:lstStyle/>
                    <a:p>
                      <a:endParaRPr lang="en-US" sz="2000" dirty="0"/>
                    </a:p>
                  </a:txBody>
                  <a:tcPr/>
                </a:tc>
                <a:tc>
                  <a:txBody>
                    <a:bodyPr/>
                    <a:lstStyle/>
                    <a:p>
                      <a:r>
                        <a:rPr lang="en-US" sz="2000" dirty="0" smtClean="0"/>
                        <a:t>CUC</a:t>
                      </a:r>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r>
                        <a:rPr lang="en-US" sz="2000" dirty="0" smtClean="0"/>
                        <a:t>UUG</a:t>
                      </a:r>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AUU</a:t>
                      </a:r>
                    </a:p>
                  </a:txBody>
                  <a:tcPr/>
                </a:tc>
                <a:extLst>
                  <a:ext uri="{0D108BD9-81ED-4DB2-BD59-A6C34878D82A}">
                    <a16:rowId xmlns:a16="http://schemas.microsoft.com/office/drawing/2014/main" val="10003"/>
                  </a:ext>
                </a:extLst>
              </a:tr>
              <a:tr h="732367">
                <a:tc>
                  <a:txBody>
                    <a:bodyPr/>
                    <a:lstStyle/>
                    <a:p>
                      <a:r>
                        <a:rPr lang="en-US" sz="2000" dirty="0" smtClean="0"/>
                        <a:t>Amino Acid</a:t>
                      </a:r>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r>
                        <a:rPr lang="en-US" sz="2000" dirty="0" err="1" smtClean="0"/>
                        <a:t>ala</a:t>
                      </a:r>
                      <a:endParaRPr lang="en-US" sz="2000" dirty="0"/>
                    </a:p>
                  </a:txBody>
                  <a:tcPr/>
                </a:tc>
                <a:tc>
                  <a:txBody>
                    <a:bodyPr/>
                    <a:lstStyle/>
                    <a:p>
                      <a:endParaRPr lang="en-US" sz="2000" dirty="0"/>
                    </a:p>
                  </a:txBody>
                  <a:tcPr/>
                </a:tc>
                <a:tc>
                  <a:txBody>
                    <a:bodyPr/>
                    <a:lstStyle/>
                    <a:p>
                      <a:endParaRPr lang="en-US" sz="2000" dirty="0"/>
                    </a:p>
                  </a:txBody>
                  <a:tcPr/>
                </a:tc>
                <a:tc>
                  <a:txBody>
                    <a:bodyPr/>
                    <a:lstStyle/>
                    <a:p>
                      <a:r>
                        <a:rPr lang="en-US" sz="2000" dirty="0" smtClean="0"/>
                        <a:t>pro</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361270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28"/>
            <a:ext cx="9067800" cy="499872"/>
          </a:xfrm>
        </p:spPr>
        <p:txBody>
          <a:bodyPr>
            <a:normAutofit fontScale="90000"/>
          </a:bodyPr>
          <a:lstStyle/>
          <a:p>
            <a:r>
              <a:rPr lang="en-US" sz="3200" dirty="0" smtClean="0"/>
              <a:t>Fill in the lines for the following sequences.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2181893889"/>
              </p:ext>
            </p:extLst>
          </p:nvPr>
        </p:nvGraphicFramePr>
        <p:xfrm>
          <a:off x="38098" y="1066800"/>
          <a:ext cx="9067803" cy="4024207"/>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20000"/>
                    </a:ext>
                  </a:extLst>
                </a:gridCol>
                <a:gridCol w="795867">
                  <a:extLst>
                    <a:ext uri="{9D8B030D-6E8A-4147-A177-3AD203B41FA5}">
                      <a16:colId xmlns:a16="http://schemas.microsoft.com/office/drawing/2014/main" val="20001"/>
                    </a:ext>
                  </a:extLst>
                </a:gridCol>
                <a:gridCol w="795867">
                  <a:extLst>
                    <a:ext uri="{9D8B030D-6E8A-4147-A177-3AD203B41FA5}">
                      <a16:colId xmlns:a16="http://schemas.microsoft.com/office/drawing/2014/main" val="20002"/>
                    </a:ext>
                  </a:extLst>
                </a:gridCol>
                <a:gridCol w="795867">
                  <a:extLst>
                    <a:ext uri="{9D8B030D-6E8A-4147-A177-3AD203B41FA5}">
                      <a16:colId xmlns:a16="http://schemas.microsoft.com/office/drawing/2014/main" val="20003"/>
                    </a:ext>
                  </a:extLst>
                </a:gridCol>
                <a:gridCol w="795867">
                  <a:extLst>
                    <a:ext uri="{9D8B030D-6E8A-4147-A177-3AD203B41FA5}">
                      <a16:colId xmlns:a16="http://schemas.microsoft.com/office/drawing/2014/main" val="20004"/>
                    </a:ext>
                  </a:extLst>
                </a:gridCol>
                <a:gridCol w="795867">
                  <a:extLst>
                    <a:ext uri="{9D8B030D-6E8A-4147-A177-3AD203B41FA5}">
                      <a16:colId xmlns:a16="http://schemas.microsoft.com/office/drawing/2014/main" val="20005"/>
                    </a:ext>
                  </a:extLst>
                </a:gridCol>
                <a:gridCol w="795867">
                  <a:extLst>
                    <a:ext uri="{9D8B030D-6E8A-4147-A177-3AD203B41FA5}">
                      <a16:colId xmlns:a16="http://schemas.microsoft.com/office/drawing/2014/main" val="20006"/>
                    </a:ext>
                  </a:extLst>
                </a:gridCol>
                <a:gridCol w="795867">
                  <a:extLst>
                    <a:ext uri="{9D8B030D-6E8A-4147-A177-3AD203B41FA5}">
                      <a16:colId xmlns:a16="http://schemas.microsoft.com/office/drawing/2014/main" val="20007"/>
                    </a:ext>
                  </a:extLst>
                </a:gridCol>
                <a:gridCol w="795867">
                  <a:extLst>
                    <a:ext uri="{9D8B030D-6E8A-4147-A177-3AD203B41FA5}">
                      <a16:colId xmlns:a16="http://schemas.microsoft.com/office/drawing/2014/main" val="20008"/>
                    </a:ext>
                  </a:extLst>
                </a:gridCol>
                <a:gridCol w="795867">
                  <a:extLst>
                    <a:ext uri="{9D8B030D-6E8A-4147-A177-3AD203B41FA5}">
                      <a16:colId xmlns:a16="http://schemas.microsoft.com/office/drawing/2014/main" val="20009"/>
                    </a:ext>
                  </a:extLst>
                </a:gridCol>
              </a:tblGrid>
              <a:tr h="732367">
                <a:tc>
                  <a:txBody>
                    <a:bodyPr/>
                    <a:lstStyle/>
                    <a:p>
                      <a:r>
                        <a:rPr lang="en-US" dirty="0" smtClean="0"/>
                        <a:t>Complement</a:t>
                      </a:r>
                      <a:endParaRPr lang="en-US" dirty="0"/>
                    </a:p>
                  </a:txBody>
                  <a:tcPr/>
                </a:tc>
                <a:tc>
                  <a:txBody>
                    <a:bodyPr/>
                    <a:lstStyle/>
                    <a:p>
                      <a:r>
                        <a:rPr lang="en-US" sz="1800" dirty="0" smtClean="0">
                          <a:latin typeface="+mn-lt"/>
                        </a:rPr>
                        <a:t>ATG</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GAG</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TGT</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GAT</a:t>
                      </a:r>
                      <a:endParaRPr lang="en-US" dirty="0">
                        <a:latin typeface="+mn-lt"/>
                      </a:endParaRPr>
                    </a:p>
                  </a:txBody>
                  <a:tcPr/>
                </a:tc>
                <a:tc>
                  <a:txBody>
                    <a:bodyPr/>
                    <a:lstStyle/>
                    <a:p>
                      <a:r>
                        <a:rPr lang="en-US" sz="1200" b="1" dirty="0" smtClean="0">
                          <a:latin typeface="+mn-lt"/>
                          <a:ea typeface="Calibri" panose="020F0502020204030204" pitchFamily="34" charset="0"/>
                          <a:cs typeface="Times New Roman" panose="02020603050405020304" pitchFamily="18" charset="0"/>
                        </a:rPr>
                        <a:t>GCT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panose="020F0502020204030204" pitchFamily="34" charset="0"/>
                          <a:cs typeface="Times New Roman" panose="02020603050405020304" pitchFamily="18" charset="0"/>
                        </a:rPr>
                        <a:t>GCC</a:t>
                      </a: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panose="020F0502020204030204" pitchFamily="34" charset="0"/>
                          <a:cs typeface="Times New Roman" panose="02020603050405020304" pitchFamily="18" charset="0"/>
                        </a:rPr>
                        <a:t>GCA</a:t>
                      </a: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panose="020F0502020204030204" pitchFamily="34" charset="0"/>
                          <a:cs typeface="Times New Roman" panose="02020603050405020304" pitchFamily="18" charset="0"/>
                        </a:rPr>
                        <a:t>GCG</a:t>
                      </a:r>
                      <a:endParaRPr lang="en-US" sz="1200" dirty="0" smtClean="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TAC</a:t>
                      </a:r>
                      <a:endParaRPr lang="en-US" dirty="0">
                        <a:latin typeface="+mn-lt"/>
                      </a:endParaRPr>
                    </a:p>
                  </a:txBody>
                  <a:tcPr/>
                </a:tc>
                <a:tc>
                  <a:txBody>
                    <a:bodyPr/>
                    <a:lstStyle/>
                    <a:p>
                      <a:r>
                        <a:rPr lang="en-US" sz="1800" dirty="0" smtClean="0">
                          <a:latin typeface="+mn-lt"/>
                          <a:cs typeface="Times New Roman" panose="02020603050405020304" pitchFamily="18" charset="0"/>
                        </a:rPr>
                        <a:t>AAC</a:t>
                      </a:r>
                      <a:endParaRPr lang="en-US" dirty="0">
                        <a:latin typeface="+mn-lt"/>
                      </a:endParaRPr>
                    </a:p>
                  </a:txBody>
                  <a:tcPr/>
                </a:tc>
                <a:tc>
                  <a:txBody>
                    <a:bodyPr/>
                    <a:lstStyle/>
                    <a:p>
                      <a:r>
                        <a:rPr lang="en-US" sz="1200" b="1" dirty="0" smtClean="0">
                          <a:latin typeface="+mn-lt"/>
                          <a:ea typeface="Calibri" panose="020F0502020204030204" pitchFamily="34" charset="0"/>
                          <a:cs typeface="Times New Roman" panose="02020603050405020304" pitchFamily="18" charset="0"/>
                        </a:rPr>
                        <a:t>CCT</a:t>
                      </a:r>
                    </a:p>
                    <a:p>
                      <a:r>
                        <a:rPr lang="en-US" sz="1200" dirty="0" smtClean="0">
                          <a:latin typeface="+mn-lt"/>
                          <a:ea typeface="Calibri" panose="020F0502020204030204" pitchFamily="34" charset="0"/>
                          <a:cs typeface="Times New Roman" panose="02020603050405020304" pitchFamily="18" charset="0"/>
                        </a:rPr>
                        <a:t>CCC</a:t>
                      </a:r>
                    </a:p>
                    <a:p>
                      <a:r>
                        <a:rPr lang="en-US" sz="1200" dirty="0" smtClean="0">
                          <a:latin typeface="+mn-lt"/>
                          <a:ea typeface="Calibri" panose="020F0502020204030204" pitchFamily="34" charset="0"/>
                          <a:cs typeface="Times New Roman" panose="02020603050405020304" pitchFamily="18" charset="0"/>
                        </a:rPr>
                        <a:t>CCA</a:t>
                      </a:r>
                    </a:p>
                    <a:p>
                      <a:r>
                        <a:rPr lang="en-US" sz="1200" dirty="0" smtClean="0">
                          <a:latin typeface="+mn-lt"/>
                          <a:ea typeface="Calibri" panose="020F0502020204030204" pitchFamily="34" charset="0"/>
                          <a:cs typeface="Times New Roman" panose="02020603050405020304" pitchFamily="18" charset="0"/>
                        </a:rPr>
                        <a:t>CCG</a:t>
                      </a:r>
                      <a:endParaRPr lang="en-US" sz="1200"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TAA</a:t>
                      </a:r>
                      <a:endParaRPr lang="en-US" dirty="0">
                        <a:latin typeface="+mn-lt"/>
                      </a:endParaRPr>
                    </a:p>
                  </a:txBody>
                  <a:tcPr/>
                </a:tc>
                <a:extLst>
                  <a:ext uri="{0D108BD9-81ED-4DB2-BD59-A6C34878D82A}">
                    <a16:rowId xmlns:a16="http://schemas.microsoft.com/office/drawing/2014/main" val="10000"/>
                  </a:ext>
                </a:extLst>
              </a:tr>
              <a:tr h="732367">
                <a:tc>
                  <a:txBody>
                    <a:bodyPr/>
                    <a:lstStyle/>
                    <a:p>
                      <a:r>
                        <a:rPr lang="en-US" dirty="0" smtClean="0"/>
                        <a:t>Gene </a:t>
                      </a:r>
                      <a:endParaRPr lang="en-US" dirty="0"/>
                    </a:p>
                  </a:txBody>
                  <a:tcPr/>
                </a:tc>
                <a:tc>
                  <a:txBody>
                    <a:bodyPr/>
                    <a:lstStyle/>
                    <a:p>
                      <a:r>
                        <a:rPr lang="en-US" sz="1800" dirty="0" smtClean="0">
                          <a:latin typeface="+mn-lt"/>
                        </a:rPr>
                        <a:t>TAC</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CTC</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ACA</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CTA</a:t>
                      </a:r>
                      <a:endParaRPr lang="en-US" dirty="0">
                        <a:latin typeface="+mn-lt"/>
                      </a:endParaRPr>
                    </a:p>
                  </a:txBody>
                  <a:tcPr/>
                </a:tc>
                <a:tc>
                  <a:txBody>
                    <a:bodyPr/>
                    <a:lstStyle/>
                    <a:p>
                      <a:r>
                        <a:rPr lang="en-US" sz="1200" dirty="0" smtClean="0">
                          <a:latin typeface="+mn-lt"/>
                          <a:ea typeface="Calibri" panose="020F0502020204030204" pitchFamily="34" charset="0"/>
                          <a:cs typeface="Times New Roman" panose="02020603050405020304" pitchFamily="18" charset="0"/>
                        </a:rPr>
                        <a:t>CGA</a:t>
                      </a:r>
                    </a:p>
                    <a:p>
                      <a:r>
                        <a:rPr lang="en-US" sz="1200" dirty="0" smtClean="0">
                          <a:latin typeface="+mn-lt"/>
                          <a:cs typeface="Times New Roman" panose="02020603050405020304" pitchFamily="18" charset="0"/>
                        </a:rPr>
                        <a:t>CGG</a:t>
                      </a:r>
                      <a:br>
                        <a:rPr lang="en-US" sz="1200" dirty="0" smtClean="0">
                          <a:latin typeface="+mn-lt"/>
                          <a:cs typeface="Times New Roman" panose="02020603050405020304" pitchFamily="18" charset="0"/>
                        </a:rPr>
                      </a:br>
                      <a:r>
                        <a:rPr lang="en-US" sz="1200" dirty="0" smtClean="0">
                          <a:latin typeface="+mn-lt"/>
                          <a:cs typeface="Times New Roman" panose="02020603050405020304" pitchFamily="18" charset="0"/>
                        </a:rPr>
                        <a:t>CGT</a:t>
                      </a:r>
                      <a:br>
                        <a:rPr lang="en-US" sz="1200" dirty="0" smtClean="0">
                          <a:latin typeface="+mn-lt"/>
                          <a:cs typeface="Times New Roman" panose="02020603050405020304" pitchFamily="18" charset="0"/>
                        </a:rPr>
                      </a:br>
                      <a:r>
                        <a:rPr lang="en-US" sz="1200" dirty="0" smtClean="0">
                          <a:latin typeface="+mn-lt"/>
                          <a:cs typeface="Times New Roman" panose="02020603050405020304" pitchFamily="18" charset="0"/>
                        </a:rPr>
                        <a:t>CGC</a:t>
                      </a:r>
                      <a:endParaRPr lang="en-US" sz="12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ATG</a:t>
                      </a:r>
                      <a:endParaRPr lang="en-US" dirty="0" smtClean="0">
                        <a:latin typeface="+mn-lt"/>
                      </a:endParaRPr>
                    </a:p>
                    <a:p>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TTG</a:t>
                      </a:r>
                      <a:endParaRPr lang="en-US" dirty="0">
                        <a:latin typeface="+mn-lt"/>
                      </a:endParaRPr>
                    </a:p>
                  </a:txBody>
                  <a:tcPr/>
                </a:tc>
                <a:tc>
                  <a:txBody>
                    <a:bodyPr/>
                    <a:lstStyle/>
                    <a:p>
                      <a:r>
                        <a:rPr lang="en-US" sz="1200" dirty="0" smtClean="0">
                          <a:latin typeface="+mn-lt"/>
                          <a:ea typeface="Calibri" panose="020F0502020204030204" pitchFamily="34" charset="0"/>
                          <a:cs typeface="Times New Roman" panose="02020603050405020304" pitchFamily="18" charset="0"/>
                        </a:rPr>
                        <a:t>GGA</a:t>
                      </a:r>
                    </a:p>
                    <a:p>
                      <a:r>
                        <a:rPr lang="en-US" sz="1200" dirty="0" smtClean="0">
                          <a:latin typeface="+mn-lt"/>
                          <a:cs typeface="Times New Roman" panose="02020603050405020304" pitchFamily="18" charset="0"/>
                        </a:rPr>
                        <a:t>GGG</a:t>
                      </a:r>
                    </a:p>
                    <a:p>
                      <a:r>
                        <a:rPr lang="en-US" sz="1200" dirty="0" smtClean="0">
                          <a:latin typeface="+mn-lt"/>
                          <a:cs typeface="Times New Roman" panose="02020603050405020304" pitchFamily="18" charset="0"/>
                        </a:rPr>
                        <a:t>GGT</a:t>
                      </a:r>
                    </a:p>
                    <a:p>
                      <a:r>
                        <a:rPr lang="en-US" sz="1200" dirty="0" smtClean="0">
                          <a:latin typeface="+mn-lt"/>
                          <a:cs typeface="Times New Roman" panose="02020603050405020304" pitchFamily="18" charset="0"/>
                        </a:rPr>
                        <a:t>GGC</a:t>
                      </a:r>
                      <a:endParaRPr lang="en-US" sz="12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Calibri" panose="020F0502020204030204" pitchFamily="34" charset="0"/>
                          <a:cs typeface="Times New Roman" panose="02020603050405020304" pitchFamily="18" charset="0"/>
                        </a:rPr>
                        <a:t>ATT</a:t>
                      </a:r>
                    </a:p>
                    <a:p>
                      <a:endParaRPr lang="en-US" dirty="0">
                        <a:latin typeface="+mn-lt"/>
                      </a:endParaRPr>
                    </a:p>
                  </a:txBody>
                  <a:tcPr/>
                </a:tc>
                <a:extLst>
                  <a:ext uri="{0D108BD9-81ED-4DB2-BD59-A6C34878D82A}">
                    <a16:rowId xmlns:a16="http://schemas.microsoft.com/office/drawing/2014/main" val="10001"/>
                  </a:ext>
                </a:extLst>
              </a:tr>
              <a:tr h="7323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mRNA</a:t>
                      </a:r>
                    </a:p>
                    <a:p>
                      <a:endParaRPr lang="en-US" dirty="0"/>
                    </a:p>
                  </a:txBody>
                  <a:tcPr/>
                </a:tc>
                <a:tc>
                  <a:txBody>
                    <a:bodyPr/>
                    <a:lstStyle/>
                    <a:p>
                      <a:r>
                        <a:rPr lang="en-US" sz="1800" dirty="0" smtClean="0">
                          <a:latin typeface="+mn-lt"/>
                          <a:ea typeface="Calibri" panose="020F0502020204030204" pitchFamily="34" charset="0"/>
                          <a:cs typeface="Times New Roman" panose="02020603050405020304" pitchFamily="18" charset="0"/>
                        </a:rPr>
                        <a:t>AUG</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GAG</a:t>
                      </a:r>
                      <a:endParaRPr lang="en-US" dirty="0">
                        <a:latin typeface="+mn-lt"/>
                      </a:endParaRPr>
                    </a:p>
                  </a:txBody>
                  <a:tcPr/>
                </a:tc>
                <a:tc>
                  <a:txBody>
                    <a:bodyPr/>
                    <a:lstStyle/>
                    <a:p>
                      <a:r>
                        <a:rPr lang="en-US" sz="1800" dirty="0" smtClean="0">
                          <a:latin typeface="+mn-lt"/>
                        </a:rPr>
                        <a:t>UGU</a:t>
                      </a:r>
                      <a:endParaRPr lang="en-US" dirty="0">
                        <a:latin typeface="+mn-lt"/>
                      </a:endParaRPr>
                    </a:p>
                  </a:txBody>
                  <a:tcPr/>
                </a:tc>
                <a:tc>
                  <a:txBody>
                    <a:bodyPr/>
                    <a:lstStyle/>
                    <a:p>
                      <a:r>
                        <a:rPr lang="en-US" sz="1800" b="0" dirty="0" smtClean="0">
                          <a:latin typeface="+mn-lt"/>
                        </a:rPr>
                        <a:t>GAU</a:t>
                      </a:r>
                      <a:endParaRPr lang="en-US" sz="1600" b="0" dirty="0">
                        <a:latin typeface="+mn-lt"/>
                      </a:endParaRPr>
                    </a:p>
                  </a:txBody>
                  <a:tcPr/>
                </a:tc>
                <a:tc>
                  <a:txBody>
                    <a:bodyPr/>
                    <a:lstStyle/>
                    <a:p>
                      <a:r>
                        <a:rPr lang="en-US" sz="1200" b="1" dirty="0" smtClean="0">
                          <a:latin typeface="+mn-lt"/>
                          <a:ea typeface="Calibri" panose="020F0502020204030204" pitchFamily="34" charset="0"/>
                          <a:cs typeface="Times New Roman" panose="02020603050405020304" pitchFamily="18" charset="0"/>
                        </a:rPr>
                        <a:t>GCU</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panose="020F0502020204030204" pitchFamily="34" charset="0"/>
                          <a:cs typeface="Times New Roman" panose="02020603050405020304" pitchFamily="18" charset="0"/>
                        </a:rPr>
                        <a:t>GCC</a:t>
                      </a: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panose="020F0502020204030204" pitchFamily="34" charset="0"/>
                          <a:cs typeface="Times New Roman" panose="02020603050405020304" pitchFamily="18" charset="0"/>
                        </a:rPr>
                        <a:t>GCA</a:t>
                      </a: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panose="020F0502020204030204" pitchFamily="34" charset="0"/>
                          <a:cs typeface="Times New Roman" panose="02020603050405020304" pitchFamily="18" charset="0"/>
                        </a:rPr>
                        <a:t>GCG</a:t>
                      </a:r>
                      <a:endParaRPr lang="en-US" sz="1200" dirty="0" smtClean="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UAC</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AAC</a:t>
                      </a:r>
                      <a:endParaRPr lang="en-US" dirty="0">
                        <a:latin typeface="+mn-lt"/>
                      </a:endParaRPr>
                    </a:p>
                  </a:txBody>
                  <a:tcPr/>
                </a:tc>
                <a:tc>
                  <a:txBody>
                    <a:bodyPr/>
                    <a:lstStyle/>
                    <a:p>
                      <a:r>
                        <a:rPr lang="en-US" sz="1200" b="1" dirty="0" smtClean="0">
                          <a:latin typeface="+mn-lt"/>
                          <a:ea typeface="Calibri" panose="020F0502020204030204" pitchFamily="34" charset="0"/>
                          <a:cs typeface="Times New Roman" panose="02020603050405020304" pitchFamily="18" charset="0"/>
                        </a:rPr>
                        <a:t>CCU</a:t>
                      </a:r>
                    </a:p>
                    <a:p>
                      <a:r>
                        <a:rPr lang="en-US" sz="1200" dirty="0" smtClean="0">
                          <a:latin typeface="+mn-lt"/>
                          <a:ea typeface="Calibri" panose="020F0502020204030204" pitchFamily="34" charset="0"/>
                          <a:cs typeface="Times New Roman" panose="02020603050405020304" pitchFamily="18" charset="0"/>
                        </a:rPr>
                        <a:t>CCC</a:t>
                      </a:r>
                    </a:p>
                    <a:p>
                      <a:r>
                        <a:rPr lang="en-US" sz="1200" dirty="0" smtClean="0">
                          <a:latin typeface="+mn-lt"/>
                          <a:ea typeface="Calibri" panose="020F0502020204030204" pitchFamily="34" charset="0"/>
                          <a:cs typeface="Times New Roman" panose="02020603050405020304" pitchFamily="18" charset="0"/>
                        </a:rPr>
                        <a:t>CCA</a:t>
                      </a:r>
                    </a:p>
                    <a:p>
                      <a:r>
                        <a:rPr lang="en-US" sz="1200" dirty="0" smtClean="0">
                          <a:latin typeface="+mn-lt"/>
                          <a:ea typeface="Calibri" panose="020F0502020204030204" pitchFamily="34" charset="0"/>
                          <a:cs typeface="Times New Roman" panose="02020603050405020304" pitchFamily="18" charset="0"/>
                        </a:rPr>
                        <a:t>CCG</a:t>
                      </a:r>
                      <a:endParaRPr lang="en-US" sz="12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Calibri" panose="020F0502020204030204" pitchFamily="34" charset="0"/>
                          <a:cs typeface="Times New Roman" panose="02020603050405020304" pitchFamily="18" charset="0"/>
                        </a:rPr>
                        <a:t>UAA</a:t>
                      </a:r>
                    </a:p>
                    <a:p>
                      <a:endParaRPr lang="en-US" dirty="0">
                        <a:latin typeface="+mn-lt"/>
                      </a:endParaRPr>
                    </a:p>
                  </a:txBody>
                  <a:tcPr/>
                </a:tc>
                <a:extLst>
                  <a:ext uri="{0D108BD9-81ED-4DB2-BD59-A6C34878D82A}">
                    <a16:rowId xmlns:a16="http://schemas.microsoft.com/office/drawing/2014/main" val="10002"/>
                  </a:ext>
                </a:extLst>
              </a:tr>
              <a:tr h="673946">
                <a:tc>
                  <a:txBody>
                    <a:bodyPr/>
                    <a:lstStyle/>
                    <a:p>
                      <a:r>
                        <a:rPr lang="en-US" dirty="0" err="1" smtClean="0"/>
                        <a:t>tRNA</a:t>
                      </a:r>
                      <a:endParaRPr lang="en-US" dirty="0"/>
                    </a:p>
                  </a:txBody>
                  <a:tcPr/>
                </a:tc>
                <a:tc>
                  <a:txBody>
                    <a:bodyPr/>
                    <a:lstStyle/>
                    <a:p>
                      <a:r>
                        <a:rPr lang="en-US" sz="1800" dirty="0" smtClean="0">
                          <a:latin typeface="+mn-lt"/>
                          <a:ea typeface="Calibri" panose="020F0502020204030204" pitchFamily="34" charset="0"/>
                          <a:cs typeface="Times New Roman" panose="02020603050405020304" pitchFamily="18" charset="0"/>
                        </a:rPr>
                        <a:t>UAC</a:t>
                      </a:r>
                      <a:endParaRPr lang="en-US" dirty="0">
                        <a:latin typeface="+mn-lt"/>
                      </a:endParaRPr>
                    </a:p>
                  </a:txBody>
                  <a:tcPr/>
                </a:tc>
                <a:tc>
                  <a:txBody>
                    <a:bodyPr/>
                    <a:lstStyle/>
                    <a:p>
                      <a:r>
                        <a:rPr lang="en-US" sz="1800" dirty="0" smtClean="0">
                          <a:latin typeface="+mn-lt"/>
                        </a:rPr>
                        <a:t>CUC</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ACA</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CUA</a:t>
                      </a:r>
                      <a:endParaRPr lang="en-US" dirty="0">
                        <a:latin typeface="+mn-lt"/>
                      </a:endParaRPr>
                    </a:p>
                  </a:txBody>
                  <a:tcPr/>
                </a:tc>
                <a:tc>
                  <a:txBody>
                    <a:bodyPr/>
                    <a:lstStyle/>
                    <a:p>
                      <a:r>
                        <a:rPr lang="en-US" sz="1200" dirty="0" smtClean="0">
                          <a:latin typeface="+mn-lt"/>
                          <a:ea typeface="Calibri" panose="020F0502020204030204" pitchFamily="34" charset="0"/>
                          <a:cs typeface="Times New Roman" panose="02020603050405020304" pitchFamily="18" charset="0"/>
                        </a:rPr>
                        <a:t>CGA</a:t>
                      </a:r>
                    </a:p>
                    <a:p>
                      <a:r>
                        <a:rPr lang="en-US" sz="1200" dirty="0" smtClean="0">
                          <a:latin typeface="+mn-lt"/>
                          <a:cs typeface="Times New Roman" panose="02020603050405020304" pitchFamily="18" charset="0"/>
                        </a:rPr>
                        <a:t>CGG</a:t>
                      </a:r>
                      <a:br>
                        <a:rPr lang="en-US" sz="1200" dirty="0" smtClean="0">
                          <a:latin typeface="+mn-lt"/>
                          <a:cs typeface="Times New Roman" panose="02020603050405020304" pitchFamily="18" charset="0"/>
                        </a:rPr>
                      </a:br>
                      <a:r>
                        <a:rPr lang="en-US" sz="1200" dirty="0" smtClean="0">
                          <a:latin typeface="+mn-lt"/>
                          <a:cs typeface="Times New Roman" panose="02020603050405020304" pitchFamily="18" charset="0"/>
                        </a:rPr>
                        <a:t>CGU</a:t>
                      </a:r>
                      <a:br>
                        <a:rPr lang="en-US" sz="1200" dirty="0" smtClean="0">
                          <a:latin typeface="+mn-lt"/>
                          <a:cs typeface="Times New Roman" panose="02020603050405020304" pitchFamily="18" charset="0"/>
                        </a:rPr>
                      </a:br>
                      <a:r>
                        <a:rPr lang="en-US" sz="1200" dirty="0" smtClean="0">
                          <a:latin typeface="+mn-lt"/>
                          <a:cs typeface="Times New Roman" panose="02020603050405020304" pitchFamily="18" charset="0"/>
                        </a:rPr>
                        <a:t>CGC</a:t>
                      </a:r>
                      <a:endParaRPr lang="en-US" sz="1200"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AUG</a:t>
                      </a:r>
                      <a:endParaRPr lang="en-US" dirty="0">
                        <a:latin typeface="+mn-lt"/>
                      </a:endParaRPr>
                    </a:p>
                  </a:txBody>
                  <a:tcPr/>
                </a:tc>
                <a:tc>
                  <a:txBody>
                    <a:bodyPr/>
                    <a:lstStyle/>
                    <a:p>
                      <a:r>
                        <a:rPr lang="en-US" sz="1800" dirty="0" smtClean="0">
                          <a:latin typeface="+mn-lt"/>
                        </a:rPr>
                        <a:t>UUG</a:t>
                      </a:r>
                      <a:endParaRPr lang="en-US" dirty="0">
                        <a:latin typeface="+mn-lt"/>
                      </a:endParaRPr>
                    </a:p>
                  </a:txBody>
                  <a:tcPr/>
                </a:tc>
                <a:tc>
                  <a:txBody>
                    <a:bodyPr/>
                    <a:lstStyle/>
                    <a:p>
                      <a:r>
                        <a:rPr lang="en-US" sz="1200" dirty="0" smtClean="0">
                          <a:latin typeface="+mn-lt"/>
                          <a:ea typeface="Calibri" panose="020F0502020204030204" pitchFamily="34" charset="0"/>
                          <a:cs typeface="Times New Roman" panose="02020603050405020304" pitchFamily="18" charset="0"/>
                        </a:rPr>
                        <a:t>GGA</a:t>
                      </a:r>
                    </a:p>
                    <a:p>
                      <a:r>
                        <a:rPr lang="en-US" sz="1200" dirty="0" smtClean="0">
                          <a:latin typeface="+mn-lt"/>
                          <a:cs typeface="Times New Roman" panose="02020603050405020304" pitchFamily="18" charset="0"/>
                        </a:rPr>
                        <a:t>GGG</a:t>
                      </a:r>
                    </a:p>
                    <a:p>
                      <a:r>
                        <a:rPr lang="en-US" sz="1200" dirty="0" smtClean="0">
                          <a:latin typeface="+mn-lt"/>
                          <a:cs typeface="Times New Roman" panose="02020603050405020304" pitchFamily="18" charset="0"/>
                        </a:rPr>
                        <a:t>GGU</a:t>
                      </a:r>
                    </a:p>
                    <a:p>
                      <a:r>
                        <a:rPr lang="en-US" sz="1200" dirty="0" smtClean="0">
                          <a:latin typeface="+mn-lt"/>
                          <a:cs typeface="Times New Roman" panose="02020603050405020304" pitchFamily="18" charset="0"/>
                        </a:rPr>
                        <a:t>GGC</a:t>
                      </a:r>
                      <a:endParaRPr lang="en-US" sz="12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AUU</a:t>
                      </a:r>
                    </a:p>
                  </a:txBody>
                  <a:tcPr/>
                </a:tc>
                <a:extLst>
                  <a:ext uri="{0D108BD9-81ED-4DB2-BD59-A6C34878D82A}">
                    <a16:rowId xmlns:a16="http://schemas.microsoft.com/office/drawing/2014/main" val="10003"/>
                  </a:ext>
                </a:extLst>
              </a:tr>
              <a:tr h="732367">
                <a:tc>
                  <a:txBody>
                    <a:bodyPr/>
                    <a:lstStyle/>
                    <a:p>
                      <a:r>
                        <a:rPr lang="en-US" dirty="0" smtClean="0"/>
                        <a:t>Amino Acid</a:t>
                      </a:r>
                      <a:endParaRPr lang="en-US" dirty="0"/>
                    </a:p>
                  </a:txBody>
                  <a:tcPr/>
                </a:tc>
                <a:tc>
                  <a:txBody>
                    <a:bodyPr/>
                    <a:lstStyle/>
                    <a:p>
                      <a:r>
                        <a:rPr lang="en-US" sz="1800" dirty="0" smtClean="0">
                          <a:latin typeface="+mn-lt"/>
                          <a:ea typeface="Calibri" panose="020F0502020204030204" pitchFamily="34" charset="0"/>
                          <a:cs typeface="Times New Roman" panose="02020603050405020304" pitchFamily="18" charset="0"/>
                        </a:rPr>
                        <a:t>MET</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GLU</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CYS</a:t>
                      </a:r>
                      <a:endParaRPr lang="en-US" dirty="0">
                        <a:latin typeface="+mn-lt"/>
                      </a:endParaRPr>
                    </a:p>
                  </a:txBody>
                  <a:tcPr/>
                </a:tc>
                <a:tc>
                  <a:txBody>
                    <a:bodyPr/>
                    <a:lstStyle/>
                    <a:p>
                      <a:r>
                        <a:rPr lang="en-US" sz="1800" dirty="0" smtClean="0">
                          <a:latin typeface="+mn-lt"/>
                          <a:cs typeface="Times New Roman" panose="02020603050405020304" pitchFamily="18" charset="0"/>
                        </a:rPr>
                        <a:t>AST</a:t>
                      </a:r>
                    </a:p>
                    <a:p>
                      <a:r>
                        <a:rPr lang="en-US" sz="1200" dirty="0" smtClean="0">
                          <a:latin typeface="+mn-lt"/>
                          <a:cs typeface="Times New Roman" panose="02020603050405020304" pitchFamily="18" charset="0"/>
                        </a:rPr>
                        <a:t>aspartate</a:t>
                      </a:r>
                      <a:endParaRPr lang="en-US" sz="1100" dirty="0">
                        <a:latin typeface="+mn-lt"/>
                      </a:endParaRPr>
                    </a:p>
                  </a:txBody>
                  <a:tcPr/>
                </a:tc>
                <a:tc>
                  <a:txBody>
                    <a:bodyPr/>
                    <a:lstStyle/>
                    <a:p>
                      <a:r>
                        <a:rPr lang="en-US" sz="1800" dirty="0" err="1" smtClean="0">
                          <a:latin typeface="+mn-lt"/>
                        </a:rPr>
                        <a:t>ala</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TYR</a:t>
                      </a:r>
                      <a:endParaRPr lang="en-US" dirty="0">
                        <a:latin typeface="+mn-lt"/>
                      </a:endParaRPr>
                    </a:p>
                  </a:txBody>
                  <a:tcPr/>
                </a:tc>
                <a:tc>
                  <a:txBody>
                    <a:bodyPr/>
                    <a:lstStyle/>
                    <a:p>
                      <a:r>
                        <a:rPr lang="en-US" sz="1800" dirty="0" smtClean="0">
                          <a:latin typeface="+mn-lt"/>
                          <a:ea typeface="Calibri" panose="020F0502020204030204" pitchFamily="34" charset="0"/>
                          <a:cs typeface="Times New Roman" panose="02020603050405020304" pitchFamily="18" charset="0"/>
                        </a:rPr>
                        <a:t>ASP</a:t>
                      </a:r>
                    </a:p>
                    <a:p>
                      <a:r>
                        <a:rPr lang="en-US" sz="1050" dirty="0" smtClean="0">
                          <a:latin typeface="+mn-lt"/>
                          <a:cs typeface="Times New Roman" panose="02020603050405020304" pitchFamily="18" charset="0"/>
                        </a:rPr>
                        <a:t>asparagine</a:t>
                      </a:r>
                      <a:endParaRPr lang="en-US" sz="1050" dirty="0">
                        <a:latin typeface="+mn-lt"/>
                      </a:endParaRPr>
                    </a:p>
                  </a:txBody>
                  <a:tcPr/>
                </a:tc>
                <a:tc>
                  <a:txBody>
                    <a:bodyPr/>
                    <a:lstStyle/>
                    <a:p>
                      <a:r>
                        <a:rPr lang="en-US" sz="1800" dirty="0" smtClean="0">
                          <a:latin typeface="+mn-lt"/>
                        </a:rPr>
                        <a:t>pro</a:t>
                      </a:r>
                      <a:endParaRPr lang="en-US"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STOP</a:t>
                      </a:r>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2133600" y="5257800"/>
            <a:ext cx="4572000" cy="1189556"/>
          </a:xfrm>
          <a:prstGeom prst="rect">
            <a:avLst/>
          </a:prstGeom>
        </p:spPr>
        <p:txBody>
          <a:bodyPr>
            <a:spAutoFit/>
          </a:bodyPr>
          <a:lstStyle/>
          <a:p>
            <a:pPr marL="457200" marR="0">
              <a:lnSpc>
                <a:spcPct val="115000"/>
              </a:lnSpc>
              <a:spcBef>
                <a:spcPts val="0"/>
              </a:spcBef>
              <a:spcAft>
                <a:spcPts val="0"/>
              </a:spcAft>
            </a:pPr>
            <a:r>
              <a:rPr lang="en-US" sz="1100" dirty="0" smtClean="0">
                <a:latin typeface="Calibri" panose="020F0502020204030204" pitchFamily="34" charset="0"/>
                <a:ea typeface="Calibri" panose="020F0502020204030204" pitchFamily="34" charset="0"/>
                <a:cs typeface="Times New Roman" panose="02020603050405020304" pitchFamily="18" charset="0"/>
              </a:rPr>
              <a:t>XXX </a:t>
            </a:r>
            <a:r>
              <a:rPr lang="en-US" dirty="0"/>
              <a:t>TGT</a:t>
            </a:r>
            <a:r>
              <a:rPr lang="en-US" sz="1100" dirty="0" smtClean="0">
                <a:latin typeface="Calibri" panose="020F0502020204030204" pitchFamily="34" charset="0"/>
                <a:ea typeface="Calibri" panose="020F0502020204030204" pitchFamily="34" charset="0"/>
                <a:cs typeface="Times New Roman" panose="02020603050405020304" pitchFamily="18" charset="0"/>
              </a:rPr>
              <a:t>GAT(GCC</a:t>
            </a:r>
            <a:r>
              <a:rPr lang="en-US" sz="1100" dirty="0">
                <a:latin typeface="Calibri" panose="020F0502020204030204" pitchFamily="34" charset="0"/>
                <a:ea typeface="Calibri" panose="020F0502020204030204" pitchFamily="34" charset="0"/>
                <a:cs typeface="Times New Roman" panose="02020603050405020304" pitchFamily="18" charset="0"/>
              </a:rPr>
              <a:t>…)</a:t>
            </a:r>
            <a:r>
              <a:rPr lang="en-US" sz="1100" dirty="0" smtClean="0">
                <a:latin typeface="Calibri" panose="020F0502020204030204" pitchFamily="34" charset="0"/>
                <a:ea typeface="Calibri" panose="020F0502020204030204" pitchFamily="34" charset="0"/>
                <a:cs typeface="Times New Roman" panose="02020603050405020304" pitchFamily="18" charset="0"/>
              </a:rPr>
              <a:t>TACAAC(</a:t>
            </a:r>
            <a:r>
              <a:rPr lang="en-US" sz="1100" dirty="0">
                <a:latin typeface="Calibri" panose="020F0502020204030204" pitchFamily="34" charset="0"/>
                <a:ea typeface="Calibri" panose="020F0502020204030204" pitchFamily="34" charset="0"/>
                <a:cs typeface="Times New Roman" panose="02020603050405020304" pitchFamily="18" charset="0"/>
              </a:rPr>
              <a:t>AAC</a:t>
            </a:r>
            <a:r>
              <a:rPr lang="en-US" sz="1100" dirty="0" smtClean="0">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Calibri" panose="020F0502020204030204" pitchFamily="34" charset="0"/>
                <a:ea typeface="Calibri" panose="020F0502020204030204" pitchFamily="34" charset="0"/>
                <a:cs typeface="Times New Roman" panose="02020603050405020304" pitchFamily="18" charset="0"/>
              </a:rPr>
              <a:t>TAA</a:t>
            </a:r>
          </a:p>
          <a:p>
            <a:pPr marL="457200" marR="0">
              <a:lnSpc>
                <a:spcPct val="115000"/>
              </a:lnSpc>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XXXCTCACACTA(CGG…)XXXTTG(GGA…)ATT</a:t>
            </a:r>
          </a:p>
          <a:p>
            <a:pPr marL="457200" marR="0">
              <a:lnSpc>
                <a:spcPct val="115000"/>
              </a:lnSpc>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AUGGAGXXXXXX(GCC…)UACAAC(CCU…)UAA</a:t>
            </a:r>
          </a:p>
          <a:p>
            <a:pPr marL="457200" marR="0">
              <a:lnSpc>
                <a:spcPct val="115000"/>
              </a:lnSpc>
              <a:spcBef>
                <a:spcPts val="0"/>
              </a:spcBef>
              <a:spcAft>
                <a:spcPts val="0"/>
              </a:spcAft>
            </a:pPr>
            <a:r>
              <a:rPr lang="en-US" sz="1100" dirty="0" smtClean="0">
                <a:latin typeface="Calibri" panose="020F0502020204030204" pitchFamily="34" charset="0"/>
                <a:ea typeface="Calibri" panose="020F0502020204030204" pitchFamily="34" charset="0"/>
                <a:cs typeface="Times New Roman" panose="02020603050405020304" pitchFamily="18" charset="0"/>
              </a:rPr>
              <a:t>UACXXXACACUA(CGG…)</a:t>
            </a:r>
            <a:r>
              <a:rPr lang="en-US" sz="1100" dirty="0">
                <a:latin typeface="Calibri" panose="020F0502020204030204" pitchFamily="34" charset="0"/>
                <a:ea typeface="Calibri" panose="020F0502020204030204" pitchFamily="34" charset="0"/>
                <a:cs typeface="Times New Roman" panose="02020603050405020304" pitchFamily="18" charset="0"/>
              </a:rPr>
              <a:t>AUGXXX(GGA…)XXX</a:t>
            </a:r>
          </a:p>
          <a:p>
            <a:pPr marL="457200" marR="0">
              <a:lnSpc>
                <a:spcPct val="115000"/>
              </a:lnSpc>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MET-GLU-CYS-VAL-XXX-TYR-THR-XXX-STOP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93649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 y="1243"/>
            <a:ext cx="7024744" cy="724936"/>
          </a:xfrm>
        </p:spPr>
        <p:txBody>
          <a:bodyPr/>
          <a:lstStyle/>
          <a:p>
            <a:r>
              <a:rPr lang="en-US" dirty="0" smtClean="0"/>
              <a:t>USS Bio</a:t>
            </a:r>
            <a:endParaRPr lang="en-US" dirty="0"/>
          </a:p>
        </p:txBody>
      </p:sp>
      <p:sp>
        <p:nvSpPr>
          <p:cNvPr id="3" name="Content Placeholder 2"/>
          <p:cNvSpPr>
            <a:spLocks noGrp="1"/>
          </p:cNvSpPr>
          <p:nvPr>
            <p:ph idx="1"/>
          </p:nvPr>
        </p:nvSpPr>
        <p:spPr>
          <a:xfrm>
            <a:off x="228600" y="726179"/>
            <a:ext cx="8894064" cy="721622"/>
          </a:xfrm>
        </p:spPr>
        <p:txBody>
          <a:bodyPr>
            <a:normAutofit fontScale="92500" lnSpcReduction="10000"/>
          </a:bodyPr>
          <a:lstStyle/>
          <a:p>
            <a:pPr lvl="0"/>
            <a:r>
              <a:rPr lang="en-US" dirty="0" smtClean="0"/>
              <a:t>Objective: </a:t>
            </a:r>
            <a:r>
              <a:rPr lang="en-US" smtClean="0"/>
              <a:t>Practice and Illustrate </a:t>
            </a:r>
            <a:r>
              <a:rPr lang="en-US" dirty="0"/>
              <a:t>the processes of Gene Expression: Transcription-Translation of DNA</a:t>
            </a:r>
          </a:p>
          <a:p>
            <a:endParaRPr lang="en-US" dirty="0"/>
          </a:p>
        </p:txBody>
      </p:sp>
      <p:pic>
        <p:nvPicPr>
          <p:cNvPr id="4" name="Picture 3"/>
          <p:cNvPicPr>
            <a:picLocks noChangeAspect="1"/>
          </p:cNvPicPr>
          <p:nvPr/>
        </p:nvPicPr>
        <p:blipFill rotWithShape="1">
          <a:blip r:embed="rId2"/>
          <a:srcRect l="25417" t="30741" r="24167" b="19629"/>
          <a:stretch/>
        </p:blipFill>
        <p:spPr>
          <a:xfrm>
            <a:off x="131064" y="1600200"/>
            <a:ext cx="5642212" cy="3124200"/>
          </a:xfrm>
          <a:prstGeom prst="rect">
            <a:avLst/>
          </a:prstGeom>
        </p:spPr>
      </p:pic>
    </p:spTree>
    <p:extLst>
      <p:ext uri="{BB962C8B-B14F-4D97-AF65-F5344CB8AC3E}">
        <p14:creationId xmlns:p14="http://schemas.microsoft.com/office/powerpoint/2010/main" val="9950164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0" y="0"/>
            <a:ext cx="9144000" cy="6858000"/>
          </a:xfrm>
        </p:spPr>
        <p:txBody>
          <a:bodyPr/>
          <a:lstStyle/>
          <a:p>
            <a:pPr marL="0" indent="0">
              <a:buFontTx/>
              <a:buNone/>
            </a:pPr>
            <a:r>
              <a:rPr lang="en-US" altLang="en-US" sz="1400" dirty="0" smtClean="0"/>
              <a:t>TRX/TRL: CW/HW: Using the Genetic Code HW</a:t>
            </a:r>
            <a:br>
              <a:rPr lang="en-US" altLang="en-US" sz="1400" dirty="0" smtClean="0"/>
            </a:br>
            <a:r>
              <a:rPr lang="en-US" altLang="en-US" sz="1400" b="1" dirty="0" smtClean="0"/>
              <a:t>Genetic Code of Keratin</a:t>
            </a:r>
          </a:p>
          <a:p>
            <a:pPr marL="0" indent="0">
              <a:buFontTx/>
              <a:buNone/>
            </a:pPr>
            <a:r>
              <a:rPr lang="en-US" altLang="en-US" sz="1600" dirty="0" smtClean="0"/>
              <a:t>Keratin is one of the proteins in hair. The gene for keratin is transcribed and translated by certain skin cells just underneath the growing hair. The sequence below is part of the mRNA molecule that is transcribed from the gene for keratin.</a:t>
            </a:r>
          </a:p>
          <a:p>
            <a:pPr marL="0" indent="0">
              <a:buFontTx/>
              <a:buNone/>
            </a:pPr>
            <a:endParaRPr lang="en-US" altLang="en-US" sz="1600" dirty="0" smtClean="0"/>
          </a:p>
          <a:p>
            <a:pPr marL="0" indent="0">
              <a:buFontTx/>
              <a:buNone/>
            </a:pPr>
            <a:endParaRPr lang="en-US" altLang="en-US" sz="1600" dirty="0" smtClean="0"/>
          </a:p>
          <a:p>
            <a:pPr marL="0" indent="0">
              <a:buFontTx/>
              <a:buNone/>
            </a:pPr>
            <a:r>
              <a:rPr lang="en-US" altLang="en-US" sz="1600" b="1" dirty="0" smtClean="0"/>
              <a:t>Analysis</a:t>
            </a:r>
          </a:p>
          <a:p>
            <a:pPr marL="0" indent="0">
              <a:buFontTx/>
              <a:buNone/>
            </a:pPr>
            <a:r>
              <a:rPr lang="en-US" altLang="en-US" sz="1600" dirty="0" smtClean="0"/>
              <a:t>1. Determine the sequence of amino acids that will result from the translation of the segment of mRNA above. Use the genetic code in Figure 13.</a:t>
            </a:r>
          </a:p>
          <a:p>
            <a:pPr marL="0" indent="0">
              <a:buFontTx/>
              <a:buNone/>
            </a:pPr>
            <a:r>
              <a:rPr lang="en-US" altLang="en-US" sz="1600" dirty="0" smtClean="0"/>
              <a:t>_____Methionine – Serine – Arginine – Glutamic Acid – Phenylalanine – Serine - __________</a:t>
            </a:r>
          </a:p>
          <a:p>
            <a:pPr marL="0" indent="0">
              <a:buFontTx/>
              <a:buNone/>
            </a:pPr>
            <a:endParaRPr lang="en-US" altLang="en-US" sz="1600" dirty="0" smtClean="0"/>
          </a:p>
          <a:p>
            <a:pPr marL="0" indent="0">
              <a:buFontTx/>
              <a:buNone/>
            </a:pPr>
            <a:r>
              <a:rPr lang="en-US" altLang="en-US" sz="1600" dirty="0" smtClean="0"/>
              <a:t>2. Determine the anticodon of each </a:t>
            </a:r>
            <a:r>
              <a:rPr lang="en-US" altLang="en-US" sz="1600" dirty="0" err="1" smtClean="0"/>
              <a:t>tRNA</a:t>
            </a:r>
            <a:r>
              <a:rPr lang="en-US" altLang="en-US" sz="1600" dirty="0" smtClean="0"/>
              <a:t> molecule that will bind to this mRNA segment.</a:t>
            </a:r>
          </a:p>
          <a:p>
            <a:pPr marL="0" indent="0">
              <a:buFontTx/>
              <a:buNone/>
            </a:pPr>
            <a:r>
              <a:rPr lang="en-US" altLang="en-US" sz="1600" dirty="0" smtClean="0"/>
              <a:t>_____UAC – AGA – GCA – CUU – AAA – AGG ______________________________________________________________________</a:t>
            </a:r>
          </a:p>
          <a:p>
            <a:pPr marL="0" indent="0">
              <a:buFontTx/>
              <a:buNone/>
            </a:pPr>
            <a:r>
              <a:rPr lang="en-US" altLang="en-US" sz="1600" dirty="0" smtClean="0"/>
              <a:t>3. </a:t>
            </a:r>
            <a:r>
              <a:rPr lang="en-US" altLang="en-US" sz="1600" b="1" dirty="0" smtClean="0"/>
              <a:t>Critical Thinking </a:t>
            </a:r>
            <a:r>
              <a:rPr lang="en-US" altLang="en-US" sz="1600" dirty="0" smtClean="0"/>
              <a:t>Recognizing Patterns: Determine the sequence of nucleotides in the segment of template DNA from which this mRNA strand was transcribed.</a:t>
            </a:r>
          </a:p>
          <a:p>
            <a:pPr marL="0" indent="0">
              <a:buFontTx/>
              <a:buNone/>
            </a:pPr>
            <a:r>
              <a:rPr lang="en-US" altLang="en-US" sz="1600" dirty="0" smtClean="0"/>
              <a:t>____TAC – AGA – GCA – CTT – AAA – AGG ______________________________________________________________________________</a:t>
            </a:r>
          </a:p>
          <a:p>
            <a:pPr marL="0" indent="0">
              <a:buFontTx/>
              <a:buNone/>
            </a:pPr>
            <a:r>
              <a:rPr lang="en-US" altLang="en-US" sz="1600" dirty="0" smtClean="0"/>
              <a:t>4. </a:t>
            </a:r>
            <a:r>
              <a:rPr lang="en-US" altLang="en-US" sz="1600" b="1" dirty="0" smtClean="0"/>
              <a:t>Critical Thinking </a:t>
            </a:r>
            <a:r>
              <a:rPr lang="en-US" altLang="en-US" sz="1600" dirty="0" smtClean="0"/>
              <a:t>Recognizing Patterns: Determine the sequence of nucleotides in the segment of DNA that is complementary to the DNA segment that is described in item 3.</a:t>
            </a:r>
          </a:p>
          <a:p>
            <a:pPr marL="0" indent="0">
              <a:buFontTx/>
              <a:buNone/>
            </a:pPr>
            <a:r>
              <a:rPr lang="en-US" altLang="en-US" sz="1600" dirty="0" smtClean="0"/>
              <a:t>____ATG – TCT – CGT – GAA – TTT – TCC ______________________________________________________________________________</a:t>
            </a:r>
          </a:p>
        </p:txBody>
      </p:sp>
      <p:grpSp>
        <p:nvGrpSpPr>
          <p:cNvPr id="14339" name="Group 3"/>
          <p:cNvGrpSpPr>
            <a:grpSpLocks/>
          </p:cNvGrpSpPr>
          <p:nvPr/>
        </p:nvGrpSpPr>
        <p:grpSpPr bwMode="auto">
          <a:xfrm>
            <a:off x="90488" y="1447800"/>
            <a:ext cx="9053512" cy="400050"/>
            <a:chOff x="-214313" y="1352550"/>
            <a:chExt cx="9318626" cy="495300"/>
          </a:xfrm>
        </p:grpSpPr>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352550"/>
              <a:ext cx="785653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341" name="Group 5"/>
            <p:cNvGrpSpPr>
              <a:grpSpLocks/>
            </p:cNvGrpSpPr>
            <p:nvPr/>
          </p:nvGrpSpPr>
          <p:grpSpPr bwMode="auto">
            <a:xfrm>
              <a:off x="-214313" y="1352550"/>
              <a:ext cx="1685926" cy="495300"/>
              <a:chOff x="1219200" y="1600200"/>
              <a:chExt cx="1685926" cy="495300"/>
            </a:xfrm>
          </p:grpSpPr>
          <p:pic>
            <p:nvPicPr>
              <p:cNvPr id="14342" name="Picture 2"/>
              <p:cNvPicPr>
                <a:picLocks noChangeAspect="1" noChangeArrowheads="1"/>
              </p:cNvPicPr>
              <p:nvPr/>
            </p:nvPicPr>
            <p:blipFill>
              <a:blip r:embed="rId2">
                <a:extLst>
                  <a:ext uri="{28A0092B-C50C-407E-A947-70E740481C1C}">
                    <a14:useLocalDpi xmlns:a14="http://schemas.microsoft.com/office/drawing/2010/main" val="0"/>
                  </a:ext>
                </a:extLst>
              </a:blip>
              <a:srcRect r="97090"/>
              <a:stretch>
                <a:fillRect/>
              </a:stretch>
            </p:blipFill>
            <p:spPr bwMode="auto">
              <a:xfrm>
                <a:off x="1219200" y="1600200"/>
                <a:ext cx="2286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2"/>
              <p:cNvPicPr>
                <a:picLocks noChangeAspect="1" noChangeArrowheads="1"/>
              </p:cNvPicPr>
              <p:nvPr/>
            </p:nvPicPr>
            <p:blipFill>
              <a:blip r:embed="rId2">
                <a:extLst>
                  <a:ext uri="{28A0092B-C50C-407E-A947-70E740481C1C}">
                    <a14:useLocalDpi xmlns:a14="http://schemas.microsoft.com/office/drawing/2010/main" val="0"/>
                  </a:ext>
                </a:extLst>
              </a:blip>
              <a:srcRect l="27763" r="66539"/>
              <a:stretch>
                <a:fillRect/>
              </a:stretch>
            </p:blipFill>
            <p:spPr bwMode="auto">
              <a:xfrm>
                <a:off x="2457451" y="1600200"/>
                <a:ext cx="4476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2"/>
              <p:cNvPicPr>
                <a:picLocks noChangeAspect="1" noChangeArrowheads="1"/>
              </p:cNvPicPr>
              <p:nvPr/>
            </p:nvPicPr>
            <p:blipFill>
              <a:blip r:embed="rId2">
                <a:extLst>
                  <a:ext uri="{28A0092B-C50C-407E-A947-70E740481C1C}">
                    <a14:useLocalDpi xmlns:a14="http://schemas.microsoft.com/office/drawing/2010/main" val="0"/>
                  </a:ext>
                </a:extLst>
              </a:blip>
              <a:srcRect l="46191" r="47626"/>
              <a:stretch>
                <a:fillRect/>
              </a:stretch>
            </p:blipFill>
            <p:spPr bwMode="auto">
              <a:xfrm>
                <a:off x="1447800" y="1600200"/>
                <a:ext cx="48577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2"/>
              <p:cNvPicPr>
                <a:picLocks noChangeAspect="1" noChangeArrowheads="1"/>
              </p:cNvPicPr>
              <p:nvPr/>
            </p:nvPicPr>
            <p:blipFill>
              <a:blip r:embed="rId2">
                <a:extLst>
                  <a:ext uri="{28A0092B-C50C-407E-A947-70E740481C1C}">
                    <a14:useLocalDpi xmlns:a14="http://schemas.microsoft.com/office/drawing/2010/main" val="0"/>
                  </a:ext>
                </a:extLst>
              </a:blip>
              <a:srcRect l="14790" r="78542"/>
              <a:stretch>
                <a:fillRect/>
              </a:stretch>
            </p:blipFill>
            <p:spPr bwMode="auto">
              <a:xfrm>
                <a:off x="1933576" y="1600200"/>
                <a:ext cx="5238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0" name="Rectangle 9"/>
          <p:cNvSpPr/>
          <p:nvPr/>
        </p:nvSpPr>
        <p:spPr>
          <a:xfrm>
            <a:off x="-6096" y="2679073"/>
            <a:ext cx="9144000" cy="4561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E36C09"/>
              </a:solidFill>
            </a:endParaRPr>
          </a:p>
        </p:txBody>
      </p:sp>
      <p:sp>
        <p:nvSpPr>
          <p:cNvPr id="11" name="Rectangle 10"/>
          <p:cNvSpPr/>
          <p:nvPr/>
        </p:nvSpPr>
        <p:spPr>
          <a:xfrm>
            <a:off x="0" y="3597073"/>
            <a:ext cx="9144000" cy="4561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E36C09"/>
              </a:solidFill>
            </a:endParaRPr>
          </a:p>
        </p:txBody>
      </p:sp>
      <p:sp>
        <p:nvSpPr>
          <p:cNvPr id="12" name="Rectangle 11"/>
          <p:cNvSpPr/>
          <p:nvPr/>
        </p:nvSpPr>
        <p:spPr>
          <a:xfrm>
            <a:off x="0" y="4674678"/>
            <a:ext cx="9144000" cy="4561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E36C09"/>
              </a:solidFill>
            </a:endParaRPr>
          </a:p>
        </p:txBody>
      </p:sp>
      <p:sp>
        <p:nvSpPr>
          <p:cNvPr id="13" name="Rectangle 12"/>
          <p:cNvSpPr/>
          <p:nvPr/>
        </p:nvSpPr>
        <p:spPr>
          <a:xfrm>
            <a:off x="-6096" y="5752623"/>
            <a:ext cx="9144000" cy="4561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E36C09"/>
              </a:solidFill>
            </a:endParaRPr>
          </a:p>
        </p:txBody>
      </p:sp>
    </p:spTree>
    <p:extLst>
      <p:ext uri="{BB962C8B-B14F-4D97-AF65-F5344CB8AC3E}">
        <p14:creationId xmlns:p14="http://schemas.microsoft.com/office/powerpoint/2010/main" val="52846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fontScale="90000"/>
          </a:bodyPr>
          <a:lstStyle/>
          <a:p>
            <a:r>
              <a:rPr lang="en-US" smtClean="0"/>
              <a:t>Transcription/Translation Lab</a:t>
            </a:r>
          </a:p>
        </p:txBody>
      </p:sp>
      <p:sp>
        <p:nvSpPr>
          <p:cNvPr id="73731" name="Content Placeholder 2"/>
          <p:cNvSpPr>
            <a:spLocks noGrp="1"/>
          </p:cNvSpPr>
          <p:nvPr>
            <p:ph idx="1"/>
          </p:nvPr>
        </p:nvSpPr>
        <p:spPr/>
        <p:txBody>
          <a:bodyPr/>
          <a:lstStyle/>
          <a:p>
            <a:r>
              <a:rPr lang="en-US" dirty="0" smtClean="0"/>
              <a:t>Working with a partner, analyze the gene Xlr24 to determine the DNA sequence of the gene, the sequence of the mRNA, and the sequence of the amino acids that will form the polypeptide. </a:t>
            </a:r>
          </a:p>
          <a:p>
            <a:r>
              <a:rPr lang="en-US" dirty="0" smtClean="0"/>
              <a:t>Answer the associated questions.</a:t>
            </a:r>
          </a:p>
          <a:p>
            <a:r>
              <a:rPr lang="en-US" dirty="0" smtClean="0"/>
              <a:t>This is a 25pt lab due next Monday.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
            <a:ext cx="1865313"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2"/>
          <p:cNvSpPr>
            <a:spLocks noGrp="1" noChangeArrowheads="1"/>
          </p:cNvSpPr>
          <p:nvPr>
            <p:ph type="title"/>
          </p:nvPr>
        </p:nvSpPr>
        <p:spPr>
          <a:xfrm>
            <a:off x="1600200" y="228600"/>
            <a:ext cx="7024744" cy="1143000"/>
          </a:xfrm>
        </p:spPr>
        <p:txBody>
          <a:bodyPr>
            <a:normAutofit fontScale="90000"/>
          </a:bodyPr>
          <a:lstStyle/>
          <a:p>
            <a:pPr fontAlgn="auto">
              <a:spcAft>
                <a:spcPts val="0"/>
              </a:spcAft>
              <a:defRPr/>
            </a:pPr>
            <a:r>
              <a:rPr lang="en-US" dirty="0" smtClean="0">
                <a:solidFill>
                  <a:schemeClr val="tx2">
                    <a:satMod val="130000"/>
                  </a:schemeClr>
                </a:solidFill>
              </a:rPr>
              <a:t>An Overview of Gene Expression, </a:t>
            </a:r>
            <a:endParaRPr lang="en-US" i="1" dirty="0" smtClean="0">
              <a:solidFill>
                <a:schemeClr val="tx2">
                  <a:satMod val="130000"/>
                </a:schemeClr>
              </a:solidFill>
            </a:endParaRPr>
          </a:p>
        </p:txBody>
      </p:sp>
      <p:sp>
        <p:nvSpPr>
          <p:cNvPr id="65539" name="Rectangle 3"/>
          <p:cNvSpPr>
            <a:spLocks noGrp="1" noChangeArrowheads="1"/>
          </p:cNvSpPr>
          <p:nvPr>
            <p:ph idx="1"/>
          </p:nvPr>
        </p:nvSpPr>
        <p:spPr>
          <a:xfrm>
            <a:off x="1447800" y="1371600"/>
            <a:ext cx="7467600" cy="5334000"/>
          </a:xfrm>
        </p:spPr>
        <p:txBody>
          <a:bodyPr>
            <a:normAutofit/>
          </a:bodyPr>
          <a:lstStyle/>
          <a:p>
            <a:pPr marL="365760" indent="-283464" fontAlgn="auto">
              <a:lnSpc>
                <a:spcPct val="90000"/>
              </a:lnSpc>
              <a:spcBef>
                <a:spcPct val="0"/>
              </a:spcBef>
              <a:spcAft>
                <a:spcPts val="0"/>
              </a:spcAft>
              <a:buFont typeface="Wingdings 2"/>
              <a:buChar char=""/>
              <a:defRPr/>
            </a:pPr>
            <a:r>
              <a:rPr lang="en-US" b="1" u="sng" dirty="0" smtClean="0">
                <a:solidFill>
                  <a:schemeClr val="accent2"/>
                </a:solidFill>
              </a:rPr>
              <a:t>Gene expression</a:t>
            </a:r>
            <a:r>
              <a:rPr lang="en-US" u="sng" dirty="0" smtClean="0"/>
              <a:t> is the manifestation of genes (contained in DNA) into their specific traits</a:t>
            </a:r>
            <a:r>
              <a:rPr lang="en-US" dirty="0" smtClean="0"/>
              <a:t>.</a:t>
            </a:r>
          </a:p>
          <a:p>
            <a:pPr marL="640398" lvl="1" indent="-283464" fontAlgn="auto">
              <a:lnSpc>
                <a:spcPct val="90000"/>
              </a:lnSpc>
              <a:spcBef>
                <a:spcPct val="0"/>
              </a:spcBef>
              <a:spcAft>
                <a:spcPts val="0"/>
              </a:spcAft>
              <a:buFont typeface="Wingdings 2"/>
              <a:buChar char=""/>
              <a:defRPr/>
            </a:pPr>
            <a:r>
              <a:rPr lang="en-US" dirty="0" smtClean="0"/>
              <a:t>What does manifestation mean?</a:t>
            </a:r>
          </a:p>
          <a:p>
            <a:pPr marL="640398" lvl="1" indent="-283464" fontAlgn="auto">
              <a:lnSpc>
                <a:spcPct val="90000"/>
              </a:lnSpc>
              <a:spcBef>
                <a:spcPct val="0"/>
              </a:spcBef>
              <a:spcAft>
                <a:spcPts val="0"/>
              </a:spcAft>
              <a:buFont typeface="Wingdings 2"/>
              <a:buChar char=""/>
              <a:defRPr/>
            </a:pPr>
            <a:endParaRPr lang="en-US" dirty="0"/>
          </a:p>
          <a:p>
            <a:pPr marL="640398" lvl="1" indent="-283464" fontAlgn="auto">
              <a:lnSpc>
                <a:spcPct val="90000"/>
              </a:lnSpc>
              <a:spcBef>
                <a:spcPct val="0"/>
              </a:spcBef>
              <a:spcAft>
                <a:spcPts val="0"/>
              </a:spcAft>
              <a:buFont typeface="Wingdings 2"/>
              <a:buChar char=""/>
              <a:defRPr/>
            </a:pPr>
            <a:endParaRPr lang="en-US" dirty="0" smtClean="0"/>
          </a:p>
          <a:p>
            <a:pPr marL="365760" indent="-283464" fontAlgn="auto">
              <a:lnSpc>
                <a:spcPct val="90000"/>
              </a:lnSpc>
              <a:spcBef>
                <a:spcPct val="0"/>
              </a:spcBef>
              <a:spcAft>
                <a:spcPts val="0"/>
              </a:spcAft>
              <a:buFont typeface="Wingdings 2"/>
              <a:buChar char=""/>
              <a:defRPr/>
            </a:pPr>
            <a:r>
              <a:rPr lang="en-US" b="1" dirty="0">
                <a:solidFill>
                  <a:schemeClr val="tx1"/>
                </a:solidFill>
              </a:rPr>
              <a:t>THE CENTRAL DOGMA OF BIOLOGY = </a:t>
            </a:r>
          </a:p>
          <a:p>
            <a:pPr marL="365760" indent="-283464" fontAlgn="auto">
              <a:lnSpc>
                <a:spcPct val="90000"/>
              </a:lnSpc>
              <a:spcBef>
                <a:spcPct val="0"/>
              </a:spcBef>
              <a:spcAft>
                <a:spcPts val="0"/>
              </a:spcAft>
              <a:buFont typeface="Wingdings 2"/>
              <a:buChar char=""/>
              <a:defRPr/>
            </a:pPr>
            <a:r>
              <a:rPr lang="en-US" b="1" dirty="0">
                <a:solidFill>
                  <a:schemeClr val="tx1"/>
                </a:solidFill>
              </a:rPr>
              <a:t>DNA </a:t>
            </a:r>
            <a:r>
              <a:rPr lang="en-US" b="1" dirty="0">
                <a:solidFill>
                  <a:schemeClr val="tx1"/>
                </a:solidFill>
                <a:sym typeface="Wingdings" pitchFamily="2" charset="2"/>
              </a:rPr>
              <a:t> mRNA  Protein  Trait</a:t>
            </a:r>
            <a:endParaRPr lang="en-US" b="1" dirty="0">
              <a:solidFill>
                <a:schemeClr val="tx1"/>
              </a:solidFill>
            </a:endParaRPr>
          </a:p>
          <a:p>
            <a:pPr marL="365760" indent="-283464" fontAlgn="auto">
              <a:lnSpc>
                <a:spcPct val="90000"/>
              </a:lnSpc>
              <a:spcBef>
                <a:spcPct val="0"/>
              </a:spcBef>
              <a:spcAft>
                <a:spcPts val="0"/>
              </a:spcAft>
              <a:buFont typeface="Wingdings 2"/>
              <a:buChar char=""/>
              <a:defRPr/>
            </a:pPr>
            <a:r>
              <a:rPr lang="en-US" dirty="0" smtClean="0"/>
              <a:t>This process takes place in two main stages,</a:t>
            </a:r>
          </a:p>
          <a:p>
            <a:pPr marL="596646" indent="-514350" fontAlgn="auto">
              <a:lnSpc>
                <a:spcPct val="90000"/>
              </a:lnSpc>
              <a:spcBef>
                <a:spcPct val="0"/>
              </a:spcBef>
              <a:spcAft>
                <a:spcPts val="0"/>
              </a:spcAft>
              <a:buFont typeface="Wingdings 2"/>
              <a:buAutoNum type="arabicPeriod"/>
              <a:defRPr/>
            </a:pPr>
            <a:r>
              <a:rPr lang="en-US" b="1" u="sng" dirty="0" smtClean="0">
                <a:solidFill>
                  <a:schemeClr val="accent2"/>
                </a:solidFill>
              </a:rPr>
              <a:t>Transcription:</a:t>
            </a:r>
            <a:r>
              <a:rPr lang="en-US" u="sng" dirty="0" smtClean="0"/>
              <a:t> the process of copying the directions for traits out of DNA by making mRNA</a:t>
            </a:r>
          </a:p>
          <a:p>
            <a:pPr marL="596646" indent="-514350" fontAlgn="auto">
              <a:lnSpc>
                <a:spcPct val="90000"/>
              </a:lnSpc>
              <a:spcBef>
                <a:spcPct val="0"/>
              </a:spcBef>
              <a:spcAft>
                <a:spcPts val="0"/>
              </a:spcAft>
              <a:buFont typeface="Wingdings 2"/>
              <a:buAutoNum type="arabicPeriod"/>
              <a:defRPr/>
            </a:pPr>
            <a:r>
              <a:rPr lang="en-US" b="1" u="sng" dirty="0" smtClean="0">
                <a:solidFill>
                  <a:schemeClr val="accent2"/>
                </a:solidFill>
              </a:rPr>
              <a:t>Translation: </a:t>
            </a:r>
            <a:r>
              <a:rPr lang="en-US" u="sng" dirty="0" smtClean="0"/>
              <a:t>reading the directions copied in RNA and turning them into the amino acid sequences for the gene.</a:t>
            </a:r>
          </a:p>
          <a:p>
            <a:pPr marL="82296" indent="0" fontAlgn="auto">
              <a:lnSpc>
                <a:spcPct val="90000"/>
              </a:lnSpc>
              <a:spcBef>
                <a:spcPct val="0"/>
              </a:spcBef>
              <a:spcAft>
                <a:spcPts val="0"/>
              </a:spcAft>
              <a:buNone/>
              <a:defRPr/>
            </a:pPr>
            <a:endParaRPr lang="en-US" i="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3775309"/>
            <a:ext cx="372427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1497146" y="2752127"/>
            <a:ext cx="4785423" cy="3430764"/>
          </a:xfrm>
          <a:prstGeom prst="rect">
            <a:avLst/>
          </a:prstGeom>
        </p:spPr>
      </p:pic>
      <p:sp>
        <p:nvSpPr>
          <p:cNvPr id="7" name="TextBox 6"/>
          <p:cNvSpPr txBox="1">
            <a:spLocks noChangeArrowheads="1"/>
          </p:cNvSpPr>
          <p:nvPr/>
        </p:nvSpPr>
        <p:spPr bwMode="auto">
          <a:xfrm>
            <a:off x="674142" y="1289872"/>
            <a:ext cx="5497018" cy="954107"/>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t>Directions to make HAIR COLOR</a:t>
            </a:r>
          </a:p>
          <a:p>
            <a:pPr eaLnBrk="1" hangingPunct="1"/>
            <a:r>
              <a:rPr lang="en-US" sz="2800" dirty="0"/>
              <a:t>ACTGAACTGCACTG…</a:t>
            </a:r>
          </a:p>
        </p:txBody>
      </p:sp>
      <p:sp>
        <p:nvSpPr>
          <p:cNvPr id="8" name="Freeform 7"/>
          <p:cNvSpPr/>
          <p:nvPr/>
        </p:nvSpPr>
        <p:spPr>
          <a:xfrm rot="15733915">
            <a:off x="5027890" y="3019936"/>
            <a:ext cx="612219" cy="852574"/>
          </a:xfrm>
          <a:custGeom>
            <a:avLst/>
            <a:gdLst>
              <a:gd name="connsiteX0" fmla="*/ 14584 w 117208"/>
              <a:gd name="connsiteY0" fmla="*/ 66675 h 146795"/>
              <a:gd name="connsiteX1" fmla="*/ 2678 w 117208"/>
              <a:gd name="connsiteY1" fmla="*/ 64294 h 146795"/>
              <a:gd name="connsiteX2" fmla="*/ 297 w 117208"/>
              <a:gd name="connsiteY2" fmla="*/ 71437 h 146795"/>
              <a:gd name="connsiteX3" fmla="*/ 16966 w 117208"/>
              <a:gd name="connsiteY3" fmla="*/ 92869 h 146795"/>
              <a:gd name="connsiteX4" fmla="*/ 24109 w 117208"/>
              <a:gd name="connsiteY4" fmla="*/ 95250 h 146795"/>
              <a:gd name="connsiteX5" fmla="*/ 40778 w 117208"/>
              <a:gd name="connsiteY5" fmla="*/ 100012 h 146795"/>
              <a:gd name="connsiteX6" fmla="*/ 28872 w 117208"/>
              <a:gd name="connsiteY6" fmla="*/ 121444 h 146795"/>
              <a:gd name="connsiteX7" fmla="*/ 36016 w 117208"/>
              <a:gd name="connsiteY7" fmla="*/ 142875 h 146795"/>
              <a:gd name="connsiteX8" fmla="*/ 47922 w 117208"/>
              <a:gd name="connsiteY8" fmla="*/ 145256 h 146795"/>
              <a:gd name="connsiteX9" fmla="*/ 74116 w 117208"/>
              <a:gd name="connsiteY9" fmla="*/ 142875 h 146795"/>
              <a:gd name="connsiteX10" fmla="*/ 71734 w 117208"/>
              <a:gd name="connsiteY10" fmla="*/ 102394 h 146795"/>
              <a:gd name="connsiteX11" fmla="*/ 90784 w 117208"/>
              <a:gd name="connsiteY11" fmla="*/ 107156 h 146795"/>
              <a:gd name="connsiteX12" fmla="*/ 105072 w 117208"/>
              <a:gd name="connsiteY12" fmla="*/ 111919 h 146795"/>
              <a:gd name="connsiteX13" fmla="*/ 112216 w 117208"/>
              <a:gd name="connsiteY13" fmla="*/ 88106 h 146795"/>
              <a:gd name="connsiteX14" fmla="*/ 102691 w 117208"/>
              <a:gd name="connsiteY14" fmla="*/ 83344 h 146795"/>
              <a:gd name="connsiteX15" fmla="*/ 95547 w 117208"/>
              <a:gd name="connsiteY15" fmla="*/ 78581 h 146795"/>
              <a:gd name="connsiteX16" fmla="*/ 71734 w 117208"/>
              <a:gd name="connsiteY16" fmla="*/ 71437 h 146795"/>
              <a:gd name="connsiteX17" fmla="*/ 81259 w 117208"/>
              <a:gd name="connsiteY17" fmla="*/ 57150 h 146795"/>
              <a:gd name="connsiteX18" fmla="*/ 86022 w 117208"/>
              <a:gd name="connsiteY18" fmla="*/ 50006 h 146795"/>
              <a:gd name="connsiteX19" fmla="*/ 88403 w 117208"/>
              <a:gd name="connsiteY19" fmla="*/ 16669 h 146795"/>
              <a:gd name="connsiteX20" fmla="*/ 74116 w 117208"/>
              <a:gd name="connsiteY20" fmla="*/ 7144 h 146795"/>
              <a:gd name="connsiteX21" fmla="*/ 55066 w 117208"/>
              <a:gd name="connsiteY21" fmla="*/ 0 h 146795"/>
              <a:gd name="connsiteX22" fmla="*/ 38397 w 117208"/>
              <a:gd name="connsiteY22" fmla="*/ 7144 h 146795"/>
              <a:gd name="connsiteX23" fmla="*/ 33634 w 117208"/>
              <a:gd name="connsiteY23" fmla="*/ 14287 h 146795"/>
              <a:gd name="connsiteX24" fmla="*/ 31253 w 117208"/>
              <a:gd name="connsiteY24" fmla="*/ 50006 h 146795"/>
              <a:gd name="connsiteX25" fmla="*/ 33634 w 117208"/>
              <a:gd name="connsiteY25" fmla="*/ 57150 h 146795"/>
              <a:gd name="connsiteX26" fmla="*/ 14584 w 117208"/>
              <a:gd name="connsiteY26" fmla="*/ 66675 h 146795"/>
              <a:gd name="connsiteX0" fmla="*/ 14584 w 117208"/>
              <a:gd name="connsiteY0" fmla="*/ 74972 h 155092"/>
              <a:gd name="connsiteX1" fmla="*/ 2678 w 117208"/>
              <a:gd name="connsiteY1" fmla="*/ 72591 h 155092"/>
              <a:gd name="connsiteX2" fmla="*/ 297 w 117208"/>
              <a:gd name="connsiteY2" fmla="*/ 79734 h 155092"/>
              <a:gd name="connsiteX3" fmla="*/ 16966 w 117208"/>
              <a:gd name="connsiteY3" fmla="*/ 101166 h 155092"/>
              <a:gd name="connsiteX4" fmla="*/ 24109 w 117208"/>
              <a:gd name="connsiteY4" fmla="*/ 103547 h 155092"/>
              <a:gd name="connsiteX5" fmla="*/ 40778 w 117208"/>
              <a:gd name="connsiteY5" fmla="*/ 108309 h 155092"/>
              <a:gd name="connsiteX6" fmla="*/ 28872 w 117208"/>
              <a:gd name="connsiteY6" fmla="*/ 129741 h 155092"/>
              <a:gd name="connsiteX7" fmla="*/ 36016 w 117208"/>
              <a:gd name="connsiteY7" fmla="*/ 151172 h 155092"/>
              <a:gd name="connsiteX8" fmla="*/ 47922 w 117208"/>
              <a:gd name="connsiteY8" fmla="*/ 153553 h 155092"/>
              <a:gd name="connsiteX9" fmla="*/ 74116 w 117208"/>
              <a:gd name="connsiteY9" fmla="*/ 151172 h 155092"/>
              <a:gd name="connsiteX10" fmla="*/ 71734 w 117208"/>
              <a:gd name="connsiteY10" fmla="*/ 110691 h 155092"/>
              <a:gd name="connsiteX11" fmla="*/ 90784 w 117208"/>
              <a:gd name="connsiteY11" fmla="*/ 115453 h 155092"/>
              <a:gd name="connsiteX12" fmla="*/ 105072 w 117208"/>
              <a:gd name="connsiteY12" fmla="*/ 120216 h 155092"/>
              <a:gd name="connsiteX13" fmla="*/ 112216 w 117208"/>
              <a:gd name="connsiteY13" fmla="*/ 96403 h 155092"/>
              <a:gd name="connsiteX14" fmla="*/ 102691 w 117208"/>
              <a:gd name="connsiteY14" fmla="*/ 91641 h 155092"/>
              <a:gd name="connsiteX15" fmla="*/ 95547 w 117208"/>
              <a:gd name="connsiteY15" fmla="*/ 86878 h 155092"/>
              <a:gd name="connsiteX16" fmla="*/ 71734 w 117208"/>
              <a:gd name="connsiteY16" fmla="*/ 79734 h 155092"/>
              <a:gd name="connsiteX17" fmla="*/ 81259 w 117208"/>
              <a:gd name="connsiteY17" fmla="*/ 65447 h 155092"/>
              <a:gd name="connsiteX18" fmla="*/ 86022 w 117208"/>
              <a:gd name="connsiteY18" fmla="*/ 58303 h 155092"/>
              <a:gd name="connsiteX19" fmla="*/ 88403 w 117208"/>
              <a:gd name="connsiteY19" fmla="*/ 24966 h 155092"/>
              <a:gd name="connsiteX20" fmla="*/ 74116 w 117208"/>
              <a:gd name="connsiteY20" fmla="*/ 15441 h 155092"/>
              <a:gd name="connsiteX21" fmla="*/ 55066 w 117208"/>
              <a:gd name="connsiteY21" fmla="*/ 8297 h 155092"/>
              <a:gd name="connsiteX22" fmla="*/ 24788 w 117208"/>
              <a:gd name="connsiteY22" fmla="*/ 1256 h 155092"/>
              <a:gd name="connsiteX23" fmla="*/ 33634 w 117208"/>
              <a:gd name="connsiteY23" fmla="*/ 22584 h 155092"/>
              <a:gd name="connsiteX24" fmla="*/ 31253 w 117208"/>
              <a:gd name="connsiteY24" fmla="*/ 58303 h 155092"/>
              <a:gd name="connsiteX25" fmla="*/ 33634 w 117208"/>
              <a:gd name="connsiteY25" fmla="*/ 65447 h 155092"/>
              <a:gd name="connsiteX26" fmla="*/ 14584 w 117208"/>
              <a:gd name="connsiteY26" fmla="*/ 74972 h 155092"/>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88403 w 117208"/>
              <a:gd name="connsiteY19" fmla="*/ 27885 h 158011"/>
              <a:gd name="connsiteX20" fmla="*/ 74116 w 117208"/>
              <a:gd name="connsiteY20" fmla="*/ 18360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88403 w 117208"/>
              <a:gd name="connsiteY19" fmla="*/ 27885 h 158011"/>
              <a:gd name="connsiteX20" fmla="*/ 51546 w 117208"/>
              <a:gd name="connsiteY20" fmla="*/ 16711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88403 w 117208"/>
              <a:gd name="connsiteY19" fmla="*/ 27885 h 158011"/>
              <a:gd name="connsiteX20" fmla="*/ 51546 w 117208"/>
              <a:gd name="connsiteY20" fmla="*/ 16711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51546 w 117208"/>
              <a:gd name="connsiteY20" fmla="*/ 16711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9223 w 117208"/>
              <a:gd name="connsiteY20" fmla="*/ 20010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3634 w 117208"/>
              <a:gd name="connsiteY23" fmla="*/ 25503 h 158011"/>
              <a:gd name="connsiteX24" fmla="*/ 31253 w 117208"/>
              <a:gd name="connsiteY24" fmla="*/ 61222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3634 w 117208"/>
              <a:gd name="connsiteY23" fmla="*/ 25503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8555 w 117208"/>
              <a:gd name="connsiteY24" fmla="*/ 50996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33634 w 117208"/>
              <a:gd name="connsiteY25" fmla="*/ 68366 h 158011"/>
              <a:gd name="connsiteX26" fmla="*/ 14584 w 117208"/>
              <a:gd name="connsiteY26" fmla="*/ 77891 h 158011"/>
              <a:gd name="connsiteX0" fmla="*/ 14584 w 117208"/>
              <a:gd name="connsiteY0" fmla="*/ 77891 h 158011"/>
              <a:gd name="connsiteX1" fmla="*/ 2678 w 117208"/>
              <a:gd name="connsiteY1" fmla="*/ 75510 h 158011"/>
              <a:gd name="connsiteX2" fmla="*/ 297 w 117208"/>
              <a:gd name="connsiteY2" fmla="*/ 82653 h 158011"/>
              <a:gd name="connsiteX3" fmla="*/ 16966 w 117208"/>
              <a:gd name="connsiteY3" fmla="*/ 104085 h 158011"/>
              <a:gd name="connsiteX4" fmla="*/ 24109 w 117208"/>
              <a:gd name="connsiteY4" fmla="*/ 106466 h 158011"/>
              <a:gd name="connsiteX5" fmla="*/ 40778 w 117208"/>
              <a:gd name="connsiteY5" fmla="*/ 111228 h 158011"/>
              <a:gd name="connsiteX6" fmla="*/ 28872 w 117208"/>
              <a:gd name="connsiteY6" fmla="*/ 132660 h 158011"/>
              <a:gd name="connsiteX7" fmla="*/ 36016 w 117208"/>
              <a:gd name="connsiteY7" fmla="*/ 154091 h 158011"/>
              <a:gd name="connsiteX8" fmla="*/ 47922 w 117208"/>
              <a:gd name="connsiteY8" fmla="*/ 156472 h 158011"/>
              <a:gd name="connsiteX9" fmla="*/ 74116 w 117208"/>
              <a:gd name="connsiteY9" fmla="*/ 154091 h 158011"/>
              <a:gd name="connsiteX10" fmla="*/ 71734 w 117208"/>
              <a:gd name="connsiteY10" fmla="*/ 113610 h 158011"/>
              <a:gd name="connsiteX11" fmla="*/ 90784 w 117208"/>
              <a:gd name="connsiteY11" fmla="*/ 118372 h 158011"/>
              <a:gd name="connsiteX12" fmla="*/ 105072 w 117208"/>
              <a:gd name="connsiteY12" fmla="*/ 123135 h 158011"/>
              <a:gd name="connsiteX13" fmla="*/ 112216 w 117208"/>
              <a:gd name="connsiteY13" fmla="*/ 99322 h 158011"/>
              <a:gd name="connsiteX14" fmla="*/ 102691 w 117208"/>
              <a:gd name="connsiteY14" fmla="*/ 94560 h 158011"/>
              <a:gd name="connsiteX15" fmla="*/ 95547 w 117208"/>
              <a:gd name="connsiteY15" fmla="*/ 89797 h 158011"/>
              <a:gd name="connsiteX16" fmla="*/ 71734 w 117208"/>
              <a:gd name="connsiteY16" fmla="*/ 82653 h 158011"/>
              <a:gd name="connsiteX17" fmla="*/ 81259 w 117208"/>
              <a:gd name="connsiteY17" fmla="*/ 68366 h 158011"/>
              <a:gd name="connsiteX18" fmla="*/ 86022 w 117208"/>
              <a:gd name="connsiteY18" fmla="*/ 61222 h 158011"/>
              <a:gd name="connsiteX19" fmla="*/ 51892 w 117208"/>
              <a:gd name="connsiteY19" fmla="*/ 36132 h 158011"/>
              <a:gd name="connsiteX20" fmla="*/ 43249 w 117208"/>
              <a:gd name="connsiteY20" fmla="*/ 21000 h 158011"/>
              <a:gd name="connsiteX21" fmla="*/ 33159 w 117208"/>
              <a:gd name="connsiteY21" fmla="*/ 0 h 158011"/>
              <a:gd name="connsiteX22" fmla="*/ 24788 w 117208"/>
              <a:gd name="connsiteY22" fmla="*/ 4175 h 158011"/>
              <a:gd name="connsiteX23" fmla="*/ 30979 w 117208"/>
              <a:gd name="connsiteY23" fmla="*/ 17256 h 158011"/>
              <a:gd name="connsiteX24" fmla="*/ 33244 w 117208"/>
              <a:gd name="connsiteY24" fmla="*/ 42419 h 158011"/>
              <a:gd name="connsiteX25" fmla="*/ 10732 w 117208"/>
              <a:gd name="connsiteY25" fmla="*/ 28781 h 158011"/>
              <a:gd name="connsiteX26" fmla="*/ 14584 w 117208"/>
              <a:gd name="connsiteY26" fmla="*/ 77891 h 158011"/>
              <a:gd name="connsiteX0" fmla="*/ 953 w 121832"/>
              <a:gd name="connsiteY0" fmla="*/ 13565 h 158011"/>
              <a:gd name="connsiteX1" fmla="*/ 7302 w 121832"/>
              <a:gd name="connsiteY1" fmla="*/ 75510 h 158011"/>
              <a:gd name="connsiteX2" fmla="*/ 4921 w 121832"/>
              <a:gd name="connsiteY2" fmla="*/ 82653 h 158011"/>
              <a:gd name="connsiteX3" fmla="*/ 21590 w 121832"/>
              <a:gd name="connsiteY3" fmla="*/ 104085 h 158011"/>
              <a:gd name="connsiteX4" fmla="*/ 28733 w 121832"/>
              <a:gd name="connsiteY4" fmla="*/ 106466 h 158011"/>
              <a:gd name="connsiteX5" fmla="*/ 45402 w 121832"/>
              <a:gd name="connsiteY5" fmla="*/ 111228 h 158011"/>
              <a:gd name="connsiteX6" fmla="*/ 33496 w 121832"/>
              <a:gd name="connsiteY6" fmla="*/ 132660 h 158011"/>
              <a:gd name="connsiteX7" fmla="*/ 40640 w 121832"/>
              <a:gd name="connsiteY7" fmla="*/ 154091 h 158011"/>
              <a:gd name="connsiteX8" fmla="*/ 52546 w 121832"/>
              <a:gd name="connsiteY8" fmla="*/ 156472 h 158011"/>
              <a:gd name="connsiteX9" fmla="*/ 78740 w 121832"/>
              <a:gd name="connsiteY9" fmla="*/ 154091 h 158011"/>
              <a:gd name="connsiteX10" fmla="*/ 76358 w 121832"/>
              <a:gd name="connsiteY10" fmla="*/ 113610 h 158011"/>
              <a:gd name="connsiteX11" fmla="*/ 95408 w 121832"/>
              <a:gd name="connsiteY11" fmla="*/ 118372 h 158011"/>
              <a:gd name="connsiteX12" fmla="*/ 109696 w 121832"/>
              <a:gd name="connsiteY12" fmla="*/ 123135 h 158011"/>
              <a:gd name="connsiteX13" fmla="*/ 116840 w 121832"/>
              <a:gd name="connsiteY13" fmla="*/ 99322 h 158011"/>
              <a:gd name="connsiteX14" fmla="*/ 107315 w 121832"/>
              <a:gd name="connsiteY14" fmla="*/ 94560 h 158011"/>
              <a:gd name="connsiteX15" fmla="*/ 100171 w 121832"/>
              <a:gd name="connsiteY15" fmla="*/ 89797 h 158011"/>
              <a:gd name="connsiteX16" fmla="*/ 76358 w 121832"/>
              <a:gd name="connsiteY16" fmla="*/ 82653 h 158011"/>
              <a:gd name="connsiteX17" fmla="*/ 85883 w 121832"/>
              <a:gd name="connsiteY17" fmla="*/ 68366 h 158011"/>
              <a:gd name="connsiteX18" fmla="*/ 90646 w 121832"/>
              <a:gd name="connsiteY18" fmla="*/ 61222 h 158011"/>
              <a:gd name="connsiteX19" fmla="*/ 56516 w 121832"/>
              <a:gd name="connsiteY19" fmla="*/ 36132 h 158011"/>
              <a:gd name="connsiteX20" fmla="*/ 47873 w 121832"/>
              <a:gd name="connsiteY20" fmla="*/ 21000 h 158011"/>
              <a:gd name="connsiteX21" fmla="*/ 37783 w 121832"/>
              <a:gd name="connsiteY21" fmla="*/ 0 h 158011"/>
              <a:gd name="connsiteX22" fmla="*/ 29412 w 121832"/>
              <a:gd name="connsiteY22" fmla="*/ 4175 h 158011"/>
              <a:gd name="connsiteX23" fmla="*/ 35603 w 121832"/>
              <a:gd name="connsiteY23" fmla="*/ 17256 h 158011"/>
              <a:gd name="connsiteX24" fmla="*/ 37868 w 121832"/>
              <a:gd name="connsiteY24" fmla="*/ 42419 h 158011"/>
              <a:gd name="connsiteX25" fmla="*/ 15356 w 121832"/>
              <a:gd name="connsiteY25" fmla="*/ 28781 h 158011"/>
              <a:gd name="connsiteX26" fmla="*/ 953 w 121832"/>
              <a:gd name="connsiteY26" fmla="*/ 13565 h 158011"/>
              <a:gd name="connsiteX0" fmla="*/ 10621 w 131500"/>
              <a:gd name="connsiteY0" fmla="*/ 13565 h 158011"/>
              <a:gd name="connsiteX1" fmla="*/ 42 w 131500"/>
              <a:gd name="connsiteY1" fmla="*/ 24709 h 158011"/>
              <a:gd name="connsiteX2" fmla="*/ 14589 w 131500"/>
              <a:gd name="connsiteY2" fmla="*/ 82653 h 158011"/>
              <a:gd name="connsiteX3" fmla="*/ 31258 w 131500"/>
              <a:gd name="connsiteY3" fmla="*/ 104085 h 158011"/>
              <a:gd name="connsiteX4" fmla="*/ 38401 w 131500"/>
              <a:gd name="connsiteY4" fmla="*/ 106466 h 158011"/>
              <a:gd name="connsiteX5" fmla="*/ 55070 w 131500"/>
              <a:gd name="connsiteY5" fmla="*/ 111228 h 158011"/>
              <a:gd name="connsiteX6" fmla="*/ 43164 w 131500"/>
              <a:gd name="connsiteY6" fmla="*/ 132660 h 158011"/>
              <a:gd name="connsiteX7" fmla="*/ 50308 w 131500"/>
              <a:gd name="connsiteY7" fmla="*/ 154091 h 158011"/>
              <a:gd name="connsiteX8" fmla="*/ 62214 w 131500"/>
              <a:gd name="connsiteY8" fmla="*/ 156472 h 158011"/>
              <a:gd name="connsiteX9" fmla="*/ 88408 w 131500"/>
              <a:gd name="connsiteY9" fmla="*/ 154091 h 158011"/>
              <a:gd name="connsiteX10" fmla="*/ 86026 w 131500"/>
              <a:gd name="connsiteY10" fmla="*/ 113610 h 158011"/>
              <a:gd name="connsiteX11" fmla="*/ 105076 w 131500"/>
              <a:gd name="connsiteY11" fmla="*/ 118372 h 158011"/>
              <a:gd name="connsiteX12" fmla="*/ 119364 w 131500"/>
              <a:gd name="connsiteY12" fmla="*/ 123135 h 158011"/>
              <a:gd name="connsiteX13" fmla="*/ 126508 w 131500"/>
              <a:gd name="connsiteY13" fmla="*/ 99322 h 158011"/>
              <a:gd name="connsiteX14" fmla="*/ 116983 w 131500"/>
              <a:gd name="connsiteY14" fmla="*/ 94560 h 158011"/>
              <a:gd name="connsiteX15" fmla="*/ 109839 w 131500"/>
              <a:gd name="connsiteY15" fmla="*/ 89797 h 158011"/>
              <a:gd name="connsiteX16" fmla="*/ 86026 w 131500"/>
              <a:gd name="connsiteY16" fmla="*/ 82653 h 158011"/>
              <a:gd name="connsiteX17" fmla="*/ 95551 w 131500"/>
              <a:gd name="connsiteY17" fmla="*/ 68366 h 158011"/>
              <a:gd name="connsiteX18" fmla="*/ 100314 w 131500"/>
              <a:gd name="connsiteY18" fmla="*/ 61222 h 158011"/>
              <a:gd name="connsiteX19" fmla="*/ 66184 w 131500"/>
              <a:gd name="connsiteY19" fmla="*/ 36132 h 158011"/>
              <a:gd name="connsiteX20" fmla="*/ 57541 w 131500"/>
              <a:gd name="connsiteY20" fmla="*/ 21000 h 158011"/>
              <a:gd name="connsiteX21" fmla="*/ 47451 w 131500"/>
              <a:gd name="connsiteY21" fmla="*/ 0 h 158011"/>
              <a:gd name="connsiteX22" fmla="*/ 39080 w 131500"/>
              <a:gd name="connsiteY22" fmla="*/ 4175 h 158011"/>
              <a:gd name="connsiteX23" fmla="*/ 45271 w 131500"/>
              <a:gd name="connsiteY23" fmla="*/ 17256 h 158011"/>
              <a:gd name="connsiteX24" fmla="*/ 47536 w 131500"/>
              <a:gd name="connsiteY24" fmla="*/ 42419 h 158011"/>
              <a:gd name="connsiteX25" fmla="*/ 25024 w 131500"/>
              <a:gd name="connsiteY25" fmla="*/ 28781 h 158011"/>
              <a:gd name="connsiteX26" fmla="*/ 10621 w 131500"/>
              <a:gd name="connsiteY26" fmla="*/ 13565 h 158011"/>
              <a:gd name="connsiteX0" fmla="*/ 10621 w 131500"/>
              <a:gd name="connsiteY0" fmla="*/ 13565 h 158011"/>
              <a:gd name="connsiteX1" fmla="*/ 42 w 131500"/>
              <a:gd name="connsiteY1" fmla="*/ 24709 h 158011"/>
              <a:gd name="connsiteX2" fmla="*/ 14589 w 131500"/>
              <a:gd name="connsiteY2" fmla="*/ 82653 h 158011"/>
              <a:gd name="connsiteX3" fmla="*/ 26615 w 131500"/>
              <a:gd name="connsiteY3" fmla="*/ 44534 h 158011"/>
              <a:gd name="connsiteX4" fmla="*/ 31258 w 131500"/>
              <a:gd name="connsiteY4" fmla="*/ 104085 h 158011"/>
              <a:gd name="connsiteX5" fmla="*/ 38401 w 131500"/>
              <a:gd name="connsiteY5" fmla="*/ 106466 h 158011"/>
              <a:gd name="connsiteX6" fmla="*/ 55070 w 131500"/>
              <a:gd name="connsiteY6" fmla="*/ 111228 h 158011"/>
              <a:gd name="connsiteX7" fmla="*/ 43164 w 131500"/>
              <a:gd name="connsiteY7" fmla="*/ 132660 h 158011"/>
              <a:gd name="connsiteX8" fmla="*/ 50308 w 131500"/>
              <a:gd name="connsiteY8" fmla="*/ 154091 h 158011"/>
              <a:gd name="connsiteX9" fmla="*/ 62214 w 131500"/>
              <a:gd name="connsiteY9" fmla="*/ 156472 h 158011"/>
              <a:gd name="connsiteX10" fmla="*/ 88408 w 131500"/>
              <a:gd name="connsiteY10" fmla="*/ 154091 h 158011"/>
              <a:gd name="connsiteX11" fmla="*/ 86026 w 131500"/>
              <a:gd name="connsiteY11" fmla="*/ 113610 h 158011"/>
              <a:gd name="connsiteX12" fmla="*/ 105076 w 131500"/>
              <a:gd name="connsiteY12" fmla="*/ 118372 h 158011"/>
              <a:gd name="connsiteX13" fmla="*/ 119364 w 131500"/>
              <a:gd name="connsiteY13" fmla="*/ 123135 h 158011"/>
              <a:gd name="connsiteX14" fmla="*/ 126508 w 131500"/>
              <a:gd name="connsiteY14" fmla="*/ 99322 h 158011"/>
              <a:gd name="connsiteX15" fmla="*/ 116983 w 131500"/>
              <a:gd name="connsiteY15" fmla="*/ 94560 h 158011"/>
              <a:gd name="connsiteX16" fmla="*/ 109839 w 131500"/>
              <a:gd name="connsiteY16" fmla="*/ 89797 h 158011"/>
              <a:gd name="connsiteX17" fmla="*/ 86026 w 131500"/>
              <a:gd name="connsiteY17" fmla="*/ 82653 h 158011"/>
              <a:gd name="connsiteX18" fmla="*/ 95551 w 131500"/>
              <a:gd name="connsiteY18" fmla="*/ 68366 h 158011"/>
              <a:gd name="connsiteX19" fmla="*/ 100314 w 131500"/>
              <a:gd name="connsiteY19" fmla="*/ 61222 h 158011"/>
              <a:gd name="connsiteX20" fmla="*/ 66184 w 131500"/>
              <a:gd name="connsiteY20" fmla="*/ 36132 h 158011"/>
              <a:gd name="connsiteX21" fmla="*/ 57541 w 131500"/>
              <a:gd name="connsiteY21" fmla="*/ 21000 h 158011"/>
              <a:gd name="connsiteX22" fmla="*/ 47451 w 131500"/>
              <a:gd name="connsiteY22" fmla="*/ 0 h 158011"/>
              <a:gd name="connsiteX23" fmla="*/ 39080 w 131500"/>
              <a:gd name="connsiteY23" fmla="*/ 4175 h 158011"/>
              <a:gd name="connsiteX24" fmla="*/ 45271 w 131500"/>
              <a:gd name="connsiteY24" fmla="*/ 17256 h 158011"/>
              <a:gd name="connsiteX25" fmla="*/ 47536 w 131500"/>
              <a:gd name="connsiteY25" fmla="*/ 42419 h 158011"/>
              <a:gd name="connsiteX26" fmla="*/ 25024 w 131500"/>
              <a:gd name="connsiteY26" fmla="*/ 28781 h 158011"/>
              <a:gd name="connsiteX27" fmla="*/ 10621 w 131500"/>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31219 w 131461"/>
              <a:gd name="connsiteY4" fmla="*/ 104085 h 158011"/>
              <a:gd name="connsiteX5" fmla="*/ 38362 w 131461"/>
              <a:gd name="connsiteY5" fmla="*/ 106466 h 158011"/>
              <a:gd name="connsiteX6" fmla="*/ 55031 w 131461"/>
              <a:gd name="connsiteY6" fmla="*/ 111228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38362 w 131461"/>
              <a:gd name="connsiteY5" fmla="*/ 106466 h 158011"/>
              <a:gd name="connsiteX6" fmla="*/ 55031 w 131461"/>
              <a:gd name="connsiteY6" fmla="*/ 111228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5031 w 131461"/>
              <a:gd name="connsiteY6" fmla="*/ 111228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43125 w 131461"/>
              <a:gd name="connsiteY7" fmla="*/ 13266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0269 w 131461"/>
              <a:gd name="connsiteY8" fmla="*/ 154091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011"/>
              <a:gd name="connsiteX1" fmla="*/ 3 w 131461"/>
              <a:gd name="connsiteY1" fmla="*/ 24709 h 158011"/>
              <a:gd name="connsiteX2" fmla="*/ 11563 w 131461"/>
              <a:gd name="connsiteY2" fmla="*/ 34161 h 158011"/>
              <a:gd name="connsiteX3" fmla="*/ 26576 w 131461"/>
              <a:gd name="connsiteY3" fmla="*/ 44534 h 158011"/>
              <a:gd name="connsiteX4" fmla="*/ 56113 w 131461"/>
              <a:gd name="connsiteY4" fmla="*/ 63840 h 158011"/>
              <a:gd name="connsiteX5" fmla="*/ 45664 w 131461"/>
              <a:gd name="connsiteY5" fmla="*/ 98549 h 158011"/>
              <a:gd name="connsiteX6" fmla="*/ 53703 w 131461"/>
              <a:gd name="connsiteY6" fmla="*/ 115516 h 158011"/>
              <a:gd name="connsiteX7" fmla="*/ 55406 w 131461"/>
              <a:gd name="connsiteY7" fmla="*/ 133980 h 158011"/>
              <a:gd name="connsiteX8" fmla="*/ 58899 w 131461"/>
              <a:gd name="connsiteY8" fmla="*/ 144854 h 158011"/>
              <a:gd name="connsiteX9" fmla="*/ 62175 w 131461"/>
              <a:gd name="connsiteY9" fmla="*/ 156472 h 158011"/>
              <a:gd name="connsiteX10" fmla="*/ 88369 w 131461"/>
              <a:gd name="connsiteY10" fmla="*/ 154091 h 158011"/>
              <a:gd name="connsiteX11" fmla="*/ 85987 w 131461"/>
              <a:gd name="connsiteY11" fmla="*/ 113610 h 158011"/>
              <a:gd name="connsiteX12" fmla="*/ 105037 w 131461"/>
              <a:gd name="connsiteY12" fmla="*/ 118372 h 158011"/>
              <a:gd name="connsiteX13" fmla="*/ 119325 w 131461"/>
              <a:gd name="connsiteY13" fmla="*/ 123135 h 158011"/>
              <a:gd name="connsiteX14" fmla="*/ 126469 w 131461"/>
              <a:gd name="connsiteY14" fmla="*/ 99322 h 158011"/>
              <a:gd name="connsiteX15" fmla="*/ 116944 w 131461"/>
              <a:gd name="connsiteY15" fmla="*/ 94560 h 158011"/>
              <a:gd name="connsiteX16" fmla="*/ 109800 w 131461"/>
              <a:gd name="connsiteY16" fmla="*/ 89797 h 158011"/>
              <a:gd name="connsiteX17" fmla="*/ 85987 w 131461"/>
              <a:gd name="connsiteY17" fmla="*/ 82653 h 158011"/>
              <a:gd name="connsiteX18" fmla="*/ 95512 w 131461"/>
              <a:gd name="connsiteY18" fmla="*/ 68366 h 158011"/>
              <a:gd name="connsiteX19" fmla="*/ 100275 w 131461"/>
              <a:gd name="connsiteY19" fmla="*/ 61222 h 158011"/>
              <a:gd name="connsiteX20" fmla="*/ 66145 w 131461"/>
              <a:gd name="connsiteY20" fmla="*/ 36132 h 158011"/>
              <a:gd name="connsiteX21" fmla="*/ 57502 w 131461"/>
              <a:gd name="connsiteY21" fmla="*/ 21000 h 158011"/>
              <a:gd name="connsiteX22" fmla="*/ 47412 w 131461"/>
              <a:gd name="connsiteY22" fmla="*/ 0 h 158011"/>
              <a:gd name="connsiteX23" fmla="*/ 39041 w 131461"/>
              <a:gd name="connsiteY23" fmla="*/ 4175 h 158011"/>
              <a:gd name="connsiteX24" fmla="*/ 45232 w 131461"/>
              <a:gd name="connsiteY24" fmla="*/ 17256 h 158011"/>
              <a:gd name="connsiteX25" fmla="*/ 47497 w 131461"/>
              <a:gd name="connsiteY25" fmla="*/ 42419 h 158011"/>
              <a:gd name="connsiteX26" fmla="*/ 24985 w 131461"/>
              <a:gd name="connsiteY26" fmla="*/ 28781 h 158011"/>
              <a:gd name="connsiteX27" fmla="*/ 10582 w 131461"/>
              <a:gd name="connsiteY27" fmla="*/ 13565 h 158011"/>
              <a:gd name="connsiteX0" fmla="*/ 10582 w 131461"/>
              <a:gd name="connsiteY0" fmla="*/ 13565 h 158244"/>
              <a:gd name="connsiteX1" fmla="*/ 3 w 131461"/>
              <a:gd name="connsiteY1" fmla="*/ 24709 h 158244"/>
              <a:gd name="connsiteX2" fmla="*/ 11563 w 131461"/>
              <a:gd name="connsiteY2" fmla="*/ 34161 h 158244"/>
              <a:gd name="connsiteX3" fmla="*/ 26576 w 131461"/>
              <a:gd name="connsiteY3" fmla="*/ 44534 h 158244"/>
              <a:gd name="connsiteX4" fmla="*/ 56113 w 131461"/>
              <a:gd name="connsiteY4" fmla="*/ 63840 h 158244"/>
              <a:gd name="connsiteX5" fmla="*/ 45664 w 131461"/>
              <a:gd name="connsiteY5" fmla="*/ 98549 h 158244"/>
              <a:gd name="connsiteX6" fmla="*/ 53703 w 131461"/>
              <a:gd name="connsiteY6" fmla="*/ 115516 h 158244"/>
              <a:gd name="connsiteX7" fmla="*/ 55406 w 131461"/>
              <a:gd name="connsiteY7" fmla="*/ 133980 h 158244"/>
              <a:gd name="connsiteX8" fmla="*/ 58899 w 131461"/>
              <a:gd name="connsiteY8" fmla="*/ 144854 h 158244"/>
              <a:gd name="connsiteX9" fmla="*/ 70141 w 131461"/>
              <a:gd name="connsiteY9" fmla="*/ 157462 h 158244"/>
              <a:gd name="connsiteX10" fmla="*/ 88369 w 131461"/>
              <a:gd name="connsiteY10" fmla="*/ 154091 h 158244"/>
              <a:gd name="connsiteX11" fmla="*/ 85987 w 131461"/>
              <a:gd name="connsiteY11" fmla="*/ 113610 h 158244"/>
              <a:gd name="connsiteX12" fmla="*/ 105037 w 131461"/>
              <a:gd name="connsiteY12" fmla="*/ 118372 h 158244"/>
              <a:gd name="connsiteX13" fmla="*/ 119325 w 131461"/>
              <a:gd name="connsiteY13" fmla="*/ 123135 h 158244"/>
              <a:gd name="connsiteX14" fmla="*/ 126469 w 131461"/>
              <a:gd name="connsiteY14" fmla="*/ 99322 h 158244"/>
              <a:gd name="connsiteX15" fmla="*/ 116944 w 131461"/>
              <a:gd name="connsiteY15" fmla="*/ 94560 h 158244"/>
              <a:gd name="connsiteX16" fmla="*/ 109800 w 131461"/>
              <a:gd name="connsiteY16" fmla="*/ 89797 h 158244"/>
              <a:gd name="connsiteX17" fmla="*/ 85987 w 131461"/>
              <a:gd name="connsiteY17" fmla="*/ 82653 h 158244"/>
              <a:gd name="connsiteX18" fmla="*/ 95512 w 131461"/>
              <a:gd name="connsiteY18" fmla="*/ 68366 h 158244"/>
              <a:gd name="connsiteX19" fmla="*/ 100275 w 131461"/>
              <a:gd name="connsiteY19" fmla="*/ 61222 h 158244"/>
              <a:gd name="connsiteX20" fmla="*/ 66145 w 131461"/>
              <a:gd name="connsiteY20" fmla="*/ 36132 h 158244"/>
              <a:gd name="connsiteX21" fmla="*/ 57502 w 131461"/>
              <a:gd name="connsiteY21" fmla="*/ 21000 h 158244"/>
              <a:gd name="connsiteX22" fmla="*/ 47412 w 131461"/>
              <a:gd name="connsiteY22" fmla="*/ 0 h 158244"/>
              <a:gd name="connsiteX23" fmla="*/ 39041 w 131461"/>
              <a:gd name="connsiteY23" fmla="*/ 4175 h 158244"/>
              <a:gd name="connsiteX24" fmla="*/ 45232 w 131461"/>
              <a:gd name="connsiteY24" fmla="*/ 17256 h 158244"/>
              <a:gd name="connsiteX25" fmla="*/ 47497 w 131461"/>
              <a:gd name="connsiteY25" fmla="*/ 42419 h 158244"/>
              <a:gd name="connsiteX26" fmla="*/ 24985 w 131461"/>
              <a:gd name="connsiteY26" fmla="*/ 28781 h 158244"/>
              <a:gd name="connsiteX27" fmla="*/ 10582 w 131461"/>
              <a:gd name="connsiteY27" fmla="*/ 13565 h 158244"/>
              <a:gd name="connsiteX0" fmla="*/ 10582 w 131461"/>
              <a:gd name="connsiteY0" fmla="*/ 13565 h 162757"/>
              <a:gd name="connsiteX1" fmla="*/ 3 w 131461"/>
              <a:gd name="connsiteY1" fmla="*/ 24709 h 162757"/>
              <a:gd name="connsiteX2" fmla="*/ 11563 w 131461"/>
              <a:gd name="connsiteY2" fmla="*/ 34161 h 162757"/>
              <a:gd name="connsiteX3" fmla="*/ 26576 w 131461"/>
              <a:gd name="connsiteY3" fmla="*/ 44534 h 162757"/>
              <a:gd name="connsiteX4" fmla="*/ 56113 w 131461"/>
              <a:gd name="connsiteY4" fmla="*/ 63840 h 162757"/>
              <a:gd name="connsiteX5" fmla="*/ 45664 w 131461"/>
              <a:gd name="connsiteY5" fmla="*/ 98549 h 162757"/>
              <a:gd name="connsiteX6" fmla="*/ 53703 w 131461"/>
              <a:gd name="connsiteY6" fmla="*/ 115516 h 162757"/>
              <a:gd name="connsiteX7" fmla="*/ 55406 w 131461"/>
              <a:gd name="connsiteY7" fmla="*/ 133980 h 162757"/>
              <a:gd name="connsiteX8" fmla="*/ 58899 w 131461"/>
              <a:gd name="connsiteY8" fmla="*/ 144854 h 162757"/>
              <a:gd name="connsiteX9" fmla="*/ 70141 w 131461"/>
              <a:gd name="connsiteY9" fmla="*/ 157462 h 162757"/>
              <a:gd name="connsiteX10" fmla="*/ 88369 w 131461"/>
              <a:gd name="connsiteY10" fmla="*/ 154091 h 162757"/>
              <a:gd name="connsiteX11" fmla="*/ 85987 w 131461"/>
              <a:gd name="connsiteY11" fmla="*/ 113610 h 162757"/>
              <a:gd name="connsiteX12" fmla="*/ 105037 w 131461"/>
              <a:gd name="connsiteY12" fmla="*/ 118372 h 162757"/>
              <a:gd name="connsiteX13" fmla="*/ 119325 w 131461"/>
              <a:gd name="connsiteY13" fmla="*/ 123135 h 162757"/>
              <a:gd name="connsiteX14" fmla="*/ 126469 w 131461"/>
              <a:gd name="connsiteY14" fmla="*/ 99322 h 162757"/>
              <a:gd name="connsiteX15" fmla="*/ 116944 w 131461"/>
              <a:gd name="connsiteY15" fmla="*/ 94560 h 162757"/>
              <a:gd name="connsiteX16" fmla="*/ 109800 w 131461"/>
              <a:gd name="connsiteY16" fmla="*/ 89797 h 162757"/>
              <a:gd name="connsiteX17" fmla="*/ 85987 w 131461"/>
              <a:gd name="connsiteY17" fmla="*/ 82653 h 162757"/>
              <a:gd name="connsiteX18" fmla="*/ 95512 w 131461"/>
              <a:gd name="connsiteY18" fmla="*/ 68366 h 162757"/>
              <a:gd name="connsiteX19" fmla="*/ 100275 w 131461"/>
              <a:gd name="connsiteY19" fmla="*/ 61222 h 162757"/>
              <a:gd name="connsiteX20" fmla="*/ 66145 w 131461"/>
              <a:gd name="connsiteY20" fmla="*/ 36132 h 162757"/>
              <a:gd name="connsiteX21" fmla="*/ 57502 w 131461"/>
              <a:gd name="connsiteY21" fmla="*/ 21000 h 162757"/>
              <a:gd name="connsiteX22" fmla="*/ 47412 w 131461"/>
              <a:gd name="connsiteY22" fmla="*/ 0 h 162757"/>
              <a:gd name="connsiteX23" fmla="*/ 39041 w 131461"/>
              <a:gd name="connsiteY23" fmla="*/ 4175 h 162757"/>
              <a:gd name="connsiteX24" fmla="*/ 45232 w 131461"/>
              <a:gd name="connsiteY24" fmla="*/ 17256 h 162757"/>
              <a:gd name="connsiteX25" fmla="*/ 47497 w 131461"/>
              <a:gd name="connsiteY25" fmla="*/ 42419 h 162757"/>
              <a:gd name="connsiteX26" fmla="*/ 24985 w 131461"/>
              <a:gd name="connsiteY26" fmla="*/ 28781 h 162757"/>
              <a:gd name="connsiteX27" fmla="*/ 10582 w 131461"/>
              <a:gd name="connsiteY27" fmla="*/ 13565 h 162757"/>
              <a:gd name="connsiteX0" fmla="*/ 10582 w 131461"/>
              <a:gd name="connsiteY0" fmla="*/ 13565 h 170565"/>
              <a:gd name="connsiteX1" fmla="*/ 3 w 131461"/>
              <a:gd name="connsiteY1" fmla="*/ 24709 h 170565"/>
              <a:gd name="connsiteX2" fmla="*/ 11563 w 131461"/>
              <a:gd name="connsiteY2" fmla="*/ 34161 h 170565"/>
              <a:gd name="connsiteX3" fmla="*/ 26576 w 131461"/>
              <a:gd name="connsiteY3" fmla="*/ 44534 h 170565"/>
              <a:gd name="connsiteX4" fmla="*/ 56113 w 131461"/>
              <a:gd name="connsiteY4" fmla="*/ 63840 h 170565"/>
              <a:gd name="connsiteX5" fmla="*/ 45664 w 131461"/>
              <a:gd name="connsiteY5" fmla="*/ 98549 h 170565"/>
              <a:gd name="connsiteX6" fmla="*/ 53703 w 131461"/>
              <a:gd name="connsiteY6" fmla="*/ 115516 h 170565"/>
              <a:gd name="connsiteX7" fmla="*/ 55406 w 131461"/>
              <a:gd name="connsiteY7" fmla="*/ 133980 h 170565"/>
              <a:gd name="connsiteX8" fmla="*/ 58899 w 131461"/>
              <a:gd name="connsiteY8" fmla="*/ 144854 h 170565"/>
              <a:gd name="connsiteX9" fmla="*/ 70141 w 131461"/>
              <a:gd name="connsiteY9" fmla="*/ 157462 h 170565"/>
              <a:gd name="connsiteX10" fmla="*/ 94676 w 131461"/>
              <a:gd name="connsiteY10" fmla="*/ 167616 h 170565"/>
              <a:gd name="connsiteX11" fmla="*/ 85987 w 131461"/>
              <a:gd name="connsiteY11" fmla="*/ 113610 h 170565"/>
              <a:gd name="connsiteX12" fmla="*/ 105037 w 131461"/>
              <a:gd name="connsiteY12" fmla="*/ 118372 h 170565"/>
              <a:gd name="connsiteX13" fmla="*/ 119325 w 131461"/>
              <a:gd name="connsiteY13" fmla="*/ 123135 h 170565"/>
              <a:gd name="connsiteX14" fmla="*/ 126469 w 131461"/>
              <a:gd name="connsiteY14" fmla="*/ 99322 h 170565"/>
              <a:gd name="connsiteX15" fmla="*/ 116944 w 131461"/>
              <a:gd name="connsiteY15" fmla="*/ 94560 h 170565"/>
              <a:gd name="connsiteX16" fmla="*/ 109800 w 131461"/>
              <a:gd name="connsiteY16" fmla="*/ 89797 h 170565"/>
              <a:gd name="connsiteX17" fmla="*/ 85987 w 131461"/>
              <a:gd name="connsiteY17" fmla="*/ 82653 h 170565"/>
              <a:gd name="connsiteX18" fmla="*/ 95512 w 131461"/>
              <a:gd name="connsiteY18" fmla="*/ 68366 h 170565"/>
              <a:gd name="connsiteX19" fmla="*/ 100275 w 131461"/>
              <a:gd name="connsiteY19" fmla="*/ 61222 h 170565"/>
              <a:gd name="connsiteX20" fmla="*/ 66145 w 131461"/>
              <a:gd name="connsiteY20" fmla="*/ 36132 h 170565"/>
              <a:gd name="connsiteX21" fmla="*/ 57502 w 131461"/>
              <a:gd name="connsiteY21" fmla="*/ 21000 h 170565"/>
              <a:gd name="connsiteX22" fmla="*/ 47412 w 131461"/>
              <a:gd name="connsiteY22" fmla="*/ 0 h 170565"/>
              <a:gd name="connsiteX23" fmla="*/ 39041 w 131461"/>
              <a:gd name="connsiteY23" fmla="*/ 4175 h 170565"/>
              <a:gd name="connsiteX24" fmla="*/ 45232 w 131461"/>
              <a:gd name="connsiteY24" fmla="*/ 17256 h 170565"/>
              <a:gd name="connsiteX25" fmla="*/ 47497 w 131461"/>
              <a:gd name="connsiteY25" fmla="*/ 42419 h 170565"/>
              <a:gd name="connsiteX26" fmla="*/ 24985 w 131461"/>
              <a:gd name="connsiteY26" fmla="*/ 28781 h 170565"/>
              <a:gd name="connsiteX27" fmla="*/ 10582 w 131461"/>
              <a:gd name="connsiteY27" fmla="*/ 13565 h 170565"/>
              <a:gd name="connsiteX0" fmla="*/ 10582 w 131461"/>
              <a:gd name="connsiteY0" fmla="*/ 13565 h 172924"/>
              <a:gd name="connsiteX1" fmla="*/ 3 w 131461"/>
              <a:gd name="connsiteY1" fmla="*/ 24709 h 172924"/>
              <a:gd name="connsiteX2" fmla="*/ 11563 w 131461"/>
              <a:gd name="connsiteY2" fmla="*/ 34161 h 172924"/>
              <a:gd name="connsiteX3" fmla="*/ 26576 w 131461"/>
              <a:gd name="connsiteY3" fmla="*/ 44534 h 172924"/>
              <a:gd name="connsiteX4" fmla="*/ 56113 w 131461"/>
              <a:gd name="connsiteY4" fmla="*/ 63840 h 172924"/>
              <a:gd name="connsiteX5" fmla="*/ 45664 w 131461"/>
              <a:gd name="connsiteY5" fmla="*/ 98549 h 172924"/>
              <a:gd name="connsiteX6" fmla="*/ 53703 w 131461"/>
              <a:gd name="connsiteY6" fmla="*/ 115516 h 172924"/>
              <a:gd name="connsiteX7" fmla="*/ 55406 w 131461"/>
              <a:gd name="connsiteY7" fmla="*/ 133980 h 172924"/>
              <a:gd name="connsiteX8" fmla="*/ 58899 w 131461"/>
              <a:gd name="connsiteY8" fmla="*/ 144854 h 172924"/>
              <a:gd name="connsiteX9" fmla="*/ 71801 w 131461"/>
              <a:gd name="connsiteY9" fmla="*/ 164060 h 172924"/>
              <a:gd name="connsiteX10" fmla="*/ 94676 w 131461"/>
              <a:gd name="connsiteY10" fmla="*/ 167616 h 172924"/>
              <a:gd name="connsiteX11" fmla="*/ 85987 w 131461"/>
              <a:gd name="connsiteY11" fmla="*/ 113610 h 172924"/>
              <a:gd name="connsiteX12" fmla="*/ 105037 w 131461"/>
              <a:gd name="connsiteY12" fmla="*/ 118372 h 172924"/>
              <a:gd name="connsiteX13" fmla="*/ 119325 w 131461"/>
              <a:gd name="connsiteY13" fmla="*/ 123135 h 172924"/>
              <a:gd name="connsiteX14" fmla="*/ 126469 w 131461"/>
              <a:gd name="connsiteY14" fmla="*/ 99322 h 172924"/>
              <a:gd name="connsiteX15" fmla="*/ 116944 w 131461"/>
              <a:gd name="connsiteY15" fmla="*/ 94560 h 172924"/>
              <a:gd name="connsiteX16" fmla="*/ 109800 w 131461"/>
              <a:gd name="connsiteY16" fmla="*/ 89797 h 172924"/>
              <a:gd name="connsiteX17" fmla="*/ 85987 w 131461"/>
              <a:gd name="connsiteY17" fmla="*/ 82653 h 172924"/>
              <a:gd name="connsiteX18" fmla="*/ 95512 w 131461"/>
              <a:gd name="connsiteY18" fmla="*/ 68366 h 172924"/>
              <a:gd name="connsiteX19" fmla="*/ 100275 w 131461"/>
              <a:gd name="connsiteY19" fmla="*/ 61222 h 172924"/>
              <a:gd name="connsiteX20" fmla="*/ 66145 w 131461"/>
              <a:gd name="connsiteY20" fmla="*/ 36132 h 172924"/>
              <a:gd name="connsiteX21" fmla="*/ 57502 w 131461"/>
              <a:gd name="connsiteY21" fmla="*/ 21000 h 172924"/>
              <a:gd name="connsiteX22" fmla="*/ 47412 w 131461"/>
              <a:gd name="connsiteY22" fmla="*/ 0 h 172924"/>
              <a:gd name="connsiteX23" fmla="*/ 39041 w 131461"/>
              <a:gd name="connsiteY23" fmla="*/ 4175 h 172924"/>
              <a:gd name="connsiteX24" fmla="*/ 45232 w 131461"/>
              <a:gd name="connsiteY24" fmla="*/ 17256 h 172924"/>
              <a:gd name="connsiteX25" fmla="*/ 47497 w 131461"/>
              <a:gd name="connsiteY25" fmla="*/ 42419 h 172924"/>
              <a:gd name="connsiteX26" fmla="*/ 24985 w 131461"/>
              <a:gd name="connsiteY26" fmla="*/ 28781 h 172924"/>
              <a:gd name="connsiteX27" fmla="*/ 10582 w 131461"/>
              <a:gd name="connsiteY27" fmla="*/ 13565 h 172924"/>
              <a:gd name="connsiteX0" fmla="*/ 10582 w 131461"/>
              <a:gd name="connsiteY0" fmla="*/ 13565 h 172924"/>
              <a:gd name="connsiteX1" fmla="*/ 3 w 131461"/>
              <a:gd name="connsiteY1" fmla="*/ 24709 h 172924"/>
              <a:gd name="connsiteX2" fmla="*/ 11563 w 131461"/>
              <a:gd name="connsiteY2" fmla="*/ 34161 h 172924"/>
              <a:gd name="connsiteX3" fmla="*/ 26576 w 131461"/>
              <a:gd name="connsiteY3" fmla="*/ 44534 h 172924"/>
              <a:gd name="connsiteX4" fmla="*/ 56113 w 131461"/>
              <a:gd name="connsiteY4" fmla="*/ 63840 h 172924"/>
              <a:gd name="connsiteX5" fmla="*/ 45664 w 131461"/>
              <a:gd name="connsiteY5" fmla="*/ 98549 h 172924"/>
              <a:gd name="connsiteX6" fmla="*/ 53703 w 131461"/>
              <a:gd name="connsiteY6" fmla="*/ 115516 h 172924"/>
              <a:gd name="connsiteX7" fmla="*/ 55406 w 131461"/>
              <a:gd name="connsiteY7" fmla="*/ 133980 h 172924"/>
              <a:gd name="connsiteX8" fmla="*/ 58899 w 131461"/>
              <a:gd name="connsiteY8" fmla="*/ 144854 h 172924"/>
              <a:gd name="connsiteX9" fmla="*/ 71801 w 131461"/>
              <a:gd name="connsiteY9" fmla="*/ 164060 h 172924"/>
              <a:gd name="connsiteX10" fmla="*/ 94676 w 131461"/>
              <a:gd name="connsiteY10" fmla="*/ 167616 h 172924"/>
              <a:gd name="connsiteX11" fmla="*/ 85987 w 131461"/>
              <a:gd name="connsiteY11" fmla="*/ 113610 h 172924"/>
              <a:gd name="connsiteX12" fmla="*/ 105037 w 131461"/>
              <a:gd name="connsiteY12" fmla="*/ 118372 h 172924"/>
              <a:gd name="connsiteX13" fmla="*/ 119325 w 131461"/>
              <a:gd name="connsiteY13" fmla="*/ 123135 h 172924"/>
              <a:gd name="connsiteX14" fmla="*/ 126469 w 131461"/>
              <a:gd name="connsiteY14" fmla="*/ 99322 h 172924"/>
              <a:gd name="connsiteX15" fmla="*/ 116944 w 131461"/>
              <a:gd name="connsiteY15" fmla="*/ 94560 h 172924"/>
              <a:gd name="connsiteX16" fmla="*/ 109800 w 131461"/>
              <a:gd name="connsiteY16" fmla="*/ 89797 h 172924"/>
              <a:gd name="connsiteX17" fmla="*/ 85987 w 131461"/>
              <a:gd name="connsiteY17" fmla="*/ 82653 h 172924"/>
              <a:gd name="connsiteX18" fmla="*/ 95512 w 131461"/>
              <a:gd name="connsiteY18" fmla="*/ 68366 h 172924"/>
              <a:gd name="connsiteX19" fmla="*/ 100275 w 131461"/>
              <a:gd name="connsiteY19" fmla="*/ 61222 h 172924"/>
              <a:gd name="connsiteX20" fmla="*/ 66145 w 131461"/>
              <a:gd name="connsiteY20" fmla="*/ 36132 h 172924"/>
              <a:gd name="connsiteX21" fmla="*/ 57502 w 131461"/>
              <a:gd name="connsiteY21" fmla="*/ 21000 h 172924"/>
              <a:gd name="connsiteX22" fmla="*/ 47412 w 131461"/>
              <a:gd name="connsiteY22" fmla="*/ 0 h 172924"/>
              <a:gd name="connsiteX23" fmla="*/ 39041 w 131461"/>
              <a:gd name="connsiteY23" fmla="*/ 4175 h 172924"/>
              <a:gd name="connsiteX24" fmla="*/ 45232 w 131461"/>
              <a:gd name="connsiteY24" fmla="*/ 17256 h 172924"/>
              <a:gd name="connsiteX25" fmla="*/ 47497 w 131461"/>
              <a:gd name="connsiteY25" fmla="*/ 42419 h 172924"/>
              <a:gd name="connsiteX26" fmla="*/ 24985 w 131461"/>
              <a:gd name="connsiteY26" fmla="*/ 28781 h 172924"/>
              <a:gd name="connsiteX27" fmla="*/ 10582 w 131461"/>
              <a:gd name="connsiteY27" fmla="*/ 13565 h 172924"/>
              <a:gd name="connsiteX0" fmla="*/ 10582 w 131461"/>
              <a:gd name="connsiteY0" fmla="*/ 13565 h 170963"/>
              <a:gd name="connsiteX1" fmla="*/ 3 w 131461"/>
              <a:gd name="connsiteY1" fmla="*/ 24709 h 170963"/>
              <a:gd name="connsiteX2" fmla="*/ 11563 w 131461"/>
              <a:gd name="connsiteY2" fmla="*/ 34161 h 170963"/>
              <a:gd name="connsiteX3" fmla="*/ 26576 w 131461"/>
              <a:gd name="connsiteY3" fmla="*/ 44534 h 170963"/>
              <a:gd name="connsiteX4" fmla="*/ 56113 w 131461"/>
              <a:gd name="connsiteY4" fmla="*/ 63840 h 170963"/>
              <a:gd name="connsiteX5" fmla="*/ 45664 w 131461"/>
              <a:gd name="connsiteY5" fmla="*/ 98549 h 170963"/>
              <a:gd name="connsiteX6" fmla="*/ 53703 w 131461"/>
              <a:gd name="connsiteY6" fmla="*/ 115516 h 170963"/>
              <a:gd name="connsiteX7" fmla="*/ 55406 w 131461"/>
              <a:gd name="connsiteY7" fmla="*/ 133980 h 170963"/>
              <a:gd name="connsiteX8" fmla="*/ 58899 w 131461"/>
              <a:gd name="connsiteY8" fmla="*/ 144854 h 170963"/>
              <a:gd name="connsiteX9" fmla="*/ 71801 w 131461"/>
              <a:gd name="connsiteY9" fmla="*/ 164060 h 170963"/>
              <a:gd name="connsiteX10" fmla="*/ 94676 w 131461"/>
              <a:gd name="connsiteY10" fmla="*/ 167616 h 170963"/>
              <a:gd name="connsiteX11" fmla="*/ 93289 w 131461"/>
              <a:gd name="connsiteY11" fmla="*/ 142639 h 170963"/>
              <a:gd name="connsiteX12" fmla="*/ 105037 w 131461"/>
              <a:gd name="connsiteY12" fmla="*/ 118372 h 170963"/>
              <a:gd name="connsiteX13" fmla="*/ 119325 w 131461"/>
              <a:gd name="connsiteY13" fmla="*/ 123135 h 170963"/>
              <a:gd name="connsiteX14" fmla="*/ 126469 w 131461"/>
              <a:gd name="connsiteY14" fmla="*/ 99322 h 170963"/>
              <a:gd name="connsiteX15" fmla="*/ 116944 w 131461"/>
              <a:gd name="connsiteY15" fmla="*/ 94560 h 170963"/>
              <a:gd name="connsiteX16" fmla="*/ 109800 w 131461"/>
              <a:gd name="connsiteY16" fmla="*/ 89797 h 170963"/>
              <a:gd name="connsiteX17" fmla="*/ 85987 w 131461"/>
              <a:gd name="connsiteY17" fmla="*/ 82653 h 170963"/>
              <a:gd name="connsiteX18" fmla="*/ 95512 w 131461"/>
              <a:gd name="connsiteY18" fmla="*/ 68366 h 170963"/>
              <a:gd name="connsiteX19" fmla="*/ 100275 w 131461"/>
              <a:gd name="connsiteY19" fmla="*/ 61222 h 170963"/>
              <a:gd name="connsiteX20" fmla="*/ 66145 w 131461"/>
              <a:gd name="connsiteY20" fmla="*/ 36132 h 170963"/>
              <a:gd name="connsiteX21" fmla="*/ 57502 w 131461"/>
              <a:gd name="connsiteY21" fmla="*/ 21000 h 170963"/>
              <a:gd name="connsiteX22" fmla="*/ 47412 w 131461"/>
              <a:gd name="connsiteY22" fmla="*/ 0 h 170963"/>
              <a:gd name="connsiteX23" fmla="*/ 39041 w 131461"/>
              <a:gd name="connsiteY23" fmla="*/ 4175 h 170963"/>
              <a:gd name="connsiteX24" fmla="*/ 45232 w 131461"/>
              <a:gd name="connsiteY24" fmla="*/ 17256 h 170963"/>
              <a:gd name="connsiteX25" fmla="*/ 47497 w 131461"/>
              <a:gd name="connsiteY25" fmla="*/ 42419 h 170963"/>
              <a:gd name="connsiteX26" fmla="*/ 24985 w 131461"/>
              <a:gd name="connsiteY26" fmla="*/ 28781 h 170963"/>
              <a:gd name="connsiteX27" fmla="*/ 10582 w 131461"/>
              <a:gd name="connsiteY27" fmla="*/ 13565 h 170963"/>
              <a:gd name="connsiteX0" fmla="*/ 10582 w 131461"/>
              <a:gd name="connsiteY0" fmla="*/ 13565 h 170963"/>
              <a:gd name="connsiteX1" fmla="*/ 3 w 131461"/>
              <a:gd name="connsiteY1" fmla="*/ 24709 h 170963"/>
              <a:gd name="connsiteX2" fmla="*/ 11563 w 131461"/>
              <a:gd name="connsiteY2" fmla="*/ 34161 h 170963"/>
              <a:gd name="connsiteX3" fmla="*/ 26576 w 131461"/>
              <a:gd name="connsiteY3" fmla="*/ 44534 h 170963"/>
              <a:gd name="connsiteX4" fmla="*/ 56113 w 131461"/>
              <a:gd name="connsiteY4" fmla="*/ 63840 h 170963"/>
              <a:gd name="connsiteX5" fmla="*/ 45664 w 131461"/>
              <a:gd name="connsiteY5" fmla="*/ 98549 h 170963"/>
              <a:gd name="connsiteX6" fmla="*/ 53703 w 131461"/>
              <a:gd name="connsiteY6" fmla="*/ 115516 h 170963"/>
              <a:gd name="connsiteX7" fmla="*/ 55406 w 131461"/>
              <a:gd name="connsiteY7" fmla="*/ 133980 h 170963"/>
              <a:gd name="connsiteX8" fmla="*/ 58899 w 131461"/>
              <a:gd name="connsiteY8" fmla="*/ 144854 h 170963"/>
              <a:gd name="connsiteX9" fmla="*/ 71801 w 131461"/>
              <a:gd name="connsiteY9" fmla="*/ 164060 h 170963"/>
              <a:gd name="connsiteX10" fmla="*/ 94676 w 131461"/>
              <a:gd name="connsiteY10" fmla="*/ 167616 h 170963"/>
              <a:gd name="connsiteX11" fmla="*/ 93289 w 131461"/>
              <a:gd name="connsiteY11" fmla="*/ 142639 h 170963"/>
              <a:gd name="connsiteX12" fmla="*/ 83001 w 131461"/>
              <a:gd name="connsiteY12" fmla="*/ 104571 h 170963"/>
              <a:gd name="connsiteX13" fmla="*/ 105037 w 131461"/>
              <a:gd name="connsiteY13" fmla="*/ 118372 h 170963"/>
              <a:gd name="connsiteX14" fmla="*/ 119325 w 131461"/>
              <a:gd name="connsiteY14" fmla="*/ 123135 h 170963"/>
              <a:gd name="connsiteX15" fmla="*/ 126469 w 131461"/>
              <a:gd name="connsiteY15" fmla="*/ 99322 h 170963"/>
              <a:gd name="connsiteX16" fmla="*/ 116944 w 131461"/>
              <a:gd name="connsiteY16" fmla="*/ 94560 h 170963"/>
              <a:gd name="connsiteX17" fmla="*/ 109800 w 131461"/>
              <a:gd name="connsiteY17" fmla="*/ 89797 h 170963"/>
              <a:gd name="connsiteX18" fmla="*/ 85987 w 131461"/>
              <a:gd name="connsiteY18" fmla="*/ 82653 h 170963"/>
              <a:gd name="connsiteX19" fmla="*/ 95512 w 131461"/>
              <a:gd name="connsiteY19" fmla="*/ 68366 h 170963"/>
              <a:gd name="connsiteX20" fmla="*/ 100275 w 131461"/>
              <a:gd name="connsiteY20" fmla="*/ 61222 h 170963"/>
              <a:gd name="connsiteX21" fmla="*/ 66145 w 131461"/>
              <a:gd name="connsiteY21" fmla="*/ 36132 h 170963"/>
              <a:gd name="connsiteX22" fmla="*/ 57502 w 131461"/>
              <a:gd name="connsiteY22" fmla="*/ 21000 h 170963"/>
              <a:gd name="connsiteX23" fmla="*/ 47412 w 131461"/>
              <a:gd name="connsiteY23" fmla="*/ 0 h 170963"/>
              <a:gd name="connsiteX24" fmla="*/ 39041 w 131461"/>
              <a:gd name="connsiteY24" fmla="*/ 4175 h 170963"/>
              <a:gd name="connsiteX25" fmla="*/ 45232 w 131461"/>
              <a:gd name="connsiteY25" fmla="*/ 17256 h 170963"/>
              <a:gd name="connsiteX26" fmla="*/ 47497 w 131461"/>
              <a:gd name="connsiteY26" fmla="*/ 42419 h 170963"/>
              <a:gd name="connsiteX27" fmla="*/ 24985 w 131461"/>
              <a:gd name="connsiteY27" fmla="*/ 28781 h 170963"/>
              <a:gd name="connsiteX28" fmla="*/ 10582 w 131461"/>
              <a:gd name="connsiteY28" fmla="*/ 13565 h 170963"/>
              <a:gd name="connsiteX0" fmla="*/ 10582 w 138012"/>
              <a:gd name="connsiteY0" fmla="*/ 13565 h 170963"/>
              <a:gd name="connsiteX1" fmla="*/ 3 w 138012"/>
              <a:gd name="connsiteY1" fmla="*/ 24709 h 170963"/>
              <a:gd name="connsiteX2" fmla="*/ 11563 w 138012"/>
              <a:gd name="connsiteY2" fmla="*/ 34161 h 170963"/>
              <a:gd name="connsiteX3" fmla="*/ 26576 w 138012"/>
              <a:gd name="connsiteY3" fmla="*/ 44534 h 170963"/>
              <a:gd name="connsiteX4" fmla="*/ 56113 w 138012"/>
              <a:gd name="connsiteY4" fmla="*/ 63840 h 170963"/>
              <a:gd name="connsiteX5" fmla="*/ 45664 w 138012"/>
              <a:gd name="connsiteY5" fmla="*/ 98549 h 170963"/>
              <a:gd name="connsiteX6" fmla="*/ 53703 w 138012"/>
              <a:gd name="connsiteY6" fmla="*/ 115516 h 170963"/>
              <a:gd name="connsiteX7" fmla="*/ 55406 w 138012"/>
              <a:gd name="connsiteY7" fmla="*/ 133980 h 170963"/>
              <a:gd name="connsiteX8" fmla="*/ 58899 w 138012"/>
              <a:gd name="connsiteY8" fmla="*/ 144854 h 170963"/>
              <a:gd name="connsiteX9" fmla="*/ 71801 w 138012"/>
              <a:gd name="connsiteY9" fmla="*/ 164060 h 170963"/>
              <a:gd name="connsiteX10" fmla="*/ 94676 w 138012"/>
              <a:gd name="connsiteY10" fmla="*/ 167616 h 170963"/>
              <a:gd name="connsiteX11" fmla="*/ 93289 w 138012"/>
              <a:gd name="connsiteY11" fmla="*/ 142639 h 170963"/>
              <a:gd name="connsiteX12" fmla="*/ 83001 w 138012"/>
              <a:gd name="connsiteY12" fmla="*/ 104571 h 170963"/>
              <a:gd name="connsiteX13" fmla="*/ 105037 w 138012"/>
              <a:gd name="connsiteY13" fmla="*/ 118372 h 170963"/>
              <a:gd name="connsiteX14" fmla="*/ 133929 w 138012"/>
              <a:gd name="connsiteY14" fmla="*/ 140948 h 170963"/>
              <a:gd name="connsiteX15" fmla="*/ 126469 w 138012"/>
              <a:gd name="connsiteY15" fmla="*/ 99322 h 170963"/>
              <a:gd name="connsiteX16" fmla="*/ 116944 w 138012"/>
              <a:gd name="connsiteY16" fmla="*/ 94560 h 170963"/>
              <a:gd name="connsiteX17" fmla="*/ 109800 w 138012"/>
              <a:gd name="connsiteY17" fmla="*/ 89797 h 170963"/>
              <a:gd name="connsiteX18" fmla="*/ 85987 w 138012"/>
              <a:gd name="connsiteY18" fmla="*/ 82653 h 170963"/>
              <a:gd name="connsiteX19" fmla="*/ 95512 w 138012"/>
              <a:gd name="connsiteY19" fmla="*/ 68366 h 170963"/>
              <a:gd name="connsiteX20" fmla="*/ 100275 w 138012"/>
              <a:gd name="connsiteY20" fmla="*/ 61222 h 170963"/>
              <a:gd name="connsiteX21" fmla="*/ 66145 w 138012"/>
              <a:gd name="connsiteY21" fmla="*/ 36132 h 170963"/>
              <a:gd name="connsiteX22" fmla="*/ 57502 w 138012"/>
              <a:gd name="connsiteY22" fmla="*/ 21000 h 170963"/>
              <a:gd name="connsiteX23" fmla="*/ 47412 w 138012"/>
              <a:gd name="connsiteY23" fmla="*/ 0 h 170963"/>
              <a:gd name="connsiteX24" fmla="*/ 39041 w 138012"/>
              <a:gd name="connsiteY24" fmla="*/ 4175 h 170963"/>
              <a:gd name="connsiteX25" fmla="*/ 45232 w 138012"/>
              <a:gd name="connsiteY25" fmla="*/ 17256 h 170963"/>
              <a:gd name="connsiteX26" fmla="*/ 47497 w 138012"/>
              <a:gd name="connsiteY26" fmla="*/ 42419 h 170963"/>
              <a:gd name="connsiteX27" fmla="*/ 24985 w 138012"/>
              <a:gd name="connsiteY27" fmla="*/ 28781 h 170963"/>
              <a:gd name="connsiteX28" fmla="*/ 10582 w 138012"/>
              <a:gd name="connsiteY28" fmla="*/ 13565 h 170963"/>
              <a:gd name="connsiteX0" fmla="*/ 10582 w 148544"/>
              <a:gd name="connsiteY0" fmla="*/ 13565 h 170963"/>
              <a:gd name="connsiteX1" fmla="*/ 3 w 148544"/>
              <a:gd name="connsiteY1" fmla="*/ 24709 h 170963"/>
              <a:gd name="connsiteX2" fmla="*/ 11563 w 148544"/>
              <a:gd name="connsiteY2" fmla="*/ 34161 h 170963"/>
              <a:gd name="connsiteX3" fmla="*/ 26576 w 148544"/>
              <a:gd name="connsiteY3" fmla="*/ 44534 h 170963"/>
              <a:gd name="connsiteX4" fmla="*/ 56113 w 148544"/>
              <a:gd name="connsiteY4" fmla="*/ 63840 h 170963"/>
              <a:gd name="connsiteX5" fmla="*/ 45664 w 148544"/>
              <a:gd name="connsiteY5" fmla="*/ 98549 h 170963"/>
              <a:gd name="connsiteX6" fmla="*/ 53703 w 148544"/>
              <a:gd name="connsiteY6" fmla="*/ 115516 h 170963"/>
              <a:gd name="connsiteX7" fmla="*/ 55406 w 148544"/>
              <a:gd name="connsiteY7" fmla="*/ 133980 h 170963"/>
              <a:gd name="connsiteX8" fmla="*/ 58899 w 148544"/>
              <a:gd name="connsiteY8" fmla="*/ 144854 h 170963"/>
              <a:gd name="connsiteX9" fmla="*/ 71801 w 148544"/>
              <a:gd name="connsiteY9" fmla="*/ 164060 h 170963"/>
              <a:gd name="connsiteX10" fmla="*/ 94676 w 148544"/>
              <a:gd name="connsiteY10" fmla="*/ 167616 h 170963"/>
              <a:gd name="connsiteX11" fmla="*/ 93289 w 148544"/>
              <a:gd name="connsiteY11" fmla="*/ 142639 h 170963"/>
              <a:gd name="connsiteX12" fmla="*/ 83001 w 148544"/>
              <a:gd name="connsiteY12" fmla="*/ 104571 h 170963"/>
              <a:gd name="connsiteX13" fmla="*/ 105037 w 148544"/>
              <a:gd name="connsiteY13" fmla="*/ 118372 h 170963"/>
              <a:gd name="connsiteX14" fmla="*/ 133929 w 148544"/>
              <a:gd name="connsiteY14" fmla="*/ 140948 h 170963"/>
              <a:gd name="connsiteX15" fmla="*/ 148044 w 148544"/>
              <a:gd name="connsiteY15" fmla="*/ 121754 h 170963"/>
              <a:gd name="connsiteX16" fmla="*/ 116944 w 148544"/>
              <a:gd name="connsiteY16" fmla="*/ 94560 h 170963"/>
              <a:gd name="connsiteX17" fmla="*/ 109800 w 148544"/>
              <a:gd name="connsiteY17" fmla="*/ 89797 h 170963"/>
              <a:gd name="connsiteX18" fmla="*/ 85987 w 148544"/>
              <a:gd name="connsiteY18" fmla="*/ 82653 h 170963"/>
              <a:gd name="connsiteX19" fmla="*/ 95512 w 148544"/>
              <a:gd name="connsiteY19" fmla="*/ 68366 h 170963"/>
              <a:gd name="connsiteX20" fmla="*/ 100275 w 148544"/>
              <a:gd name="connsiteY20" fmla="*/ 61222 h 170963"/>
              <a:gd name="connsiteX21" fmla="*/ 66145 w 148544"/>
              <a:gd name="connsiteY21" fmla="*/ 36132 h 170963"/>
              <a:gd name="connsiteX22" fmla="*/ 57502 w 148544"/>
              <a:gd name="connsiteY22" fmla="*/ 21000 h 170963"/>
              <a:gd name="connsiteX23" fmla="*/ 47412 w 148544"/>
              <a:gd name="connsiteY23" fmla="*/ 0 h 170963"/>
              <a:gd name="connsiteX24" fmla="*/ 39041 w 148544"/>
              <a:gd name="connsiteY24" fmla="*/ 4175 h 170963"/>
              <a:gd name="connsiteX25" fmla="*/ 45232 w 148544"/>
              <a:gd name="connsiteY25" fmla="*/ 17256 h 170963"/>
              <a:gd name="connsiteX26" fmla="*/ 47497 w 148544"/>
              <a:gd name="connsiteY26" fmla="*/ 42419 h 170963"/>
              <a:gd name="connsiteX27" fmla="*/ 24985 w 148544"/>
              <a:gd name="connsiteY27" fmla="*/ 28781 h 170963"/>
              <a:gd name="connsiteX28" fmla="*/ 10582 w 148544"/>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56113 w 148197"/>
              <a:gd name="connsiteY4" fmla="*/ 63840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100275 w 148197"/>
              <a:gd name="connsiteY20" fmla="*/ 61222 h 170963"/>
              <a:gd name="connsiteX21" fmla="*/ 66145 w 148197"/>
              <a:gd name="connsiteY21" fmla="*/ 36132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56113 w 148197"/>
              <a:gd name="connsiteY4" fmla="*/ 63840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65424 w 148197"/>
              <a:gd name="connsiteY20" fmla="*/ 57593 h 170963"/>
              <a:gd name="connsiteX21" fmla="*/ 66145 w 148197"/>
              <a:gd name="connsiteY21" fmla="*/ 36132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56113 w 148197"/>
              <a:gd name="connsiteY4" fmla="*/ 63840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65424 w 148197"/>
              <a:gd name="connsiteY20" fmla="*/ 57593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65424 w 148197"/>
              <a:gd name="connsiteY20" fmla="*/ 57593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55466 w 148197"/>
              <a:gd name="connsiteY20" fmla="*/ 60232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95512 w 148197"/>
              <a:gd name="connsiteY19" fmla="*/ 6836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85987 w 148197"/>
              <a:gd name="connsiteY18" fmla="*/ 82653 h 170963"/>
              <a:gd name="connsiteX19" fmla="*/ 82235 w 148197"/>
              <a:gd name="connsiteY19" fmla="*/ 6869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82235 w 148197"/>
              <a:gd name="connsiteY19" fmla="*/ 6869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82235 w 148197"/>
              <a:gd name="connsiteY19" fmla="*/ 68696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74269 w 148197"/>
              <a:gd name="connsiteY19" fmla="*/ 63418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09800 w 148197"/>
              <a:gd name="connsiteY17" fmla="*/ 89797 h 170963"/>
              <a:gd name="connsiteX18" fmla="*/ 98932 w 148197"/>
              <a:gd name="connsiteY18" fmla="*/ 75396 h 170963"/>
              <a:gd name="connsiteX19" fmla="*/ 74269 w 148197"/>
              <a:gd name="connsiteY19" fmla="*/ 63418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197"/>
              <a:gd name="connsiteY0" fmla="*/ 13565 h 170963"/>
              <a:gd name="connsiteX1" fmla="*/ 3 w 148197"/>
              <a:gd name="connsiteY1" fmla="*/ 24709 h 170963"/>
              <a:gd name="connsiteX2" fmla="*/ 11563 w 148197"/>
              <a:gd name="connsiteY2" fmla="*/ 34161 h 170963"/>
              <a:gd name="connsiteX3" fmla="*/ 26576 w 148197"/>
              <a:gd name="connsiteY3" fmla="*/ 44534 h 170963"/>
              <a:gd name="connsiteX4" fmla="*/ 44164 w 148197"/>
              <a:gd name="connsiteY4" fmla="*/ 59222 h 170963"/>
              <a:gd name="connsiteX5" fmla="*/ 45664 w 148197"/>
              <a:gd name="connsiteY5" fmla="*/ 98549 h 170963"/>
              <a:gd name="connsiteX6" fmla="*/ 53703 w 148197"/>
              <a:gd name="connsiteY6" fmla="*/ 115516 h 170963"/>
              <a:gd name="connsiteX7" fmla="*/ 55406 w 148197"/>
              <a:gd name="connsiteY7" fmla="*/ 133980 h 170963"/>
              <a:gd name="connsiteX8" fmla="*/ 58899 w 148197"/>
              <a:gd name="connsiteY8" fmla="*/ 144854 h 170963"/>
              <a:gd name="connsiteX9" fmla="*/ 71801 w 148197"/>
              <a:gd name="connsiteY9" fmla="*/ 164060 h 170963"/>
              <a:gd name="connsiteX10" fmla="*/ 94676 w 148197"/>
              <a:gd name="connsiteY10" fmla="*/ 167616 h 170963"/>
              <a:gd name="connsiteX11" fmla="*/ 93289 w 148197"/>
              <a:gd name="connsiteY11" fmla="*/ 142639 h 170963"/>
              <a:gd name="connsiteX12" fmla="*/ 83001 w 148197"/>
              <a:gd name="connsiteY12" fmla="*/ 104571 h 170963"/>
              <a:gd name="connsiteX13" fmla="*/ 105037 w 148197"/>
              <a:gd name="connsiteY13" fmla="*/ 118372 h 170963"/>
              <a:gd name="connsiteX14" fmla="*/ 133929 w 148197"/>
              <a:gd name="connsiteY14" fmla="*/ 140948 h 170963"/>
              <a:gd name="connsiteX15" fmla="*/ 148044 w 148197"/>
              <a:gd name="connsiteY15" fmla="*/ 121754 h 170963"/>
              <a:gd name="connsiteX16" fmla="*/ 125574 w 148197"/>
              <a:gd name="connsiteY16" fmla="*/ 101487 h 170963"/>
              <a:gd name="connsiteX17" fmla="*/ 115443 w 148197"/>
              <a:gd name="connsiteY17" fmla="*/ 89797 h 170963"/>
              <a:gd name="connsiteX18" fmla="*/ 98932 w 148197"/>
              <a:gd name="connsiteY18" fmla="*/ 75396 h 170963"/>
              <a:gd name="connsiteX19" fmla="*/ 74269 w 148197"/>
              <a:gd name="connsiteY19" fmla="*/ 63418 h 170963"/>
              <a:gd name="connsiteX20" fmla="*/ 59781 w 148197"/>
              <a:gd name="connsiteY20" fmla="*/ 54624 h 170963"/>
              <a:gd name="connsiteX21" fmla="*/ 59839 w 148197"/>
              <a:gd name="connsiteY21" fmla="*/ 38441 h 170963"/>
              <a:gd name="connsiteX22" fmla="*/ 57502 w 148197"/>
              <a:gd name="connsiteY22" fmla="*/ 21000 h 170963"/>
              <a:gd name="connsiteX23" fmla="*/ 47412 w 148197"/>
              <a:gd name="connsiteY23" fmla="*/ 0 h 170963"/>
              <a:gd name="connsiteX24" fmla="*/ 39041 w 148197"/>
              <a:gd name="connsiteY24" fmla="*/ 4175 h 170963"/>
              <a:gd name="connsiteX25" fmla="*/ 45232 w 148197"/>
              <a:gd name="connsiteY25" fmla="*/ 17256 h 170963"/>
              <a:gd name="connsiteX26" fmla="*/ 47497 w 148197"/>
              <a:gd name="connsiteY26" fmla="*/ 42419 h 170963"/>
              <a:gd name="connsiteX27" fmla="*/ 24985 w 148197"/>
              <a:gd name="connsiteY27" fmla="*/ 28781 h 170963"/>
              <a:gd name="connsiteX28" fmla="*/ 10582 w 148197"/>
              <a:gd name="connsiteY28" fmla="*/ 13565 h 170963"/>
              <a:gd name="connsiteX0" fmla="*/ 10582 w 148253"/>
              <a:gd name="connsiteY0" fmla="*/ 13565 h 170963"/>
              <a:gd name="connsiteX1" fmla="*/ 3 w 148253"/>
              <a:gd name="connsiteY1" fmla="*/ 24709 h 170963"/>
              <a:gd name="connsiteX2" fmla="*/ 11563 w 148253"/>
              <a:gd name="connsiteY2" fmla="*/ 34161 h 170963"/>
              <a:gd name="connsiteX3" fmla="*/ 26576 w 148253"/>
              <a:gd name="connsiteY3" fmla="*/ 44534 h 170963"/>
              <a:gd name="connsiteX4" fmla="*/ 44164 w 148253"/>
              <a:gd name="connsiteY4" fmla="*/ 59222 h 170963"/>
              <a:gd name="connsiteX5" fmla="*/ 45664 w 148253"/>
              <a:gd name="connsiteY5" fmla="*/ 98549 h 170963"/>
              <a:gd name="connsiteX6" fmla="*/ 53703 w 148253"/>
              <a:gd name="connsiteY6" fmla="*/ 115516 h 170963"/>
              <a:gd name="connsiteX7" fmla="*/ 55406 w 148253"/>
              <a:gd name="connsiteY7" fmla="*/ 133980 h 170963"/>
              <a:gd name="connsiteX8" fmla="*/ 58899 w 148253"/>
              <a:gd name="connsiteY8" fmla="*/ 144854 h 170963"/>
              <a:gd name="connsiteX9" fmla="*/ 71801 w 148253"/>
              <a:gd name="connsiteY9" fmla="*/ 164060 h 170963"/>
              <a:gd name="connsiteX10" fmla="*/ 94676 w 148253"/>
              <a:gd name="connsiteY10" fmla="*/ 167616 h 170963"/>
              <a:gd name="connsiteX11" fmla="*/ 93289 w 148253"/>
              <a:gd name="connsiteY11" fmla="*/ 142639 h 170963"/>
              <a:gd name="connsiteX12" fmla="*/ 83001 w 148253"/>
              <a:gd name="connsiteY12" fmla="*/ 104571 h 170963"/>
              <a:gd name="connsiteX13" fmla="*/ 105037 w 148253"/>
              <a:gd name="connsiteY13" fmla="*/ 118372 h 170963"/>
              <a:gd name="connsiteX14" fmla="*/ 133929 w 148253"/>
              <a:gd name="connsiteY14" fmla="*/ 140948 h 170963"/>
              <a:gd name="connsiteX15" fmla="*/ 148044 w 148253"/>
              <a:gd name="connsiteY15" fmla="*/ 121754 h 170963"/>
              <a:gd name="connsiteX16" fmla="*/ 123914 w 148253"/>
              <a:gd name="connsiteY16" fmla="*/ 107095 h 170963"/>
              <a:gd name="connsiteX17" fmla="*/ 115443 w 148253"/>
              <a:gd name="connsiteY17" fmla="*/ 89797 h 170963"/>
              <a:gd name="connsiteX18" fmla="*/ 98932 w 148253"/>
              <a:gd name="connsiteY18" fmla="*/ 75396 h 170963"/>
              <a:gd name="connsiteX19" fmla="*/ 74269 w 148253"/>
              <a:gd name="connsiteY19" fmla="*/ 63418 h 170963"/>
              <a:gd name="connsiteX20" fmla="*/ 59781 w 148253"/>
              <a:gd name="connsiteY20" fmla="*/ 54624 h 170963"/>
              <a:gd name="connsiteX21" fmla="*/ 59839 w 148253"/>
              <a:gd name="connsiteY21" fmla="*/ 38441 h 170963"/>
              <a:gd name="connsiteX22" fmla="*/ 57502 w 148253"/>
              <a:gd name="connsiteY22" fmla="*/ 21000 h 170963"/>
              <a:gd name="connsiteX23" fmla="*/ 47412 w 148253"/>
              <a:gd name="connsiteY23" fmla="*/ 0 h 170963"/>
              <a:gd name="connsiteX24" fmla="*/ 39041 w 148253"/>
              <a:gd name="connsiteY24" fmla="*/ 4175 h 170963"/>
              <a:gd name="connsiteX25" fmla="*/ 45232 w 148253"/>
              <a:gd name="connsiteY25" fmla="*/ 17256 h 170963"/>
              <a:gd name="connsiteX26" fmla="*/ 47497 w 148253"/>
              <a:gd name="connsiteY26" fmla="*/ 42419 h 170963"/>
              <a:gd name="connsiteX27" fmla="*/ 24985 w 148253"/>
              <a:gd name="connsiteY27" fmla="*/ 28781 h 170963"/>
              <a:gd name="connsiteX28" fmla="*/ 10582 w 148253"/>
              <a:gd name="connsiteY28" fmla="*/ 13565 h 170963"/>
              <a:gd name="connsiteX0" fmla="*/ 10582 w 148099"/>
              <a:gd name="connsiteY0" fmla="*/ 13565 h 170963"/>
              <a:gd name="connsiteX1" fmla="*/ 3 w 148099"/>
              <a:gd name="connsiteY1" fmla="*/ 24709 h 170963"/>
              <a:gd name="connsiteX2" fmla="*/ 11563 w 148099"/>
              <a:gd name="connsiteY2" fmla="*/ 34161 h 170963"/>
              <a:gd name="connsiteX3" fmla="*/ 26576 w 148099"/>
              <a:gd name="connsiteY3" fmla="*/ 44534 h 170963"/>
              <a:gd name="connsiteX4" fmla="*/ 44164 w 148099"/>
              <a:gd name="connsiteY4" fmla="*/ 59222 h 170963"/>
              <a:gd name="connsiteX5" fmla="*/ 45664 w 148099"/>
              <a:gd name="connsiteY5" fmla="*/ 98549 h 170963"/>
              <a:gd name="connsiteX6" fmla="*/ 53703 w 148099"/>
              <a:gd name="connsiteY6" fmla="*/ 115516 h 170963"/>
              <a:gd name="connsiteX7" fmla="*/ 55406 w 148099"/>
              <a:gd name="connsiteY7" fmla="*/ 133980 h 170963"/>
              <a:gd name="connsiteX8" fmla="*/ 58899 w 148099"/>
              <a:gd name="connsiteY8" fmla="*/ 144854 h 170963"/>
              <a:gd name="connsiteX9" fmla="*/ 71801 w 148099"/>
              <a:gd name="connsiteY9" fmla="*/ 164060 h 170963"/>
              <a:gd name="connsiteX10" fmla="*/ 94676 w 148099"/>
              <a:gd name="connsiteY10" fmla="*/ 167616 h 170963"/>
              <a:gd name="connsiteX11" fmla="*/ 93289 w 148099"/>
              <a:gd name="connsiteY11" fmla="*/ 142639 h 170963"/>
              <a:gd name="connsiteX12" fmla="*/ 83001 w 148099"/>
              <a:gd name="connsiteY12" fmla="*/ 104571 h 170963"/>
              <a:gd name="connsiteX13" fmla="*/ 105037 w 148099"/>
              <a:gd name="connsiteY13" fmla="*/ 118372 h 170963"/>
              <a:gd name="connsiteX14" fmla="*/ 133929 w 148099"/>
              <a:gd name="connsiteY14" fmla="*/ 140948 h 170963"/>
              <a:gd name="connsiteX15" fmla="*/ 148044 w 148099"/>
              <a:gd name="connsiteY15" fmla="*/ 121754 h 170963"/>
              <a:gd name="connsiteX16" fmla="*/ 129225 w 148099"/>
              <a:gd name="connsiteY16" fmla="*/ 104126 h 170963"/>
              <a:gd name="connsiteX17" fmla="*/ 115443 w 148099"/>
              <a:gd name="connsiteY17" fmla="*/ 89797 h 170963"/>
              <a:gd name="connsiteX18" fmla="*/ 98932 w 148099"/>
              <a:gd name="connsiteY18" fmla="*/ 75396 h 170963"/>
              <a:gd name="connsiteX19" fmla="*/ 74269 w 148099"/>
              <a:gd name="connsiteY19" fmla="*/ 63418 h 170963"/>
              <a:gd name="connsiteX20" fmla="*/ 59781 w 148099"/>
              <a:gd name="connsiteY20" fmla="*/ 54624 h 170963"/>
              <a:gd name="connsiteX21" fmla="*/ 59839 w 148099"/>
              <a:gd name="connsiteY21" fmla="*/ 38441 h 170963"/>
              <a:gd name="connsiteX22" fmla="*/ 57502 w 148099"/>
              <a:gd name="connsiteY22" fmla="*/ 21000 h 170963"/>
              <a:gd name="connsiteX23" fmla="*/ 47412 w 148099"/>
              <a:gd name="connsiteY23" fmla="*/ 0 h 170963"/>
              <a:gd name="connsiteX24" fmla="*/ 39041 w 148099"/>
              <a:gd name="connsiteY24" fmla="*/ 4175 h 170963"/>
              <a:gd name="connsiteX25" fmla="*/ 45232 w 148099"/>
              <a:gd name="connsiteY25" fmla="*/ 17256 h 170963"/>
              <a:gd name="connsiteX26" fmla="*/ 47497 w 148099"/>
              <a:gd name="connsiteY26" fmla="*/ 42419 h 170963"/>
              <a:gd name="connsiteX27" fmla="*/ 24985 w 148099"/>
              <a:gd name="connsiteY27" fmla="*/ 28781 h 170963"/>
              <a:gd name="connsiteX28" fmla="*/ 10582 w 148099"/>
              <a:gd name="connsiteY28" fmla="*/ 13565 h 170963"/>
              <a:gd name="connsiteX0" fmla="*/ 10582 w 149090"/>
              <a:gd name="connsiteY0" fmla="*/ 13565 h 170963"/>
              <a:gd name="connsiteX1" fmla="*/ 3 w 149090"/>
              <a:gd name="connsiteY1" fmla="*/ 24709 h 170963"/>
              <a:gd name="connsiteX2" fmla="*/ 11563 w 149090"/>
              <a:gd name="connsiteY2" fmla="*/ 34161 h 170963"/>
              <a:gd name="connsiteX3" fmla="*/ 26576 w 149090"/>
              <a:gd name="connsiteY3" fmla="*/ 44534 h 170963"/>
              <a:gd name="connsiteX4" fmla="*/ 44164 w 149090"/>
              <a:gd name="connsiteY4" fmla="*/ 59222 h 170963"/>
              <a:gd name="connsiteX5" fmla="*/ 45664 w 149090"/>
              <a:gd name="connsiteY5" fmla="*/ 98549 h 170963"/>
              <a:gd name="connsiteX6" fmla="*/ 53703 w 149090"/>
              <a:gd name="connsiteY6" fmla="*/ 115516 h 170963"/>
              <a:gd name="connsiteX7" fmla="*/ 55406 w 149090"/>
              <a:gd name="connsiteY7" fmla="*/ 133980 h 170963"/>
              <a:gd name="connsiteX8" fmla="*/ 58899 w 149090"/>
              <a:gd name="connsiteY8" fmla="*/ 144854 h 170963"/>
              <a:gd name="connsiteX9" fmla="*/ 71801 w 149090"/>
              <a:gd name="connsiteY9" fmla="*/ 164060 h 170963"/>
              <a:gd name="connsiteX10" fmla="*/ 94676 w 149090"/>
              <a:gd name="connsiteY10" fmla="*/ 167616 h 170963"/>
              <a:gd name="connsiteX11" fmla="*/ 93289 w 149090"/>
              <a:gd name="connsiteY11" fmla="*/ 142639 h 170963"/>
              <a:gd name="connsiteX12" fmla="*/ 83001 w 149090"/>
              <a:gd name="connsiteY12" fmla="*/ 104571 h 170963"/>
              <a:gd name="connsiteX13" fmla="*/ 105037 w 149090"/>
              <a:gd name="connsiteY13" fmla="*/ 118372 h 170963"/>
              <a:gd name="connsiteX14" fmla="*/ 133929 w 149090"/>
              <a:gd name="connsiteY14" fmla="*/ 140948 h 170963"/>
              <a:gd name="connsiteX15" fmla="*/ 149040 w 149090"/>
              <a:gd name="connsiteY15" fmla="*/ 125712 h 170963"/>
              <a:gd name="connsiteX16" fmla="*/ 129225 w 149090"/>
              <a:gd name="connsiteY16" fmla="*/ 104126 h 170963"/>
              <a:gd name="connsiteX17" fmla="*/ 115443 w 149090"/>
              <a:gd name="connsiteY17" fmla="*/ 89797 h 170963"/>
              <a:gd name="connsiteX18" fmla="*/ 98932 w 149090"/>
              <a:gd name="connsiteY18" fmla="*/ 75396 h 170963"/>
              <a:gd name="connsiteX19" fmla="*/ 74269 w 149090"/>
              <a:gd name="connsiteY19" fmla="*/ 63418 h 170963"/>
              <a:gd name="connsiteX20" fmla="*/ 59781 w 149090"/>
              <a:gd name="connsiteY20" fmla="*/ 54624 h 170963"/>
              <a:gd name="connsiteX21" fmla="*/ 59839 w 149090"/>
              <a:gd name="connsiteY21" fmla="*/ 38441 h 170963"/>
              <a:gd name="connsiteX22" fmla="*/ 57502 w 149090"/>
              <a:gd name="connsiteY22" fmla="*/ 21000 h 170963"/>
              <a:gd name="connsiteX23" fmla="*/ 47412 w 149090"/>
              <a:gd name="connsiteY23" fmla="*/ 0 h 170963"/>
              <a:gd name="connsiteX24" fmla="*/ 39041 w 149090"/>
              <a:gd name="connsiteY24" fmla="*/ 4175 h 170963"/>
              <a:gd name="connsiteX25" fmla="*/ 45232 w 149090"/>
              <a:gd name="connsiteY25" fmla="*/ 17256 h 170963"/>
              <a:gd name="connsiteX26" fmla="*/ 47497 w 149090"/>
              <a:gd name="connsiteY26" fmla="*/ 42419 h 170963"/>
              <a:gd name="connsiteX27" fmla="*/ 24985 w 149090"/>
              <a:gd name="connsiteY27" fmla="*/ 28781 h 170963"/>
              <a:gd name="connsiteX28" fmla="*/ 10582 w 149090"/>
              <a:gd name="connsiteY28" fmla="*/ 13565 h 170963"/>
              <a:gd name="connsiteX0" fmla="*/ 10582 w 149090"/>
              <a:gd name="connsiteY0" fmla="*/ 13565 h 170963"/>
              <a:gd name="connsiteX1" fmla="*/ 3 w 149090"/>
              <a:gd name="connsiteY1" fmla="*/ 24709 h 170963"/>
              <a:gd name="connsiteX2" fmla="*/ 11563 w 149090"/>
              <a:gd name="connsiteY2" fmla="*/ 34161 h 170963"/>
              <a:gd name="connsiteX3" fmla="*/ 26576 w 149090"/>
              <a:gd name="connsiteY3" fmla="*/ 44534 h 170963"/>
              <a:gd name="connsiteX4" fmla="*/ 44164 w 149090"/>
              <a:gd name="connsiteY4" fmla="*/ 59222 h 170963"/>
              <a:gd name="connsiteX5" fmla="*/ 45664 w 149090"/>
              <a:gd name="connsiteY5" fmla="*/ 98549 h 170963"/>
              <a:gd name="connsiteX6" fmla="*/ 53703 w 149090"/>
              <a:gd name="connsiteY6" fmla="*/ 115516 h 170963"/>
              <a:gd name="connsiteX7" fmla="*/ 55406 w 149090"/>
              <a:gd name="connsiteY7" fmla="*/ 133980 h 170963"/>
              <a:gd name="connsiteX8" fmla="*/ 58899 w 149090"/>
              <a:gd name="connsiteY8" fmla="*/ 144854 h 170963"/>
              <a:gd name="connsiteX9" fmla="*/ 71801 w 149090"/>
              <a:gd name="connsiteY9" fmla="*/ 164060 h 170963"/>
              <a:gd name="connsiteX10" fmla="*/ 94676 w 149090"/>
              <a:gd name="connsiteY10" fmla="*/ 167616 h 170963"/>
              <a:gd name="connsiteX11" fmla="*/ 93289 w 149090"/>
              <a:gd name="connsiteY11" fmla="*/ 142639 h 170963"/>
              <a:gd name="connsiteX12" fmla="*/ 83001 w 149090"/>
              <a:gd name="connsiteY12" fmla="*/ 104571 h 170963"/>
              <a:gd name="connsiteX13" fmla="*/ 105037 w 149090"/>
              <a:gd name="connsiteY13" fmla="*/ 118372 h 170963"/>
              <a:gd name="connsiteX14" fmla="*/ 133929 w 149090"/>
              <a:gd name="connsiteY14" fmla="*/ 140948 h 170963"/>
              <a:gd name="connsiteX15" fmla="*/ 149040 w 149090"/>
              <a:gd name="connsiteY15" fmla="*/ 124063 h 170963"/>
              <a:gd name="connsiteX16" fmla="*/ 129225 w 149090"/>
              <a:gd name="connsiteY16" fmla="*/ 104126 h 170963"/>
              <a:gd name="connsiteX17" fmla="*/ 115443 w 149090"/>
              <a:gd name="connsiteY17" fmla="*/ 89797 h 170963"/>
              <a:gd name="connsiteX18" fmla="*/ 98932 w 149090"/>
              <a:gd name="connsiteY18" fmla="*/ 75396 h 170963"/>
              <a:gd name="connsiteX19" fmla="*/ 74269 w 149090"/>
              <a:gd name="connsiteY19" fmla="*/ 63418 h 170963"/>
              <a:gd name="connsiteX20" fmla="*/ 59781 w 149090"/>
              <a:gd name="connsiteY20" fmla="*/ 54624 h 170963"/>
              <a:gd name="connsiteX21" fmla="*/ 59839 w 149090"/>
              <a:gd name="connsiteY21" fmla="*/ 38441 h 170963"/>
              <a:gd name="connsiteX22" fmla="*/ 57502 w 149090"/>
              <a:gd name="connsiteY22" fmla="*/ 21000 h 170963"/>
              <a:gd name="connsiteX23" fmla="*/ 47412 w 149090"/>
              <a:gd name="connsiteY23" fmla="*/ 0 h 170963"/>
              <a:gd name="connsiteX24" fmla="*/ 39041 w 149090"/>
              <a:gd name="connsiteY24" fmla="*/ 4175 h 170963"/>
              <a:gd name="connsiteX25" fmla="*/ 45232 w 149090"/>
              <a:gd name="connsiteY25" fmla="*/ 17256 h 170963"/>
              <a:gd name="connsiteX26" fmla="*/ 47497 w 149090"/>
              <a:gd name="connsiteY26" fmla="*/ 42419 h 170963"/>
              <a:gd name="connsiteX27" fmla="*/ 24985 w 149090"/>
              <a:gd name="connsiteY27" fmla="*/ 28781 h 170963"/>
              <a:gd name="connsiteX28" fmla="*/ 10582 w 149090"/>
              <a:gd name="connsiteY28" fmla="*/ 13565 h 170963"/>
              <a:gd name="connsiteX0" fmla="*/ 10582 w 149641"/>
              <a:gd name="connsiteY0" fmla="*/ 13565 h 170963"/>
              <a:gd name="connsiteX1" fmla="*/ 3 w 149641"/>
              <a:gd name="connsiteY1" fmla="*/ 24709 h 170963"/>
              <a:gd name="connsiteX2" fmla="*/ 11563 w 149641"/>
              <a:gd name="connsiteY2" fmla="*/ 34161 h 170963"/>
              <a:gd name="connsiteX3" fmla="*/ 26576 w 149641"/>
              <a:gd name="connsiteY3" fmla="*/ 44534 h 170963"/>
              <a:gd name="connsiteX4" fmla="*/ 44164 w 149641"/>
              <a:gd name="connsiteY4" fmla="*/ 59222 h 170963"/>
              <a:gd name="connsiteX5" fmla="*/ 45664 w 149641"/>
              <a:gd name="connsiteY5" fmla="*/ 98549 h 170963"/>
              <a:gd name="connsiteX6" fmla="*/ 53703 w 149641"/>
              <a:gd name="connsiteY6" fmla="*/ 115516 h 170963"/>
              <a:gd name="connsiteX7" fmla="*/ 55406 w 149641"/>
              <a:gd name="connsiteY7" fmla="*/ 133980 h 170963"/>
              <a:gd name="connsiteX8" fmla="*/ 58899 w 149641"/>
              <a:gd name="connsiteY8" fmla="*/ 144854 h 170963"/>
              <a:gd name="connsiteX9" fmla="*/ 71801 w 149641"/>
              <a:gd name="connsiteY9" fmla="*/ 164060 h 170963"/>
              <a:gd name="connsiteX10" fmla="*/ 94676 w 149641"/>
              <a:gd name="connsiteY10" fmla="*/ 167616 h 170963"/>
              <a:gd name="connsiteX11" fmla="*/ 93289 w 149641"/>
              <a:gd name="connsiteY11" fmla="*/ 142639 h 170963"/>
              <a:gd name="connsiteX12" fmla="*/ 83001 w 149641"/>
              <a:gd name="connsiteY12" fmla="*/ 104571 h 170963"/>
              <a:gd name="connsiteX13" fmla="*/ 105037 w 149641"/>
              <a:gd name="connsiteY13" fmla="*/ 118372 h 170963"/>
              <a:gd name="connsiteX14" fmla="*/ 133929 w 149641"/>
              <a:gd name="connsiteY14" fmla="*/ 140948 h 170963"/>
              <a:gd name="connsiteX15" fmla="*/ 149040 w 149641"/>
              <a:gd name="connsiteY15" fmla="*/ 124063 h 170963"/>
              <a:gd name="connsiteX16" fmla="*/ 129225 w 149641"/>
              <a:gd name="connsiteY16" fmla="*/ 104126 h 170963"/>
              <a:gd name="connsiteX17" fmla="*/ 115443 w 149641"/>
              <a:gd name="connsiteY17" fmla="*/ 89797 h 170963"/>
              <a:gd name="connsiteX18" fmla="*/ 98932 w 149641"/>
              <a:gd name="connsiteY18" fmla="*/ 75396 h 170963"/>
              <a:gd name="connsiteX19" fmla="*/ 74269 w 149641"/>
              <a:gd name="connsiteY19" fmla="*/ 63418 h 170963"/>
              <a:gd name="connsiteX20" fmla="*/ 59781 w 149641"/>
              <a:gd name="connsiteY20" fmla="*/ 54624 h 170963"/>
              <a:gd name="connsiteX21" fmla="*/ 59839 w 149641"/>
              <a:gd name="connsiteY21" fmla="*/ 38441 h 170963"/>
              <a:gd name="connsiteX22" fmla="*/ 57502 w 149641"/>
              <a:gd name="connsiteY22" fmla="*/ 21000 h 170963"/>
              <a:gd name="connsiteX23" fmla="*/ 47412 w 149641"/>
              <a:gd name="connsiteY23" fmla="*/ 0 h 170963"/>
              <a:gd name="connsiteX24" fmla="*/ 39041 w 149641"/>
              <a:gd name="connsiteY24" fmla="*/ 4175 h 170963"/>
              <a:gd name="connsiteX25" fmla="*/ 45232 w 149641"/>
              <a:gd name="connsiteY25" fmla="*/ 17256 h 170963"/>
              <a:gd name="connsiteX26" fmla="*/ 47497 w 149641"/>
              <a:gd name="connsiteY26" fmla="*/ 42419 h 170963"/>
              <a:gd name="connsiteX27" fmla="*/ 24985 w 149641"/>
              <a:gd name="connsiteY27" fmla="*/ 28781 h 170963"/>
              <a:gd name="connsiteX28" fmla="*/ 10582 w 149641"/>
              <a:gd name="connsiteY28" fmla="*/ 13565 h 170963"/>
              <a:gd name="connsiteX0" fmla="*/ 10582 w 149229"/>
              <a:gd name="connsiteY0" fmla="*/ 13565 h 170963"/>
              <a:gd name="connsiteX1" fmla="*/ 3 w 149229"/>
              <a:gd name="connsiteY1" fmla="*/ 24709 h 170963"/>
              <a:gd name="connsiteX2" fmla="*/ 11563 w 149229"/>
              <a:gd name="connsiteY2" fmla="*/ 34161 h 170963"/>
              <a:gd name="connsiteX3" fmla="*/ 26576 w 149229"/>
              <a:gd name="connsiteY3" fmla="*/ 44534 h 170963"/>
              <a:gd name="connsiteX4" fmla="*/ 44164 w 149229"/>
              <a:gd name="connsiteY4" fmla="*/ 59222 h 170963"/>
              <a:gd name="connsiteX5" fmla="*/ 45664 w 149229"/>
              <a:gd name="connsiteY5" fmla="*/ 98549 h 170963"/>
              <a:gd name="connsiteX6" fmla="*/ 53703 w 149229"/>
              <a:gd name="connsiteY6" fmla="*/ 115516 h 170963"/>
              <a:gd name="connsiteX7" fmla="*/ 55406 w 149229"/>
              <a:gd name="connsiteY7" fmla="*/ 133980 h 170963"/>
              <a:gd name="connsiteX8" fmla="*/ 58899 w 149229"/>
              <a:gd name="connsiteY8" fmla="*/ 144854 h 170963"/>
              <a:gd name="connsiteX9" fmla="*/ 71801 w 149229"/>
              <a:gd name="connsiteY9" fmla="*/ 164060 h 170963"/>
              <a:gd name="connsiteX10" fmla="*/ 94676 w 149229"/>
              <a:gd name="connsiteY10" fmla="*/ 167616 h 170963"/>
              <a:gd name="connsiteX11" fmla="*/ 93289 w 149229"/>
              <a:gd name="connsiteY11" fmla="*/ 142639 h 170963"/>
              <a:gd name="connsiteX12" fmla="*/ 83001 w 149229"/>
              <a:gd name="connsiteY12" fmla="*/ 104571 h 170963"/>
              <a:gd name="connsiteX13" fmla="*/ 105037 w 149229"/>
              <a:gd name="connsiteY13" fmla="*/ 118372 h 170963"/>
              <a:gd name="connsiteX14" fmla="*/ 133929 w 149229"/>
              <a:gd name="connsiteY14" fmla="*/ 140948 h 170963"/>
              <a:gd name="connsiteX15" fmla="*/ 149040 w 149229"/>
              <a:gd name="connsiteY15" fmla="*/ 124063 h 170963"/>
              <a:gd name="connsiteX16" fmla="*/ 129225 w 149229"/>
              <a:gd name="connsiteY16" fmla="*/ 104126 h 170963"/>
              <a:gd name="connsiteX17" fmla="*/ 115443 w 149229"/>
              <a:gd name="connsiteY17" fmla="*/ 89797 h 170963"/>
              <a:gd name="connsiteX18" fmla="*/ 98932 w 149229"/>
              <a:gd name="connsiteY18" fmla="*/ 75396 h 170963"/>
              <a:gd name="connsiteX19" fmla="*/ 74269 w 149229"/>
              <a:gd name="connsiteY19" fmla="*/ 63418 h 170963"/>
              <a:gd name="connsiteX20" fmla="*/ 59781 w 149229"/>
              <a:gd name="connsiteY20" fmla="*/ 54624 h 170963"/>
              <a:gd name="connsiteX21" fmla="*/ 59839 w 149229"/>
              <a:gd name="connsiteY21" fmla="*/ 38441 h 170963"/>
              <a:gd name="connsiteX22" fmla="*/ 57502 w 149229"/>
              <a:gd name="connsiteY22" fmla="*/ 21000 h 170963"/>
              <a:gd name="connsiteX23" fmla="*/ 47412 w 149229"/>
              <a:gd name="connsiteY23" fmla="*/ 0 h 170963"/>
              <a:gd name="connsiteX24" fmla="*/ 39041 w 149229"/>
              <a:gd name="connsiteY24" fmla="*/ 4175 h 170963"/>
              <a:gd name="connsiteX25" fmla="*/ 45232 w 149229"/>
              <a:gd name="connsiteY25" fmla="*/ 17256 h 170963"/>
              <a:gd name="connsiteX26" fmla="*/ 47497 w 149229"/>
              <a:gd name="connsiteY26" fmla="*/ 42419 h 170963"/>
              <a:gd name="connsiteX27" fmla="*/ 24985 w 149229"/>
              <a:gd name="connsiteY27" fmla="*/ 28781 h 170963"/>
              <a:gd name="connsiteX28" fmla="*/ 10582 w 149229"/>
              <a:gd name="connsiteY28" fmla="*/ 13565 h 170963"/>
              <a:gd name="connsiteX0" fmla="*/ 10582 w 149869"/>
              <a:gd name="connsiteY0" fmla="*/ 13565 h 170963"/>
              <a:gd name="connsiteX1" fmla="*/ 3 w 149869"/>
              <a:gd name="connsiteY1" fmla="*/ 24709 h 170963"/>
              <a:gd name="connsiteX2" fmla="*/ 11563 w 149869"/>
              <a:gd name="connsiteY2" fmla="*/ 34161 h 170963"/>
              <a:gd name="connsiteX3" fmla="*/ 26576 w 149869"/>
              <a:gd name="connsiteY3" fmla="*/ 44534 h 170963"/>
              <a:gd name="connsiteX4" fmla="*/ 44164 w 149869"/>
              <a:gd name="connsiteY4" fmla="*/ 59222 h 170963"/>
              <a:gd name="connsiteX5" fmla="*/ 45664 w 149869"/>
              <a:gd name="connsiteY5" fmla="*/ 98549 h 170963"/>
              <a:gd name="connsiteX6" fmla="*/ 53703 w 149869"/>
              <a:gd name="connsiteY6" fmla="*/ 115516 h 170963"/>
              <a:gd name="connsiteX7" fmla="*/ 55406 w 149869"/>
              <a:gd name="connsiteY7" fmla="*/ 133980 h 170963"/>
              <a:gd name="connsiteX8" fmla="*/ 58899 w 149869"/>
              <a:gd name="connsiteY8" fmla="*/ 144854 h 170963"/>
              <a:gd name="connsiteX9" fmla="*/ 71801 w 149869"/>
              <a:gd name="connsiteY9" fmla="*/ 164060 h 170963"/>
              <a:gd name="connsiteX10" fmla="*/ 94676 w 149869"/>
              <a:gd name="connsiteY10" fmla="*/ 167616 h 170963"/>
              <a:gd name="connsiteX11" fmla="*/ 93289 w 149869"/>
              <a:gd name="connsiteY11" fmla="*/ 142639 h 170963"/>
              <a:gd name="connsiteX12" fmla="*/ 83001 w 149869"/>
              <a:gd name="connsiteY12" fmla="*/ 104571 h 170963"/>
              <a:gd name="connsiteX13" fmla="*/ 105037 w 149869"/>
              <a:gd name="connsiteY13" fmla="*/ 118372 h 170963"/>
              <a:gd name="connsiteX14" fmla="*/ 133929 w 149869"/>
              <a:gd name="connsiteY14" fmla="*/ 140948 h 170963"/>
              <a:gd name="connsiteX15" fmla="*/ 149040 w 149869"/>
              <a:gd name="connsiteY15" fmla="*/ 124063 h 170963"/>
              <a:gd name="connsiteX16" fmla="*/ 129225 w 149869"/>
              <a:gd name="connsiteY16" fmla="*/ 104126 h 170963"/>
              <a:gd name="connsiteX17" fmla="*/ 115443 w 149869"/>
              <a:gd name="connsiteY17" fmla="*/ 89797 h 170963"/>
              <a:gd name="connsiteX18" fmla="*/ 98932 w 149869"/>
              <a:gd name="connsiteY18" fmla="*/ 75396 h 170963"/>
              <a:gd name="connsiteX19" fmla="*/ 74269 w 149869"/>
              <a:gd name="connsiteY19" fmla="*/ 63418 h 170963"/>
              <a:gd name="connsiteX20" fmla="*/ 59781 w 149869"/>
              <a:gd name="connsiteY20" fmla="*/ 54624 h 170963"/>
              <a:gd name="connsiteX21" fmla="*/ 59839 w 149869"/>
              <a:gd name="connsiteY21" fmla="*/ 38441 h 170963"/>
              <a:gd name="connsiteX22" fmla="*/ 57502 w 149869"/>
              <a:gd name="connsiteY22" fmla="*/ 21000 h 170963"/>
              <a:gd name="connsiteX23" fmla="*/ 47412 w 149869"/>
              <a:gd name="connsiteY23" fmla="*/ 0 h 170963"/>
              <a:gd name="connsiteX24" fmla="*/ 39041 w 149869"/>
              <a:gd name="connsiteY24" fmla="*/ 4175 h 170963"/>
              <a:gd name="connsiteX25" fmla="*/ 45232 w 149869"/>
              <a:gd name="connsiteY25" fmla="*/ 17256 h 170963"/>
              <a:gd name="connsiteX26" fmla="*/ 47497 w 149869"/>
              <a:gd name="connsiteY26" fmla="*/ 42419 h 170963"/>
              <a:gd name="connsiteX27" fmla="*/ 24985 w 149869"/>
              <a:gd name="connsiteY27" fmla="*/ 28781 h 170963"/>
              <a:gd name="connsiteX28" fmla="*/ 10582 w 149869"/>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83001 w 149855"/>
              <a:gd name="connsiteY12" fmla="*/ 104571 h 170963"/>
              <a:gd name="connsiteX13" fmla="*/ 106697 w 149855"/>
              <a:gd name="connsiteY13" fmla="*/ 111445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83001 w 149855"/>
              <a:gd name="connsiteY12" fmla="*/ 104571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69061 w 149855"/>
              <a:gd name="connsiteY12" fmla="*/ 82469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57776 w 149855"/>
              <a:gd name="connsiteY12" fmla="*/ 69274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53793 w 149855"/>
              <a:gd name="connsiteY12" fmla="*/ 61687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855"/>
              <a:gd name="connsiteY0" fmla="*/ 13565 h 170963"/>
              <a:gd name="connsiteX1" fmla="*/ 3 w 149855"/>
              <a:gd name="connsiteY1" fmla="*/ 24709 h 170963"/>
              <a:gd name="connsiteX2" fmla="*/ 11563 w 149855"/>
              <a:gd name="connsiteY2" fmla="*/ 34161 h 170963"/>
              <a:gd name="connsiteX3" fmla="*/ 26576 w 149855"/>
              <a:gd name="connsiteY3" fmla="*/ 44534 h 170963"/>
              <a:gd name="connsiteX4" fmla="*/ 44164 w 149855"/>
              <a:gd name="connsiteY4" fmla="*/ 59222 h 170963"/>
              <a:gd name="connsiteX5" fmla="*/ 45664 w 149855"/>
              <a:gd name="connsiteY5" fmla="*/ 98549 h 170963"/>
              <a:gd name="connsiteX6" fmla="*/ 53703 w 149855"/>
              <a:gd name="connsiteY6" fmla="*/ 115516 h 170963"/>
              <a:gd name="connsiteX7" fmla="*/ 55406 w 149855"/>
              <a:gd name="connsiteY7" fmla="*/ 133980 h 170963"/>
              <a:gd name="connsiteX8" fmla="*/ 58899 w 149855"/>
              <a:gd name="connsiteY8" fmla="*/ 144854 h 170963"/>
              <a:gd name="connsiteX9" fmla="*/ 71801 w 149855"/>
              <a:gd name="connsiteY9" fmla="*/ 164060 h 170963"/>
              <a:gd name="connsiteX10" fmla="*/ 94676 w 149855"/>
              <a:gd name="connsiteY10" fmla="*/ 167616 h 170963"/>
              <a:gd name="connsiteX11" fmla="*/ 93289 w 149855"/>
              <a:gd name="connsiteY11" fmla="*/ 142639 h 170963"/>
              <a:gd name="connsiteX12" fmla="*/ 54457 w 149855"/>
              <a:gd name="connsiteY12" fmla="*/ 64656 h 170963"/>
              <a:gd name="connsiteX13" fmla="*/ 106697 w 149855"/>
              <a:gd name="connsiteY13" fmla="*/ 104518 h 170963"/>
              <a:gd name="connsiteX14" fmla="*/ 133929 w 149855"/>
              <a:gd name="connsiteY14" fmla="*/ 140948 h 170963"/>
              <a:gd name="connsiteX15" fmla="*/ 149040 w 149855"/>
              <a:gd name="connsiteY15" fmla="*/ 124063 h 170963"/>
              <a:gd name="connsiteX16" fmla="*/ 129225 w 149855"/>
              <a:gd name="connsiteY16" fmla="*/ 104126 h 170963"/>
              <a:gd name="connsiteX17" fmla="*/ 115443 w 149855"/>
              <a:gd name="connsiteY17" fmla="*/ 89797 h 170963"/>
              <a:gd name="connsiteX18" fmla="*/ 98932 w 149855"/>
              <a:gd name="connsiteY18" fmla="*/ 75396 h 170963"/>
              <a:gd name="connsiteX19" fmla="*/ 74269 w 149855"/>
              <a:gd name="connsiteY19" fmla="*/ 63418 h 170963"/>
              <a:gd name="connsiteX20" fmla="*/ 59781 w 149855"/>
              <a:gd name="connsiteY20" fmla="*/ 54624 h 170963"/>
              <a:gd name="connsiteX21" fmla="*/ 59839 w 149855"/>
              <a:gd name="connsiteY21" fmla="*/ 38441 h 170963"/>
              <a:gd name="connsiteX22" fmla="*/ 57502 w 149855"/>
              <a:gd name="connsiteY22" fmla="*/ 21000 h 170963"/>
              <a:gd name="connsiteX23" fmla="*/ 47412 w 149855"/>
              <a:gd name="connsiteY23" fmla="*/ 0 h 170963"/>
              <a:gd name="connsiteX24" fmla="*/ 39041 w 149855"/>
              <a:gd name="connsiteY24" fmla="*/ 4175 h 170963"/>
              <a:gd name="connsiteX25" fmla="*/ 45232 w 149855"/>
              <a:gd name="connsiteY25" fmla="*/ 17256 h 170963"/>
              <a:gd name="connsiteX26" fmla="*/ 47497 w 149855"/>
              <a:gd name="connsiteY26" fmla="*/ 42419 h 170963"/>
              <a:gd name="connsiteX27" fmla="*/ 24985 w 149855"/>
              <a:gd name="connsiteY27" fmla="*/ 28781 h 170963"/>
              <a:gd name="connsiteX28" fmla="*/ 10582 w 149855"/>
              <a:gd name="connsiteY28" fmla="*/ 13565 h 170963"/>
              <a:gd name="connsiteX0" fmla="*/ 10582 w 149752"/>
              <a:gd name="connsiteY0" fmla="*/ 13565 h 170963"/>
              <a:gd name="connsiteX1" fmla="*/ 3 w 149752"/>
              <a:gd name="connsiteY1" fmla="*/ 24709 h 170963"/>
              <a:gd name="connsiteX2" fmla="*/ 11563 w 149752"/>
              <a:gd name="connsiteY2" fmla="*/ 34161 h 170963"/>
              <a:gd name="connsiteX3" fmla="*/ 26576 w 149752"/>
              <a:gd name="connsiteY3" fmla="*/ 44534 h 170963"/>
              <a:gd name="connsiteX4" fmla="*/ 44164 w 149752"/>
              <a:gd name="connsiteY4" fmla="*/ 59222 h 170963"/>
              <a:gd name="connsiteX5" fmla="*/ 45664 w 149752"/>
              <a:gd name="connsiteY5" fmla="*/ 98549 h 170963"/>
              <a:gd name="connsiteX6" fmla="*/ 53703 w 149752"/>
              <a:gd name="connsiteY6" fmla="*/ 115516 h 170963"/>
              <a:gd name="connsiteX7" fmla="*/ 55406 w 149752"/>
              <a:gd name="connsiteY7" fmla="*/ 133980 h 170963"/>
              <a:gd name="connsiteX8" fmla="*/ 58899 w 149752"/>
              <a:gd name="connsiteY8" fmla="*/ 144854 h 170963"/>
              <a:gd name="connsiteX9" fmla="*/ 71801 w 149752"/>
              <a:gd name="connsiteY9" fmla="*/ 164060 h 170963"/>
              <a:gd name="connsiteX10" fmla="*/ 94676 w 149752"/>
              <a:gd name="connsiteY10" fmla="*/ 167616 h 170963"/>
              <a:gd name="connsiteX11" fmla="*/ 93289 w 149752"/>
              <a:gd name="connsiteY11" fmla="*/ 142639 h 170963"/>
              <a:gd name="connsiteX12" fmla="*/ 54457 w 149752"/>
              <a:gd name="connsiteY12" fmla="*/ 64656 h 170963"/>
              <a:gd name="connsiteX13" fmla="*/ 106697 w 149752"/>
              <a:gd name="connsiteY13" fmla="*/ 104518 h 170963"/>
              <a:gd name="connsiteX14" fmla="*/ 120840 w 149752"/>
              <a:gd name="connsiteY14" fmla="*/ 123044 h 170963"/>
              <a:gd name="connsiteX15" fmla="*/ 133929 w 149752"/>
              <a:gd name="connsiteY15" fmla="*/ 140948 h 170963"/>
              <a:gd name="connsiteX16" fmla="*/ 149040 w 149752"/>
              <a:gd name="connsiteY16" fmla="*/ 124063 h 170963"/>
              <a:gd name="connsiteX17" fmla="*/ 129225 w 149752"/>
              <a:gd name="connsiteY17" fmla="*/ 104126 h 170963"/>
              <a:gd name="connsiteX18" fmla="*/ 115443 w 149752"/>
              <a:gd name="connsiteY18" fmla="*/ 89797 h 170963"/>
              <a:gd name="connsiteX19" fmla="*/ 98932 w 149752"/>
              <a:gd name="connsiteY19" fmla="*/ 75396 h 170963"/>
              <a:gd name="connsiteX20" fmla="*/ 74269 w 149752"/>
              <a:gd name="connsiteY20" fmla="*/ 63418 h 170963"/>
              <a:gd name="connsiteX21" fmla="*/ 59781 w 149752"/>
              <a:gd name="connsiteY21" fmla="*/ 54624 h 170963"/>
              <a:gd name="connsiteX22" fmla="*/ 59839 w 149752"/>
              <a:gd name="connsiteY22" fmla="*/ 38441 h 170963"/>
              <a:gd name="connsiteX23" fmla="*/ 57502 w 149752"/>
              <a:gd name="connsiteY23" fmla="*/ 21000 h 170963"/>
              <a:gd name="connsiteX24" fmla="*/ 47412 w 149752"/>
              <a:gd name="connsiteY24" fmla="*/ 0 h 170963"/>
              <a:gd name="connsiteX25" fmla="*/ 39041 w 149752"/>
              <a:gd name="connsiteY25" fmla="*/ 4175 h 170963"/>
              <a:gd name="connsiteX26" fmla="*/ 45232 w 149752"/>
              <a:gd name="connsiteY26" fmla="*/ 17256 h 170963"/>
              <a:gd name="connsiteX27" fmla="*/ 47497 w 149752"/>
              <a:gd name="connsiteY27" fmla="*/ 42419 h 170963"/>
              <a:gd name="connsiteX28" fmla="*/ 24985 w 149752"/>
              <a:gd name="connsiteY28" fmla="*/ 28781 h 170963"/>
              <a:gd name="connsiteX29" fmla="*/ 10582 w 149752"/>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54457 w 149767"/>
              <a:gd name="connsiteY12" fmla="*/ 64656 h 170963"/>
              <a:gd name="connsiteX13" fmla="*/ 106697 w 149767"/>
              <a:gd name="connsiteY13" fmla="*/ 104518 h 170963"/>
              <a:gd name="connsiteX14" fmla="*/ 118517 w 149767"/>
              <a:gd name="connsiteY14" fmla="*/ 126673 h 170963"/>
              <a:gd name="connsiteX15" fmla="*/ 133929 w 149767"/>
              <a:gd name="connsiteY15" fmla="*/ 140948 h 170963"/>
              <a:gd name="connsiteX16" fmla="*/ 149040 w 149767"/>
              <a:gd name="connsiteY16" fmla="*/ 124063 h 170963"/>
              <a:gd name="connsiteX17" fmla="*/ 129225 w 149767"/>
              <a:gd name="connsiteY17" fmla="*/ 104126 h 170963"/>
              <a:gd name="connsiteX18" fmla="*/ 115443 w 149767"/>
              <a:gd name="connsiteY18" fmla="*/ 89797 h 170963"/>
              <a:gd name="connsiteX19" fmla="*/ 98932 w 149767"/>
              <a:gd name="connsiteY19" fmla="*/ 75396 h 170963"/>
              <a:gd name="connsiteX20" fmla="*/ 74269 w 149767"/>
              <a:gd name="connsiteY20" fmla="*/ 63418 h 170963"/>
              <a:gd name="connsiteX21" fmla="*/ 59781 w 149767"/>
              <a:gd name="connsiteY21" fmla="*/ 54624 h 170963"/>
              <a:gd name="connsiteX22" fmla="*/ 59839 w 149767"/>
              <a:gd name="connsiteY22" fmla="*/ 38441 h 170963"/>
              <a:gd name="connsiteX23" fmla="*/ 57502 w 149767"/>
              <a:gd name="connsiteY23" fmla="*/ 21000 h 170963"/>
              <a:gd name="connsiteX24" fmla="*/ 47412 w 149767"/>
              <a:gd name="connsiteY24" fmla="*/ 0 h 170963"/>
              <a:gd name="connsiteX25" fmla="*/ 39041 w 149767"/>
              <a:gd name="connsiteY25" fmla="*/ 4175 h 170963"/>
              <a:gd name="connsiteX26" fmla="*/ 45232 w 149767"/>
              <a:gd name="connsiteY26" fmla="*/ 17256 h 170963"/>
              <a:gd name="connsiteX27" fmla="*/ 47497 w 149767"/>
              <a:gd name="connsiteY27" fmla="*/ 42419 h 170963"/>
              <a:gd name="connsiteX28" fmla="*/ 24985 w 149767"/>
              <a:gd name="connsiteY28" fmla="*/ 28781 h 170963"/>
              <a:gd name="connsiteX29" fmla="*/ 10582 w 149767"/>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54457 w 149767"/>
              <a:gd name="connsiteY12" fmla="*/ 64656 h 170963"/>
              <a:gd name="connsiteX13" fmla="*/ 106033 w 149767"/>
              <a:gd name="connsiteY13" fmla="*/ 105837 h 170963"/>
              <a:gd name="connsiteX14" fmla="*/ 118517 w 149767"/>
              <a:gd name="connsiteY14" fmla="*/ 126673 h 170963"/>
              <a:gd name="connsiteX15" fmla="*/ 133929 w 149767"/>
              <a:gd name="connsiteY15" fmla="*/ 140948 h 170963"/>
              <a:gd name="connsiteX16" fmla="*/ 149040 w 149767"/>
              <a:gd name="connsiteY16" fmla="*/ 124063 h 170963"/>
              <a:gd name="connsiteX17" fmla="*/ 129225 w 149767"/>
              <a:gd name="connsiteY17" fmla="*/ 104126 h 170963"/>
              <a:gd name="connsiteX18" fmla="*/ 115443 w 149767"/>
              <a:gd name="connsiteY18" fmla="*/ 89797 h 170963"/>
              <a:gd name="connsiteX19" fmla="*/ 98932 w 149767"/>
              <a:gd name="connsiteY19" fmla="*/ 75396 h 170963"/>
              <a:gd name="connsiteX20" fmla="*/ 74269 w 149767"/>
              <a:gd name="connsiteY20" fmla="*/ 63418 h 170963"/>
              <a:gd name="connsiteX21" fmla="*/ 59781 w 149767"/>
              <a:gd name="connsiteY21" fmla="*/ 54624 h 170963"/>
              <a:gd name="connsiteX22" fmla="*/ 59839 w 149767"/>
              <a:gd name="connsiteY22" fmla="*/ 38441 h 170963"/>
              <a:gd name="connsiteX23" fmla="*/ 57502 w 149767"/>
              <a:gd name="connsiteY23" fmla="*/ 21000 h 170963"/>
              <a:gd name="connsiteX24" fmla="*/ 47412 w 149767"/>
              <a:gd name="connsiteY24" fmla="*/ 0 h 170963"/>
              <a:gd name="connsiteX25" fmla="*/ 39041 w 149767"/>
              <a:gd name="connsiteY25" fmla="*/ 4175 h 170963"/>
              <a:gd name="connsiteX26" fmla="*/ 45232 w 149767"/>
              <a:gd name="connsiteY26" fmla="*/ 17256 h 170963"/>
              <a:gd name="connsiteX27" fmla="*/ 47497 w 149767"/>
              <a:gd name="connsiteY27" fmla="*/ 42419 h 170963"/>
              <a:gd name="connsiteX28" fmla="*/ 24985 w 149767"/>
              <a:gd name="connsiteY28" fmla="*/ 28781 h 170963"/>
              <a:gd name="connsiteX29" fmla="*/ 10582 w 149767"/>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54457 w 149767"/>
              <a:gd name="connsiteY12" fmla="*/ 64656 h 170963"/>
              <a:gd name="connsiteX13" fmla="*/ 106033 w 149767"/>
              <a:gd name="connsiteY13" fmla="*/ 105837 h 170963"/>
              <a:gd name="connsiteX14" fmla="*/ 118517 w 149767"/>
              <a:gd name="connsiteY14" fmla="*/ 126673 h 170963"/>
              <a:gd name="connsiteX15" fmla="*/ 133929 w 149767"/>
              <a:gd name="connsiteY15" fmla="*/ 140948 h 170963"/>
              <a:gd name="connsiteX16" fmla="*/ 149040 w 149767"/>
              <a:gd name="connsiteY16" fmla="*/ 124063 h 170963"/>
              <a:gd name="connsiteX17" fmla="*/ 129225 w 149767"/>
              <a:gd name="connsiteY17" fmla="*/ 104126 h 170963"/>
              <a:gd name="connsiteX18" fmla="*/ 115443 w 149767"/>
              <a:gd name="connsiteY18" fmla="*/ 89797 h 170963"/>
              <a:gd name="connsiteX19" fmla="*/ 98932 w 149767"/>
              <a:gd name="connsiteY19" fmla="*/ 75396 h 170963"/>
              <a:gd name="connsiteX20" fmla="*/ 74269 w 149767"/>
              <a:gd name="connsiteY20" fmla="*/ 63418 h 170963"/>
              <a:gd name="connsiteX21" fmla="*/ 59781 w 149767"/>
              <a:gd name="connsiteY21" fmla="*/ 54624 h 170963"/>
              <a:gd name="connsiteX22" fmla="*/ 59839 w 149767"/>
              <a:gd name="connsiteY22" fmla="*/ 38441 h 170963"/>
              <a:gd name="connsiteX23" fmla="*/ 57502 w 149767"/>
              <a:gd name="connsiteY23" fmla="*/ 21000 h 170963"/>
              <a:gd name="connsiteX24" fmla="*/ 47412 w 149767"/>
              <a:gd name="connsiteY24" fmla="*/ 0 h 170963"/>
              <a:gd name="connsiteX25" fmla="*/ 39041 w 149767"/>
              <a:gd name="connsiteY25" fmla="*/ 4175 h 170963"/>
              <a:gd name="connsiteX26" fmla="*/ 45232 w 149767"/>
              <a:gd name="connsiteY26" fmla="*/ 17256 h 170963"/>
              <a:gd name="connsiteX27" fmla="*/ 47497 w 149767"/>
              <a:gd name="connsiteY27" fmla="*/ 42419 h 170963"/>
              <a:gd name="connsiteX28" fmla="*/ 24985 w 149767"/>
              <a:gd name="connsiteY28" fmla="*/ 28781 h 170963"/>
              <a:gd name="connsiteX29" fmla="*/ 10582 w 149767"/>
              <a:gd name="connsiteY29"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76363 w 149767"/>
              <a:gd name="connsiteY12" fmla="*/ 108200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7733 w 149767"/>
              <a:gd name="connsiteY12" fmla="*/ 109519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1759 w 149767"/>
              <a:gd name="connsiteY12" fmla="*/ 111828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2091 w 149767"/>
              <a:gd name="connsiteY12" fmla="*/ 105890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963"/>
              <a:gd name="connsiteX1" fmla="*/ 3 w 149767"/>
              <a:gd name="connsiteY1" fmla="*/ 24709 h 170963"/>
              <a:gd name="connsiteX2" fmla="*/ 11563 w 149767"/>
              <a:gd name="connsiteY2" fmla="*/ 34161 h 170963"/>
              <a:gd name="connsiteX3" fmla="*/ 26576 w 149767"/>
              <a:gd name="connsiteY3" fmla="*/ 44534 h 170963"/>
              <a:gd name="connsiteX4" fmla="*/ 44164 w 149767"/>
              <a:gd name="connsiteY4" fmla="*/ 59222 h 170963"/>
              <a:gd name="connsiteX5" fmla="*/ 45664 w 149767"/>
              <a:gd name="connsiteY5" fmla="*/ 98549 h 170963"/>
              <a:gd name="connsiteX6" fmla="*/ 53703 w 149767"/>
              <a:gd name="connsiteY6" fmla="*/ 115516 h 170963"/>
              <a:gd name="connsiteX7" fmla="*/ 55406 w 149767"/>
              <a:gd name="connsiteY7" fmla="*/ 133980 h 170963"/>
              <a:gd name="connsiteX8" fmla="*/ 58899 w 149767"/>
              <a:gd name="connsiteY8" fmla="*/ 144854 h 170963"/>
              <a:gd name="connsiteX9" fmla="*/ 71801 w 149767"/>
              <a:gd name="connsiteY9" fmla="*/ 164060 h 170963"/>
              <a:gd name="connsiteX10" fmla="*/ 94676 w 149767"/>
              <a:gd name="connsiteY10" fmla="*/ 167616 h 170963"/>
              <a:gd name="connsiteX11" fmla="*/ 93289 w 149767"/>
              <a:gd name="connsiteY11" fmla="*/ 142639 h 170963"/>
              <a:gd name="connsiteX12" fmla="*/ 62091 w 149767"/>
              <a:gd name="connsiteY12" fmla="*/ 105890 h 170963"/>
              <a:gd name="connsiteX13" fmla="*/ 54457 w 149767"/>
              <a:gd name="connsiteY13" fmla="*/ 64656 h 170963"/>
              <a:gd name="connsiteX14" fmla="*/ 106033 w 149767"/>
              <a:gd name="connsiteY14" fmla="*/ 105837 h 170963"/>
              <a:gd name="connsiteX15" fmla="*/ 118517 w 149767"/>
              <a:gd name="connsiteY15" fmla="*/ 126673 h 170963"/>
              <a:gd name="connsiteX16" fmla="*/ 133929 w 149767"/>
              <a:gd name="connsiteY16" fmla="*/ 140948 h 170963"/>
              <a:gd name="connsiteX17" fmla="*/ 149040 w 149767"/>
              <a:gd name="connsiteY17" fmla="*/ 124063 h 170963"/>
              <a:gd name="connsiteX18" fmla="*/ 129225 w 149767"/>
              <a:gd name="connsiteY18" fmla="*/ 104126 h 170963"/>
              <a:gd name="connsiteX19" fmla="*/ 115443 w 149767"/>
              <a:gd name="connsiteY19" fmla="*/ 89797 h 170963"/>
              <a:gd name="connsiteX20" fmla="*/ 98932 w 149767"/>
              <a:gd name="connsiteY20" fmla="*/ 75396 h 170963"/>
              <a:gd name="connsiteX21" fmla="*/ 74269 w 149767"/>
              <a:gd name="connsiteY21" fmla="*/ 63418 h 170963"/>
              <a:gd name="connsiteX22" fmla="*/ 59781 w 149767"/>
              <a:gd name="connsiteY22" fmla="*/ 54624 h 170963"/>
              <a:gd name="connsiteX23" fmla="*/ 59839 w 149767"/>
              <a:gd name="connsiteY23" fmla="*/ 38441 h 170963"/>
              <a:gd name="connsiteX24" fmla="*/ 57502 w 149767"/>
              <a:gd name="connsiteY24" fmla="*/ 21000 h 170963"/>
              <a:gd name="connsiteX25" fmla="*/ 47412 w 149767"/>
              <a:gd name="connsiteY25" fmla="*/ 0 h 170963"/>
              <a:gd name="connsiteX26" fmla="*/ 39041 w 149767"/>
              <a:gd name="connsiteY26" fmla="*/ 4175 h 170963"/>
              <a:gd name="connsiteX27" fmla="*/ 45232 w 149767"/>
              <a:gd name="connsiteY27" fmla="*/ 17256 h 170963"/>
              <a:gd name="connsiteX28" fmla="*/ 47497 w 149767"/>
              <a:gd name="connsiteY28" fmla="*/ 42419 h 170963"/>
              <a:gd name="connsiteX29" fmla="*/ 24985 w 149767"/>
              <a:gd name="connsiteY29" fmla="*/ 28781 h 170963"/>
              <a:gd name="connsiteX30" fmla="*/ 10582 w 149767"/>
              <a:gd name="connsiteY30" fmla="*/ 13565 h 170963"/>
              <a:gd name="connsiteX0" fmla="*/ 10582 w 149767"/>
              <a:gd name="connsiteY0" fmla="*/ 13565 h 170673"/>
              <a:gd name="connsiteX1" fmla="*/ 3 w 149767"/>
              <a:gd name="connsiteY1" fmla="*/ 24709 h 170673"/>
              <a:gd name="connsiteX2" fmla="*/ 11563 w 149767"/>
              <a:gd name="connsiteY2" fmla="*/ 34161 h 170673"/>
              <a:gd name="connsiteX3" fmla="*/ 26576 w 149767"/>
              <a:gd name="connsiteY3" fmla="*/ 44534 h 170673"/>
              <a:gd name="connsiteX4" fmla="*/ 44164 w 149767"/>
              <a:gd name="connsiteY4" fmla="*/ 59222 h 170673"/>
              <a:gd name="connsiteX5" fmla="*/ 45664 w 149767"/>
              <a:gd name="connsiteY5" fmla="*/ 98549 h 170673"/>
              <a:gd name="connsiteX6" fmla="*/ 53703 w 149767"/>
              <a:gd name="connsiteY6" fmla="*/ 115516 h 170673"/>
              <a:gd name="connsiteX7" fmla="*/ 55406 w 149767"/>
              <a:gd name="connsiteY7" fmla="*/ 133980 h 170673"/>
              <a:gd name="connsiteX8" fmla="*/ 58899 w 149767"/>
              <a:gd name="connsiteY8" fmla="*/ 144854 h 170673"/>
              <a:gd name="connsiteX9" fmla="*/ 71801 w 149767"/>
              <a:gd name="connsiteY9" fmla="*/ 164060 h 170673"/>
              <a:gd name="connsiteX10" fmla="*/ 94676 w 149767"/>
              <a:gd name="connsiteY10" fmla="*/ 167616 h 170673"/>
              <a:gd name="connsiteX11" fmla="*/ 89638 w 149767"/>
              <a:gd name="connsiteY11" fmla="*/ 147257 h 170673"/>
              <a:gd name="connsiteX12" fmla="*/ 62091 w 149767"/>
              <a:gd name="connsiteY12" fmla="*/ 105890 h 170673"/>
              <a:gd name="connsiteX13" fmla="*/ 54457 w 149767"/>
              <a:gd name="connsiteY13" fmla="*/ 64656 h 170673"/>
              <a:gd name="connsiteX14" fmla="*/ 106033 w 149767"/>
              <a:gd name="connsiteY14" fmla="*/ 105837 h 170673"/>
              <a:gd name="connsiteX15" fmla="*/ 118517 w 149767"/>
              <a:gd name="connsiteY15" fmla="*/ 126673 h 170673"/>
              <a:gd name="connsiteX16" fmla="*/ 133929 w 149767"/>
              <a:gd name="connsiteY16" fmla="*/ 140948 h 170673"/>
              <a:gd name="connsiteX17" fmla="*/ 149040 w 149767"/>
              <a:gd name="connsiteY17" fmla="*/ 124063 h 170673"/>
              <a:gd name="connsiteX18" fmla="*/ 129225 w 149767"/>
              <a:gd name="connsiteY18" fmla="*/ 104126 h 170673"/>
              <a:gd name="connsiteX19" fmla="*/ 115443 w 149767"/>
              <a:gd name="connsiteY19" fmla="*/ 89797 h 170673"/>
              <a:gd name="connsiteX20" fmla="*/ 98932 w 149767"/>
              <a:gd name="connsiteY20" fmla="*/ 75396 h 170673"/>
              <a:gd name="connsiteX21" fmla="*/ 74269 w 149767"/>
              <a:gd name="connsiteY21" fmla="*/ 63418 h 170673"/>
              <a:gd name="connsiteX22" fmla="*/ 59781 w 149767"/>
              <a:gd name="connsiteY22" fmla="*/ 54624 h 170673"/>
              <a:gd name="connsiteX23" fmla="*/ 59839 w 149767"/>
              <a:gd name="connsiteY23" fmla="*/ 38441 h 170673"/>
              <a:gd name="connsiteX24" fmla="*/ 57502 w 149767"/>
              <a:gd name="connsiteY24" fmla="*/ 21000 h 170673"/>
              <a:gd name="connsiteX25" fmla="*/ 47412 w 149767"/>
              <a:gd name="connsiteY25" fmla="*/ 0 h 170673"/>
              <a:gd name="connsiteX26" fmla="*/ 39041 w 149767"/>
              <a:gd name="connsiteY26" fmla="*/ 4175 h 170673"/>
              <a:gd name="connsiteX27" fmla="*/ 45232 w 149767"/>
              <a:gd name="connsiteY27" fmla="*/ 17256 h 170673"/>
              <a:gd name="connsiteX28" fmla="*/ 47497 w 149767"/>
              <a:gd name="connsiteY28" fmla="*/ 42419 h 170673"/>
              <a:gd name="connsiteX29" fmla="*/ 24985 w 149767"/>
              <a:gd name="connsiteY29" fmla="*/ 28781 h 170673"/>
              <a:gd name="connsiteX30" fmla="*/ 10582 w 149767"/>
              <a:gd name="connsiteY30" fmla="*/ 13565 h 170673"/>
              <a:gd name="connsiteX0" fmla="*/ 10582 w 149767"/>
              <a:gd name="connsiteY0" fmla="*/ 13565 h 170693"/>
              <a:gd name="connsiteX1" fmla="*/ 3 w 149767"/>
              <a:gd name="connsiteY1" fmla="*/ 24709 h 170693"/>
              <a:gd name="connsiteX2" fmla="*/ 11563 w 149767"/>
              <a:gd name="connsiteY2" fmla="*/ 34161 h 170693"/>
              <a:gd name="connsiteX3" fmla="*/ 26576 w 149767"/>
              <a:gd name="connsiteY3" fmla="*/ 44534 h 170693"/>
              <a:gd name="connsiteX4" fmla="*/ 44164 w 149767"/>
              <a:gd name="connsiteY4" fmla="*/ 59222 h 170693"/>
              <a:gd name="connsiteX5" fmla="*/ 45664 w 149767"/>
              <a:gd name="connsiteY5" fmla="*/ 98549 h 170693"/>
              <a:gd name="connsiteX6" fmla="*/ 53703 w 149767"/>
              <a:gd name="connsiteY6" fmla="*/ 115516 h 170693"/>
              <a:gd name="connsiteX7" fmla="*/ 55406 w 149767"/>
              <a:gd name="connsiteY7" fmla="*/ 133980 h 170693"/>
              <a:gd name="connsiteX8" fmla="*/ 58899 w 149767"/>
              <a:gd name="connsiteY8" fmla="*/ 144854 h 170693"/>
              <a:gd name="connsiteX9" fmla="*/ 71801 w 149767"/>
              <a:gd name="connsiteY9" fmla="*/ 164060 h 170693"/>
              <a:gd name="connsiteX10" fmla="*/ 94676 w 149767"/>
              <a:gd name="connsiteY10" fmla="*/ 167616 h 170693"/>
              <a:gd name="connsiteX11" fmla="*/ 93621 w 149767"/>
              <a:gd name="connsiteY11" fmla="*/ 146927 h 170693"/>
              <a:gd name="connsiteX12" fmla="*/ 62091 w 149767"/>
              <a:gd name="connsiteY12" fmla="*/ 105890 h 170693"/>
              <a:gd name="connsiteX13" fmla="*/ 54457 w 149767"/>
              <a:gd name="connsiteY13" fmla="*/ 64656 h 170693"/>
              <a:gd name="connsiteX14" fmla="*/ 106033 w 149767"/>
              <a:gd name="connsiteY14" fmla="*/ 105837 h 170693"/>
              <a:gd name="connsiteX15" fmla="*/ 118517 w 149767"/>
              <a:gd name="connsiteY15" fmla="*/ 126673 h 170693"/>
              <a:gd name="connsiteX16" fmla="*/ 133929 w 149767"/>
              <a:gd name="connsiteY16" fmla="*/ 140948 h 170693"/>
              <a:gd name="connsiteX17" fmla="*/ 149040 w 149767"/>
              <a:gd name="connsiteY17" fmla="*/ 124063 h 170693"/>
              <a:gd name="connsiteX18" fmla="*/ 129225 w 149767"/>
              <a:gd name="connsiteY18" fmla="*/ 104126 h 170693"/>
              <a:gd name="connsiteX19" fmla="*/ 115443 w 149767"/>
              <a:gd name="connsiteY19" fmla="*/ 89797 h 170693"/>
              <a:gd name="connsiteX20" fmla="*/ 98932 w 149767"/>
              <a:gd name="connsiteY20" fmla="*/ 75396 h 170693"/>
              <a:gd name="connsiteX21" fmla="*/ 74269 w 149767"/>
              <a:gd name="connsiteY21" fmla="*/ 63418 h 170693"/>
              <a:gd name="connsiteX22" fmla="*/ 59781 w 149767"/>
              <a:gd name="connsiteY22" fmla="*/ 54624 h 170693"/>
              <a:gd name="connsiteX23" fmla="*/ 59839 w 149767"/>
              <a:gd name="connsiteY23" fmla="*/ 38441 h 170693"/>
              <a:gd name="connsiteX24" fmla="*/ 57502 w 149767"/>
              <a:gd name="connsiteY24" fmla="*/ 21000 h 170693"/>
              <a:gd name="connsiteX25" fmla="*/ 47412 w 149767"/>
              <a:gd name="connsiteY25" fmla="*/ 0 h 170693"/>
              <a:gd name="connsiteX26" fmla="*/ 39041 w 149767"/>
              <a:gd name="connsiteY26" fmla="*/ 4175 h 170693"/>
              <a:gd name="connsiteX27" fmla="*/ 45232 w 149767"/>
              <a:gd name="connsiteY27" fmla="*/ 17256 h 170693"/>
              <a:gd name="connsiteX28" fmla="*/ 47497 w 149767"/>
              <a:gd name="connsiteY28" fmla="*/ 42419 h 170693"/>
              <a:gd name="connsiteX29" fmla="*/ 24985 w 149767"/>
              <a:gd name="connsiteY29" fmla="*/ 28781 h 170693"/>
              <a:gd name="connsiteX30" fmla="*/ 10582 w 149767"/>
              <a:gd name="connsiteY30" fmla="*/ 13565 h 170693"/>
              <a:gd name="connsiteX0" fmla="*/ 10582 w 149767"/>
              <a:gd name="connsiteY0" fmla="*/ 13565 h 169566"/>
              <a:gd name="connsiteX1" fmla="*/ 3 w 149767"/>
              <a:gd name="connsiteY1" fmla="*/ 24709 h 169566"/>
              <a:gd name="connsiteX2" fmla="*/ 11563 w 149767"/>
              <a:gd name="connsiteY2" fmla="*/ 34161 h 169566"/>
              <a:gd name="connsiteX3" fmla="*/ 26576 w 149767"/>
              <a:gd name="connsiteY3" fmla="*/ 44534 h 169566"/>
              <a:gd name="connsiteX4" fmla="*/ 44164 w 149767"/>
              <a:gd name="connsiteY4" fmla="*/ 59222 h 169566"/>
              <a:gd name="connsiteX5" fmla="*/ 45664 w 149767"/>
              <a:gd name="connsiteY5" fmla="*/ 98549 h 169566"/>
              <a:gd name="connsiteX6" fmla="*/ 53703 w 149767"/>
              <a:gd name="connsiteY6" fmla="*/ 115516 h 169566"/>
              <a:gd name="connsiteX7" fmla="*/ 55406 w 149767"/>
              <a:gd name="connsiteY7" fmla="*/ 133980 h 169566"/>
              <a:gd name="connsiteX8" fmla="*/ 58899 w 149767"/>
              <a:gd name="connsiteY8" fmla="*/ 144854 h 169566"/>
              <a:gd name="connsiteX9" fmla="*/ 71801 w 149767"/>
              <a:gd name="connsiteY9" fmla="*/ 164060 h 169566"/>
              <a:gd name="connsiteX10" fmla="*/ 102310 w 149767"/>
              <a:gd name="connsiteY10" fmla="*/ 164977 h 169566"/>
              <a:gd name="connsiteX11" fmla="*/ 93621 w 149767"/>
              <a:gd name="connsiteY11" fmla="*/ 146927 h 169566"/>
              <a:gd name="connsiteX12" fmla="*/ 62091 w 149767"/>
              <a:gd name="connsiteY12" fmla="*/ 105890 h 169566"/>
              <a:gd name="connsiteX13" fmla="*/ 54457 w 149767"/>
              <a:gd name="connsiteY13" fmla="*/ 64656 h 169566"/>
              <a:gd name="connsiteX14" fmla="*/ 106033 w 149767"/>
              <a:gd name="connsiteY14" fmla="*/ 105837 h 169566"/>
              <a:gd name="connsiteX15" fmla="*/ 118517 w 149767"/>
              <a:gd name="connsiteY15" fmla="*/ 126673 h 169566"/>
              <a:gd name="connsiteX16" fmla="*/ 133929 w 149767"/>
              <a:gd name="connsiteY16" fmla="*/ 140948 h 169566"/>
              <a:gd name="connsiteX17" fmla="*/ 149040 w 149767"/>
              <a:gd name="connsiteY17" fmla="*/ 124063 h 169566"/>
              <a:gd name="connsiteX18" fmla="*/ 129225 w 149767"/>
              <a:gd name="connsiteY18" fmla="*/ 104126 h 169566"/>
              <a:gd name="connsiteX19" fmla="*/ 115443 w 149767"/>
              <a:gd name="connsiteY19" fmla="*/ 89797 h 169566"/>
              <a:gd name="connsiteX20" fmla="*/ 98932 w 149767"/>
              <a:gd name="connsiteY20" fmla="*/ 75396 h 169566"/>
              <a:gd name="connsiteX21" fmla="*/ 74269 w 149767"/>
              <a:gd name="connsiteY21" fmla="*/ 63418 h 169566"/>
              <a:gd name="connsiteX22" fmla="*/ 59781 w 149767"/>
              <a:gd name="connsiteY22" fmla="*/ 54624 h 169566"/>
              <a:gd name="connsiteX23" fmla="*/ 59839 w 149767"/>
              <a:gd name="connsiteY23" fmla="*/ 38441 h 169566"/>
              <a:gd name="connsiteX24" fmla="*/ 57502 w 149767"/>
              <a:gd name="connsiteY24" fmla="*/ 21000 h 169566"/>
              <a:gd name="connsiteX25" fmla="*/ 47412 w 149767"/>
              <a:gd name="connsiteY25" fmla="*/ 0 h 169566"/>
              <a:gd name="connsiteX26" fmla="*/ 39041 w 149767"/>
              <a:gd name="connsiteY26" fmla="*/ 4175 h 169566"/>
              <a:gd name="connsiteX27" fmla="*/ 45232 w 149767"/>
              <a:gd name="connsiteY27" fmla="*/ 17256 h 169566"/>
              <a:gd name="connsiteX28" fmla="*/ 47497 w 149767"/>
              <a:gd name="connsiteY28" fmla="*/ 42419 h 169566"/>
              <a:gd name="connsiteX29" fmla="*/ 24985 w 149767"/>
              <a:gd name="connsiteY29" fmla="*/ 28781 h 169566"/>
              <a:gd name="connsiteX30" fmla="*/ 10582 w 149767"/>
              <a:gd name="connsiteY30" fmla="*/ 13565 h 169566"/>
              <a:gd name="connsiteX0" fmla="*/ 10582 w 149767"/>
              <a:gd name="connsiteY0" fmla="*/ 13565 h 170001"/>
              <a:gd name="connsiteX1" fmla="*/ 3 w 149767"/>
              <a:gd name="connsiteY1" fmla="*/ 24709 h 170001"/>
              <a:gd name="connsiteX2" fmla="*/ 11563 w 149767"/>
              <a:gd name="connsiteY2" fmla="*/ 34161 h 170001"/>
              <a:gd name="connsiteX3" fmla="*/ 26576 w 149767"/>
              <a:gd name="connsiteY3" fmla="*/ 44534 h 170001"/>
              <a:gd name="connsiteX4" fmla="*/ 44164 w 149767"/>
              <a:gd name="connsiteY4" fmla="*/ 59222 h 170001"/>
              <a:gd name="connsiteX5" fmla="*/ 45664 w 149767"/>
              <a:gd name="connsiteY5" fmla="*/ 98549 h 170001"/>
              <a:gd name="connsiteX6" fmla="*/ 53703 w 149767"/>
              <a:gd name="connsiteY6" fmla="*/ 115516 h 170001"/>
              <a:gd name="connsiteX7" fmla="*/ 55406 w 149767"/>
              <a:gd name="connsiteY7" fmla="*/ 133980 h 170001"/>
              <a:gd name="connsiteX8" fmla="*/ 58899 w 149767"/>
              <a:gd name="connsiteY8" fmla="*/ 144854 h 170001"/>
              <a:gd name="connsiteX9" fmla="*/ 71801 w 149767"/>
              <a:gd name="connsiteY9" fmla="*/ 164060 h 170001"/>
              <a:gd name="connsiteX10" fmla="*/ 102310 w 149767"/>
              <a:gd name="connsiteY10" fmla="*/ 164977 h 170001"/>
              <a:gd name="connsiteX11" fmla="*/ 93621 w 149767"/>
              <a:gd name="connsiteY11" fmla="*/ 146927 h 170001"/>
              <a:gd name="connsiteX12" fmla="*/ 62091 w 149767"/>
              <a:gd name="connsiteY12" fmla="*/ 105890 h 170001"/>
              <a:gd name="connsiteX13" fmla="*/ 54457 w 149767"/>
              <a:gd name="connsiteY13" fmla="*/ 64656 h 170001"/>
              <a:gd name="connsiteX14" fmla="*/ 106033 w 149767"/>
              <a:gd name="connsiteY14" fmla="*/ 105837 h 170001"/>
              <a:gd name="connsiteX15" fmla="*/ 118517 w 149767"/>
              <a:gd name="connsiteY15" fmla="*/ 126673 h 170001"/>
              <a:gd name="connsiteX16" fmla="*/ 133929 w 149767"/>
              <a:gd name="connsiteY16" fmla="*/ 140948 h 170001"/>
              <a:gd name="connsiteX17" fmla="*/ 149040 w 149767"/>
              <a:gd name="connsiteY17" fmla="*/ 124063 h 170001"/>
              <a:gd name="connsiteX18" fmla="*/ 129225 w 149767"/>
              <a:gd name="connsiteY18" fmla="*/ 104126 h 170001"/>
              <a:gd name="connsiteX19" fmla="*/ 115443 w 149767"/>
              <a:gd name="connsiteY19" fmla="*/ 89797 h 170001"/>
              <a:gd name="connsiteX20" fmla="*/ 98932 w 149767"/>
              <a:gd name="connsiteY20" fmla="*/ 75396 h 170001"/>
              <a:gd name="connsiteX21" fmla="*/ 74269 w 149767"/>
              <a:gd name="connsiteY21" fmla="*/ 63418 h 170001"/>
              <a:gd name="connsiteX22" fmla="*/ 59781 w 149767"/>
              <a:gd name="connsiteY22" fmla="*/ 54624 h 170001"/>
              <a:gd name="connsiteX23" fmla="*/ 59839 w 149767"/>
              <a:gd name="connsiteY23" fmla="*/ 38441 h 170001"/>
              <a:gd name="connsiteX24" fmla="*/ 57502 w 149767"/>
              <a:gd name="connsiteY24" fmla="*/ 21000 h 170001"/>
              <a:gd name="connsiteX25" fmla="*/ 47412 w 149767"/>
              <a:gd name="connsiteY25" fmla="*/ 0 h 170001"/>
              <a:gd name="connsiteX26" fmla="*/ 39041 w 149767"/>
              <a:gd name="connsiteY26" fmla="*/ 4175 h 170001"/>
              <a:gd name="connsiteX27" fmla="*/ 45232 w 149767"/>
              <a:gd name="connsiteY27" fmla="*/ 17256 h 170001"/>
              <a:gd name="connsiteX28" fmla="*/ 47497 w 149767"/>
              <a:gd name="connsiteY28" fmla="*/ 42419 h 170001"/>
              <a:gd name="connsiteX29" fmla="*/ 24985 w 149767"/>
              <a:gd name="connsiteY29" fmla="*/ 28781 h 170001"/>
              <a:gd name="connsiteX30" fmla="*/ 10582 w 149767"/>
              <a:gd name="connsiteY30" fmla="*/ 13565 h 170001"/>
              <a:gd name="connsiteX0" fmla="*/ 10582 w 149767"/>
              <a:gd name="connsiteY0" fmla="*/ 13565 h 176873"/>
              <a:gd name="connsiteX1" fmla="*/ 3 w 149767"/>
              <a:gd name="connsiteY1" fmla="*/ 24709 h 176873"/>
              <a:gd name="connsiteX2" fmla="*/ 11563 w 149767"/>
              <a:gd name="connsiteY2" fmla="*/ 34161 h 176873"/>
              <a:gd name="connsiteX3" fmla="*/ 26576 w 149767"/>
              <a:gd name="connsiteY3" fmla="*/ 44534 h 176873"/>
              <a:gd name="connsiteX4" fmla="*/ 44164 w 149767"/>
              <a:gd name="connsiteY4" fmla="*/ 59222 h 176873"/>
              <a:gd name="connsiteX5" fmla="*/ 45664 w 149767"/>
              <a:gd name="connsiteY5" fmla="*/ 98549 h 176873"/>
              <a:gd name="connsiteX6" fmla="*/ 53703 w 149767"/>
              <a:gd name="connsiteY6" fmla="*/ 115516 h 176873"/>
              <a:gd name="connsiteX7" fmla="*/ 55406 w 149767"/>
              <a:gd name="connsiteY7" fmla="*/ 133980 h 176873"/>
              <a:gd name="connsiteX8" fmla="*/ 58899 w 149767"/>
              <a:gd name="connsiteY8" fmla="*/ 144854 h 176873"/>
              <a:gd name="connsiteX9" fmla="*/ 78107 w 149767"/>
              <a:gd name="connsiteY9" fmla="*/ 173297 h 176873"/>
              <a:gd name="connsiteX10" fmla="*/ 102310 w 149767"/>
              <a:gd name="connsiteY10" fmla="*/ 164977 h 176873"/>
              <a:gd name="connsiteX11" fmla="*/ 93621 w 149767"/>
              <a:gd name="connsiteY11" fmla="*/ 146927 h 176873"/>
              <a:gd name="connsiteX12" fmla="*/ 62091 w 149767"/>
              <a:gd name="connsiteY12" fmla="*/ 105890 h 176873"/>
              <a:gd name="connsiteX13" fmla="*/ 54457 w 149767"/>
              <a:gd name="connsiteY13" fmla="*/ 64656 h 176873"/>
              <a:gd name="connsiteX14" fmla="*/ 106033 w 149767"/>
              <a:gd name="connsiteY14" fmla="*/ 105837 h 176873"/>
              <a:gd name="connsiteX15" fmla="*/ 118517 w 149767"/>
              <a:gd name="connsiteY15" fmla="*/ 126673 h 176873"/>
              <a:gd name="connsiteX16" fmla="*/ 133929 w 149767"/>
              <a:gd name="connsiteY16" fmla="*/ 140948 h 176873"/>
              <a:gd name="connsiteX17" fmla="*/ 149040 w 149767"/>
              <a:gd name="connsiteY17" fmla="*/ 124063 h 176873"/>
              <a:gd name="connsiteX18" fmla="*/ 129225 w 149767"/>
              <a:gd name="connsiteY18" fmla="*/ 104126 h 176873"/>
              <a:gd name="connsiteX19" fmla="*/ 115443 w 149767"/>
              <a:gd name="connsiteY19" fmla="*/ 89797 h 176873"/>
              <a:gd name="connsiteX20" fmla="*/ 98932 w 149767"/>
              <a:gd name="connsiteY20" fmla="*/ 75396 h 176873"/>
              <a:gd name="connsiteX21" fmla="*/ 74269 w 149767"/>
              <a:gd name="connsiteY21" fmla="*/ 63418 h 176873"/>
              <a:gd name="connsiteX22" fmla="*/ 59781 w 149767"/>
              <a:gd name="connsiteY22" fmla="*/ 54624 h 176873"/>
              <a:gd name="connsiteX23" fmla="*/ 59839 w 149767"/>
              <a:gd name="connsiteY23" fmla="*/ 38441 h 176873"/>
              <a:gd name="connsiteX24" fmla="*/ 57502 w 149767"/>
              <a:gd name="connsiteY24" fmla="*/ 21000 h 176873"/>
              <a:gd name="connsiteX25" fmla="*/ 47412 w 149767"/>
              <a:gd name="connsiteY25" fmla="*/ 0 h 176873"/>
              <a:gd name="connsiteX26" fmla="*/ 39041 w 149767"/>
              <a:gd name="connsiteY26" fmla="*/ 4175 h 176873"/>
              <a:gd name="connsiteX27" fmla="*/ 45232 w 149767"/>
              <a:gd name="connsiteY27" fmla="*/ 17256 h 176873"/>
              <a:gd name="connsiteX28" fmla="*/ 47497 w 149767"/>
              <a:gd name="connsiteY28" fmla="*/ 42419 h 176873"/>
              <a:gd name="connsiteX29" fmla="*/ 24985 w 149767"/>
              <a:gd name="connsiteY29" fmla="*/ 28781 h 176873"/>
              <a:gd name="connsiteX30" fmla="*/ 10582 w 149767"/>
              <a:gd name="connsiteY30" fmla="*/ 13565 h 176873"/>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53703 w 149767"/>
              <a:gd name="connsiteY6" fmla="*/ 115516 h 176972"/>
              <a:gd name="connsiteX7" fmla="*/ 55406 w 149767"/>
              <a:gd name="connsiteY7" fmla="*/ 133980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5406 w 149767"/>
              <a:gd name="connsiteY7" fmla="*/ 133980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58899 w 149767"/>
              <a:gd name="connsiteY8" fmla="*/ 144854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76823 w 149767"/>
              <a:gd name="connsiteY8" fmla="*/ 152441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5664 w 149767"/>
              <a:gd name="connsiteY5" fmla="*/ 98549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1349 w 149767"/>
              <a:gd name="connsiteY5" fmla="*/ 86673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1349 w 149767"/>
              <a:gd name="connsiteY5" fmla="*/ 86673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582 w 149767"/>
              <a:gd name="connsiteY0" fmla="*/ 13565 h 176972"/>
              <a:gd name="connsiteX1" fmla="*/ 3 w 149767"/>
              <a:gd name="connsiteY1" fmla="*/ 24709 h 176972"/>
              <a:gd name="connsiteX2" fmla="*/ 11563 w 149767"/>
              <a:gd name="connsiteY2" fmla="*/ 34161 h 176972"/>
              <a:gd name="connsiteX3" fmla="*/ 26576 w 149767"/>
              <a:gd name="connsiteY3" fmla="*/ 44534 h 176972"/>
              <a:gd name="connsiteX4" fmla="*/ 44164 w 149767"/>
              <a:gd name="connsiteY4" fmla="*/ 59222 h 176972"/>
              <a:gd name="connsiteX5" fmla="*/ 41349 w 149767"/>
              <a:gd name="connsiteY5" fmla="*/ 86673 h 176972"/>
              <a:gd name="connsiteX6" fmla="*/ 46069 w 149767"/>
              <a:gd name="connsiteY6" fmla="*/ 116506 h 176972"/>
              <a:gd name="connsiteX7" fmla="*/ 52419 w 149767"/>
              <a:gd name="connsiteY7" fmla="*/ 135299 h 176972"/>
              <a:gd name="connsiteX8" fmla="*/ 63546 w 149767"/>
              <a:gd name="connsiteY8" fmla="*/ 154420 h 176972"/>
              <a:gd name="connsiteX9" fmla="*/ 78107 w 149767"/>
              <a:gd name="connsiteY9" fmla="*/ 173297 h 176972"/>
              <a:gd name="connsiteX10" fmla="*/ 102310 w 149767"/>
              <a:gd name="connsiteY10" fmla="*/ 164977 h 176972"/>
              <a:gd name="connsiteX11" fmla="*/ 93621 w 149767"/>
              <a:gd name="connsiteY11" fmla="*/ 146927 h 176972"/>
              <a:gd name="connsiteX12" fmla="*/ 62091 w 149767"/>
              <a:gd name="connsiteY12" fmla="*/ 105890 h 176972"/>
              <a:gd name="connsiteX13" fmla="*/ 54457 w 149767"/>
              <a:gd name="connsiteY13" fmla="*/ 64656 h 176972"/>
              <a:gd name="connsiteX14" fmla="*/ 106033 w 149767"/>
              <a:gd name="connsiteY14" fmla="*/ 105837 h 176972"/>
              <a:gd name="connsiteX15" fmla="*/ 118517 w 149767"/>
              <a:gd name="connsiteY15" fmla="*/ 126673 h 176972"/>
              <a:gd name="connsiteX16" fmla="*/ 133929 w 149767"/>
              <a:gd name="connsiteY16" fmla="*/ 140948 h 176972"/>
              <a:gd name="connsiteX17" fmla="*/ 149040 w 149767"/>
              <a:gd name="connsiteY17" fmla="*/ 124063 h 176972"/>
              <a:gd name="connsiteX18" fmla="*/ 129225 w 149767"/>
              <a:gd name="connsiteY18" fmla="*/ 104126 h 176972"/>
              <a:gd name="connsiteX19" fmla="*/ 115443 w 149767"/>
              <a:gd name="connsiteY19" fmla="*/ 89797 h 176972"/>
              <a:gd name="connsiteX20" fmla="*/ 98932 w 149767"/>
              <a:gd name="connsiteY20" fmla="*/ 75396 h 176972"/>
              <a:gd name="connsiteX21" fmla="*/ 74269 w 149767"/>
              <a:gd name="connsiteY21" fmla="*/ 63418 h 176972"/>
              <a:gd name="connsiteX22" fmla="*/ 59781 w 149767"/>
              <a:gd name="connsiteY22" fmla="*/ 54624 h 176972"/>
              <a:gd name="connsiteX23" fmla="*/ 59839 w 149767"/>
              <a:gd name="connsiteY23" fmla="*/ 38441 h 176972"/>
              <a:gd name="connsiteX24" fmla="*/ 57502 w 149767"/>
              <a:gd name="connsiteY24" fmla="*/ 21000 h 176972"/>
              <a:gd name="connsiteX25" fmla="*/ 47412 w 149767"/>
              <a:gd name="connsiteY25" fmla="*/ 0 h 176972"/>
              <a:gd name="connsiteX26" fmla="*/ 39041 w 149767"/>
              <a:gd name="connsiteY26" fmla="*/ 4175 h 176972"/>
              <a:gd name="connsiteX27" fmla="*/ 45232 w 149767"/>
              <a:gd name="connsiteY27" fmla="*/ 17256 h 176972"/>
              <a:gd name="connsiteX28" fmla="*/ 47497 w 149767"/>
              <a:gd name="connsiteY28" fmla="*/ 42419 h 176972"/>
              <a:gd name="connsiteX29" fmla="*/ 24985 w 149767"/>
              <a:gd name="connsiteY29" fmla="*/ 28781 h 176972"/>
              <a:gd name="connsiteX30" fmla="*/ 10582 w 149767"/>
              <a:gd name="connsiteY30" fmla="*/ 13565 h 176972"/>
              <a:gd name="connsiteX0" fmla="*/ 10604 w 149789"/>
              <a:gd name="connsiteY0" fmla="*/ 13565 h 176972"/>
              <a:gd name="connsiteX1" fmla="*/ 25 w 149789"/>
              <a:gd name="connsiteY1" fmla="*/ 24709 h 176972"/>
              <a:gd name="connsiteX2" fmla="*/ 8266 w 149789"/>
              <a:gd name="connsiteY2" fmla="*/ 35480 h 176972"/>
              <a:gd name="connsiteX3" fmla="*/ 26598 w 149789"/>
              <a:gd name="connsiteY3" fmla="*/ 44534 h 176972"/>
              <a:gd name="connsiteX4" fmla="*/ 44186 w 149789"/>
              <a:gd name="connsiteY4" fmla="*/ 59222 h 176972"/>
              <a:gd name="connsiteX5" fmla="*/ 41371 w 149789"/>
              <a:gd name="connsiteY5" fmla="*/ 86673 h 176972"/>
              <a:gd name="connsiteX6" fmla="*/ 46091 w 149789"/>
              <a:gd name="connsiteY6" fmla="*/ 116506 h 176972"/>
              <a:gd name="connsiteX7" fmla="*/ 52441 w 149789"/>
              <a:gd name="connsiteY7" fmla="*/ 135299 h 176972"/>
              <a:gd name="connsiteX8" fmla="*/ 63568 w 149789"/>
              <a:gd name="connsiteY8" fmla="*/ 154420 h 176972"/>
              <a:gd name="connsiteX9" fmla="*/ 78129 w 149789"/>
              <a:gd name="connsiteY9" fmla="*/ 173297 h 176972"/>
              <a:gd name="connsiteX10" fmla="*/ 102332 w 149789"/>
              <a:gd name="connsiteY10" fmla="*/ 164977 h 176972"/>
              <a:gd name="connsiteX11" fmla="*/ 93643 w 149789"/>
              <a:gd name="connsiteY11" fmla="*/ 146927 h 176972"/>
              <a:gd name="connsiteX12" fmla="*/ 62113 w 149789"/>
              <a:gd name="connsiteY12" fmla="*/ 105890 h 176972"/>
              <a:gd name="connsiteX13" fmla="*/ 54479 w 149789"/>
              <a:gd name="connsiteY13" fmla="*/ 64656 h 176972"/>
              <a:gd name="connsiteX14" fmla="*/ 106055 w 149789"/>
              <a:gd name="connsiteY14" fmla="*/ 105837 h 176972"/>
              <a:gd name="connsiteX15" fmla="*/ 118539 w 149789"/>
              <a:gd name="connsiteY15" fmla="*/ 126673 h 176972"/>
              <a:gd name="connsiteX16" fmla="*/ 133951 w 149789"/>
              <a:gd name="connsiteY16" fmla="*/ 140948 h 176972"/>
              <a:gd name="connsiteX17" fmla="*/ 149062 w 149789"/>
              <a:gd name="connsiteY17" fmla="*/ 124063 h 176972"/>
              <a:gd name="connsiteX18" fmla="*/ 129247 w 149789"/>
              <a:gd name="connsiteY18" fmla="*/ 104126 h 176972"/>
              <a:gd name="connsiteX19" fmla="*/ 115465 w 149789"/>
              <a:gd name="connsiteY19" fmla="*/ 89797 h 176972"/>
              <a:gd name="connsiteX20" fmla="*/ 98954 w 149789"/>
              <a:gd name="connsiteY20" fmla="*/ 75396 h 176972"/>
              <a:gd name="connsiteX21" fmla="*/ 74291 w 149789"/>
              <a:gd name="connsiteY21" fmla="*/ 63418 h 176972"/>
              <a:gd name="connsiteX22" fmla="*/ 59803 w 149789"/>
              <a:gd name="connsiteY22" fmla="*/ 54624 h 176972"/>
              <a:gd name="connsiteX23" fmla="*/ 59861 w 149789"/>
              <a:gd name="connsiteY23" fmla="*/ 38441 h 176972"/>
              <a:gd name="connsiteX24" fmla="*/ 57524 w 149789"/>
              <a:gd name="connsiteY24" fmla="*/ 21000 h 176972"/>
              <a:gd name="connsiteX25" fmla="*/ 47434 w 149789"/>
              <a:gd name="connsiteY25" fmla="*/ 0 h 176972"/>
              <a:gd name="connsiteX26" fmla="*/ 39063 w 149789"/>
              <a:gd name="connsiteY26" fmla="*/ 4175 h 176972"/>
              <a:gd name="connsiteX27" fmla="*/ 45254 w 149789"/>
              <a:gd name="connsiteY27" fmla="*/ 17256 h 176972"/>
              <a:gd name="connsiteX28" fmla="*/ 47519 w 149789"/>
              <a:gd name="connsiteY28" fmla="*/ 42419 h 176972"/>
              <a:gd name="connsiteX29" fmla="*/ 25007 w 149789"/>
              <a:gd name="connsiteY29" fmla="*/ 28781 h 176972"/>
              <a:gd name="connsiteX30" fmla="*/ 10604 w 149789"/>
              <a:gd name="connsiteY30" fmla="*/ 13565 h 176972"/>
              <a:gd name="connsiteX0" fmla="*/ 10604 w 149789"/>
              <a:gd name="connsiteY0" fmla="*/ 13565 h 176972"/>
              <a:gd name="connsiteX1" fmla="*/ 25 w 149789"/>
              <a:gd name="connsiteY1" fmla="*/ 24709 h 176972"/>
              <a:gd name="connsiteX2" fmla="*/ 8266 w 149789"/>
              <a:gd name="connsiteY2" fmla="*/ 35480 h 176972"/>
              <a:gd name="connsiteX3" fmla="*/ 26598 w 149789"/>
              <a:gd name="connsiteY3" fmla="*/ 44534 h 176972"/>
              <a:gd name="connsiteX4" fmla="*/ 44186 w 149789"/>
              <a:gd name="connsiteY4" fmla="*/ 59222 h 176972"/>
              <a:gd name="connsiteX5" fmla="*/ 41371 w 149789"/>
              <a:gd name="connsiteY5" fmla="*/ 86673 h 176972"/>
              <a:gd name="connsiteX6" fmla="*/ 46091 w 149789"/>
              <a:gd name="connsiteY6" fmla="*/ 116506 h 176972"/>
              <a:gd name="connsiteX7" fmla="*/ 52441 w 149789"/>
              <a:gd name="connsiteY7" fmla="*/ 135299 h 176972"/>
              <a:gd name="connsiteX8" fmla="*/ 63568 w 149789"/>
              <a:gd name="connsiteY8" fmla="*/ 154420 h 176972"/>
              <a:gd name="connsiteX9" fmla="*/ 78129 w 149789"/>
              <a:gd name="connsiteY9" fmla="*/ 173297 h 176972"/>
              <a:gd name="connsiteX10" fmla="*/ 102332 w 149789"/>
              <a:gd name="connsiteY10" fmla="*/ 164977 h 176972"/>
              <a:gd name="connsiteX11" fmla="*/ 93643 w 149789"/>
              <a:gd name="connsiteY11" fmla="*/ 146927 h 176972"/>
              <a:gd name="connsiteX12" fmla="*/ 62113 w 149789"/>
              <a:gd name="connsiteY12" fmla="*/ 105890 h 176972"/>
              <a:gd name="connsiteX13" fmla="*/ 54479 w 149789"/>
              <a:gd name="connsiteY13" fmla="*/ 64656 h 176972"/>
              <a:gd name="connsiteX14" fmla="*/ 106055 w 149789"/>
              <a:gd name="connsiteY14" fmla="*/ 105837 h 176972"/>
              <a:gd name="connsiteX15" fmla="*/ 118539 w 149789"/>
              <a:gd name="connsiteY15" fmla="*/ 126673 h 176972"/>
              <a:gd name="connsiteX16" fmla="*/ 133951 w 149789"/>
              <a:gd name="connsiteY16" fmla="*/ 140948 h 176972"/>
              <a:gd name="connsiteX17" fmla="*/ 149062 w 149789"/>
              <a:gd name="connsiteY17" fmla="*/ 124063 h 176972"/>
              <a:gd name="connsiteX18" fmla="*/ 129247 w 149789"/>
              <a:gd name="connsiteY18" fmla="*/ 104126 h 176972"/>
              <a:gd name="connsiteX19" fmla="*/ 115465 w 149789"/>
              <a:gd name="connsiteY19" fmla="*/ 89797 h 176972"/>
              <a:gd name="connsiteX20" fmla="*/ 98954 w 149789"/>
              <a:gd name="connsiteY20" fmla="*/ 75396 h 176972"/>
              <a:gd name="connsiteX21" fmla="*/ 74291 w 149789"/>
              <a:gd name="connsiteY21" fmla="*/ 63418 h 176972"/>
              <a:gd name="connsiteX22" fmla="*/ 59803 w 149789"/>
              <a:gd name="connsiteY22" fmla="*/ 54624 h 176972"/>
              <a:gd name="connsiteX23" fmla="*/ 59861 w 149789"/>
              <a:gd name="connsiteY23" fmla="*/ 38441 h 176972"/>
              <a:gd name="connsiteX24" fmla="*/ 57524 w 149789"/>
              <a:gd name="connsiteY24" fmla="*/ 21000 h 176972"/>
              <a:gd name="connsiteX25" fmla="*/ 47434 w 149789"/>
              <a:gd name="connsiteY25" fmla="*/ 0 h 176972"/>
              <a:gd name="connsiteX26" fmla="*/ 39063 w 149789"/>
              <a:gd name="connsiteY26" fmla="*/ 4175 h 176972"/>
              <a:gd name="connsiteX27" fmla="*/ 45254 w 149789"/>
              <a:gd name="connsiteY27" fmla="*/ 17256 h 176972"/>
              <a:gd name="connsiteX28" fmla="*/ 47519 w 149789"/>
              <a:gd name="connsiteY28" fmla="*/ 42419 h 176972"/>
              <a:gd name="connsiteX29" fmla="*/ 25007 w 149789"/>
              <a:gd name="connsiteY29" fmla="*/ 28781 h 176972"/>
              <a:gd name="connsiteX30" fmla="*/ 10604 w 149789"/>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4988 w 149770"/>
              <a:gd name="connsiteY29" fmla="*/ 28781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984 w 149770"/>
              <a:gd name="connsiteY29" fmla="*/ 27132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984 w 149770"/>
              <a:gd name="connsiteY29" fmla="*/ 27132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984 w 149770"/>
              <a:gd name="connsiteY29" fmla="*/ 27132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2333 w 149770"/>
              <a:gd name="connsiteY29" fmla="*/ 30761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57505 w 149770"/>
              <a:gd name="connsiteY24" fmla="*/ 21000 h 176972"/>
              <a:gd name="connsiteX25" fmla="*/ 47415 w 149770"/>
              <a:gd name="connsiteY25" fmla="*/ 0 h 176972"/>
              <a:gd name="connsiteX26" fmla="*/ 39044 w 149770"/>
              <a:gd name="connsiteY26" fmla="*/ 4175 h 176972"/>
              <a:gd name="connsiteX27" fmla="*/ 45235 w 149770"/>
              <a:gd name="connsiteY27" fmla="*/ 17256 h 176972"/>
              <a:gd name="connsiteX28" fmla="*/ 47500 w 149770"/>
              <a:gd name="connsiteY28" fmla="*/ 42419 h 176972"/>
              <a:gd name="connsiteX29" fmla="*/ 25652 w 149770"/>
              <a:gd name="connsiteY29" fmla="*/ 30101 h 176972"/>
              <a:gd name="connsiteX30" fmla="*/ 10585 w 149770"/>
              <a:gd name="connsiteY30"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18144 h 176972"/>
              <a:gd name="connsiteX25" fmla="*/ 57505 w 149770"/>
              <a:gd name="connsiteY25" fmla="*/ 21000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18144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5235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 name="connsiteX0" fmla="*/ 10585 w 149770"/>
              <a:gd name="connsiteY0" fmla="*/ 13565 h 176972"/>
              <a:gd name="connsiteX1" fmla="*/ 6 w 149770"/>
              <a:gd name="connsiteY1" fmla="*/ 24709 h 176972"/>
              <a:gd name="connsiteX2" fmla="*/ 8247 w 149770"/>
              <a:gd name="connsiteY2" fmla="*/ 35480 h 176972"/>
              <a:gd name="connsiteX3" fmla="*/ 26579 w 149770"/>
              <a:gd name="connsiteY3" fmla="*/ 44534 h 176972"/>
              <a:gd name="connsiteX4" fmla="*/ 44167 w 149770"/>
              <a:gd name="connsiteY4" fmla="*/ 59222 h 176972"/>
              <a:gd name="connsiteX5" fmla="*/ 41352 w 149770"/>
              <a:gd name="connsiteY5" fmla="*/ 86673 h 176972"/>
              <a:gd name="connsiteX6" fmla="*/ 46072 w 149770"/>
              <a:gd name="connsiteY6" fmla="*/ 116506 h 176972"/>
              <a:gd name="connsiteX7" fmla="*/ 52422 w 149770"/>
              <a:gd name="connsiteY7" fmla="*/ 135299 h 176972"/>
              <a:gd name="connsiteX8" fmla="*/ 63549 w 149770"/>
              <a:gd name="connsiteY8" fmla="*/ 154420 h 176972"/>
              <a:gd name="connsiteX9" fmla="*/ 78110 w 149770"/>
              <a:gd name="connsiteY9" fmla="*/ 173297 h 176972"/>
              <a:gd name="connsiteX10" fmla="*/ 102313 w 149770"/>
              <a:gd name="connsiteY10" fmla="*/ 164977 h 176972"/>
              <a:gd name="connsiteX11" fmla="*/ 93624 w 149770"/>
              <a:gd name="connsiteY11" fmla="*/ 146927 h 176972"/>
              <a:gd name="connsiteX12" fmla="*/ 62094 w 149770"/>
              <a:gd name="connsiteY12" fmla="*/ 105890 h 176972"/>
              <a:gd name="connsiteX13" fmla="*/ 54460 w 149770"/>
              <a:gd name="connsiteY13" fmla="*/ 64656 h 176972"/>
              <a:gd name="connsiteX14" fmla="*/ 106036 w 149770"/>
              <a:gd name="connsiteY14" fmla="*/ 105837 h 176972"/>
              <a:gd name="connsiteX15" fmla="*/ 118520 w 149770"/>
              <a:gd name="connsiteY15" fmla="*/ 126673 h 176972"/>
              <a:gd name="connsiteX16" fmla="*/ 133932 w 149770"/>
              <a:gd name="connsiteY16" fmla="*/ 140948 h 176972"/>
              <a:gd name="connsiteX17" fmla="*/ 149043 w 149770"/>
              <a:gd name="connsiteY17" fmla="*/ 124063 h 176972"/>
              <a:gd name="connsiteX18" fmla="*/ 129228 w 149770"/>
              <a:gd name="connsiteY18" fmla="*/ 104126 h 176972"/>
              <a:gd name="connsiteX19" fmla="*/ 115446 w 149770"/>
              <a:gd name="connsiteY19" fmla="*/ 89797 h 176972"/>
              <a:gd name="connsiteX20" fmla="*/ 98935 w 149770"/>
              <a:gd name="connsiteY20" fmla="*/ 75396 h 176972"/>
              <a:gd name="connsiteX21" fmla="*/ 74272 w 149770"/>
              <a:gd name="connsiteY21" fmla="*/ 63418 h 176972"/>
              <a:gd name="connsiteX22" fmla="*/ 59784 w 149770"/>
              <a:gd name="connsiteY22" fmla="*/ 54624 h 176972"/>
              <a:gd name="connsiteX23" fmla="*/ 59842 w 149770"/>
              <a:gd name="connsiteY23" fmla="*/ 38441 h 176972"/>
              <a:gd name="connsiteX24" fmla="*/ 60766 w 149770"/>
              <a:gd name="connsiteY24" fmla="*/ 28040 h 176972"/>
              <a:gd name="connsiteX25" fmla="*/ 59828 w 149770"/>
              <a:gd name="connsiteY25" fmla="*/ 11434 h 176972"/>
              <a:gd name="connsiteX26" fmla="*/ 47415 w 149770"/>
              <a:gd name="connsiteY26" fmla="*/ 0 h 176972"/>
              <a:gd name="connsiteX27" fmla="*/ 39044 w 149770"/>
              <a:gd name="connsiteY27" fmla="*/ 4175 h 176972"/>
              <a:gd name="connsiteX28" fmla="*/ 43243 w 149770"/>
              <a:gd name="connsiteY28" fmla="*/ 17256 h 176972"/>
              <a:gd name="connsiteX29" fmla="*/ 47500 w 149770"/>
              <a:gd name="connsiteY29" fmla="*/ 42419 h 176972"/>
              <a:gd name="connsiteX30" fmla="*/ 25652 w 149770"/>
              <a:gd name="connsiteY30" fmla="*/ 30101 h 176972"/>
              <a:gd name="connsiteX31" fmla="*/ 10585 w 149770"/>
              <a:gd name="connsiteY31" fmla="*/ 13565 h 17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770" h="176972">
                <a:moveTo>
                  <a:pt x="10585" y="13565"/>
                </a:moveTo>
                <a:cubicBezTo>
                  <a:pt x="3629" y="13761"/>
                  <a:pt x="396" y="16768"/>
                  <a:pt x="6" y="24709"/>
                </a:cubicBezTo>
                <a:cubicBezTo>
                  <a:pt x="-174" y="28378"/>
                  <a:pt x="3818" y="32176"/>
                  <a:pt x="8247" y="35480"/>
                </a:cubicBezTo>
                <a:cubicBezTo>
                  <a:pt x="12676" y="38784"/>
                  <a:pt x="19154" y="41292"/>
                  <a:pt x="26579" y="44534"/>
                </a:cubicBezTo>
                <a:cubicBezTo>
                  <a:pt x="35995" y="52724"/>
                  <a:pt x="40045" y="52199"/>
                  <a:pt x="44167" y="59222"/>
                </a:cubicBezTo>
                <a:cubicBezTo>
                  <a:pt x="47934" y="65640"/>
                  <a:pt x="43026" y="74817"/>
                  <a:pt x="41352" y="86673"/>
                </a:cubicBezTo>
                <a:cubicBezTo>
                  <a:pt x="40017" y="96131"/>
                  <a:pt x="40886" y="105847"/>
                  <a:pt x="46072" y="116506"/>
                </a:cubicBezTo>
                <a:cubicBezTo>
                  <a:pt x="50423" y="128264"/>
                  <a:pt x="47651" y="123385"/>
                  <a:pt x="52422" y="135299"/>
                </a:cubicBezTo>
                <a:cubicBezTo>
                  <a:pt x="57442" y="142167"/>
                  <a:pt x="59268" y="148087"/>
                  <a:pt x="63549" y="154420"/>
                </a:cubicBezTo>
                <a:cubicBezTo>
                  <a:pt x="67830" y="160753"/>
                  <a:pt x="71154" y="163597"/>
                  <a:pt x="78110" y="173297"/>
                </a:cubicBezTo>
                <a:cubicBezTo>
                  <a:pt x="87173" y="183389"/>
                  <a:pt x="101704" y="170040"/>
                  <a:pt x="102313" y="164977"/>
                </a:cubicBezTo>
                <a:cubicBezTo>
                  <a:pt x="103239" y="157283"/>
                  <a:pt x="100327" y="156775"/>
                  <a:pt x="93624" y="146927"/>
                </a:cubicBezTo>
                <a:cubicBezTo>
                  <a:pt x="86921" y="137079"/>
                  <a:pt x="68566" y="118887"/>
                  <a:pt x="62094" y="105890"/>
                </a:cubicBezTo>
                <a:cubicBezTo>
                  <a:pt x="55622" y="92893"/>
                  <a:pt x="54826" y="75606"/>
                  <a:pt x="54460" y="64656"/>
                </a:cubicBezTo>
                <a:cubicBezTo>
                  <a:pt x="59405" y="64262"/>
                  <a:pt x="96738" y="94245"/>
                  <a:pt x="106036" y="105837"/>
                </a:cubicBezTo>
                <a:cubicBezTo>
                  <a:pt x="115385" y="117492"/>
                  <a:pt x="113981" y="120601"/>
                  <a:pt x="118520" y="126673"/>
                </a:cubicBezTo>
                <a:cubicBezTo>
                  <a:pt x="123059" y="132745"/>
                  <a:pt x="128845" y="141383"/>
                  <a:pt x="133932" y="140948"/>
                </a:cubicBezTo>
                <a:cubicBezTo>
                  <a:pt x="139019" y="140513"/>
                  <a:pt x="153113" y="130994"/>
                  <a:pt x="149043" y="124063"/>
                </a:cubicBezTo>
                <a:cubicBezTo>
                  <a:pt x="142849" y="113516"/>
                  <a:pt x="134828" y="109837"/>
                  <a:pt x="129228" y="104126"/>
                </a:cubicBezTo>
                <a:cubicBezTo>
                  <a:pt x="123628" y="98415"/>
                  <a:pt x="120495" y="94585"/>
                  <a:pt x="115446" y="89797"/>
                </a:cubicBezTo>
                <a:cubicBezTo>
                  <a:pt x="110397" y="85009"/>
                  <a:pt x="107842" y="82652"/>
                  <a:pt x="98935" y="75396"/>
                </a:cubicBezTo>
                <a:cubicBezTo>
                  <a:pt x="90825" y="71294"/>
                  <a:pt x="80797" y="66880"/>
                  <a:pt x="74272" y="63418"/>
                </a:cubicBezTo>
                <a:cubicBezTo>
                  <a:pt x="67747" y="59956"/>
                  <a:pt x="62189" y="58787"/>
                  <a:pt x="59784" y="54624"/>
                </a:cubicBezTo>
                <a:cubicBezTo>
                  <a:pt x="57379" y="50461"/>
                  <a:pt x="59678" y="42872"/>
                  <a:pt x="59842" y="38441"/>
                </a:cubicBezTo>
                <a:cubicBezTo>
                  <a:pt x="60006" y="34010"/>
                  <a:pt x="61155" y="30947"/>
                  <a:pt x="60766" y="28040"/>
                </a:cubicBezTo>
                <a:cubicBezTo>
                  <a:pt x="60377" y="25133"/>
                  <a:pt x="62467" y="15886"/>
                  <a:pt x="59828" y="11434"/>
                </a:cubicBezTo>
                <a:cubicBezTo>
                  <a:pt x="56275" y="5441"/>
                  <a:pt x="57813" y="4921"/>
                  <a:pt x="47415" y="0"/>
                </a:cubicBezTo>
                <a:cubicBezTo>
                  <a:pt x="40126" y="1822"/>
                  <a:pt x="39739" y="1299"/>
                  <a:pt x="39044" y="4175"/>
                </a:cubicBezTo>
                <a:cubicBezTo>
                  <a:pt x="38349" y="7051"/>
                  <a:pt x="41180" y="11576"/>
                  <a:pt x="43243" y="17256"/>
                </a:cubicBezTo>
                <a:cubicBezTo>
                  <a:pt x="48510" y="29714"/>
                  <a:pt x="46241" y="27841"/>
                  <a:pt x="47500" y="42419"/>
                </a:cubicBezTo>
                <a:cubicBezTo>
                  <a:pt x="47913" y="44895"/>
                  <a:pt x="35003" y="38812"/>
                  <a:pt x="25652" y="30101"/>
                </a:cubicBezTo>
                <a:cubicBezTo>
                  <a:pt x="18859" y="22940"/>
                  <a:pt x="15718" y="18087"/>
                  <a:pt x="10585" y="13565"/>
                </a:cubicBezTo>
                <a:close/>
              </a:path>
            </a:pathLst>
          </a:custGeom>
          <a:solidFill>
            <a:srgbClr val="7030A0"/>
          </a:solidFill>
          <a:effectLst>
            <a:outerShdw blurRad="50800" dist="50800" dir="5400000" algn="ctr" rotWithShape="0">
              <a:srgbClr val="FFFF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0426" b="761"/>
          <a:stretch/>
        </p:blipFill>
        <p:spPr bwMode="auto">
          <a:xfrm flipH="1">
            <a:off x="7308055" y="0"/>
            <a:ext cx="1835945" cy="661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4"/>
          <p:cNvPicPr>
            <a:picLocks noChangeAspect="1" noChangeArrowheads="1"/>
          </p:cNvPicPr>
          <p:nvPr/>
        </p:nvPicPr>
        <p:blipFill>
          <a:blip r:embed="rId5">
            <a:extLst>
              <a:ext uri="{28A0092B-C50C-407E-A947-70E740481C1C}">
                <a14:useLocalDpi xmlns:a14="http://schemas.microsoft.com/office/drawing/2010/main" val="0"/>
              </a:ext>
            </a:extLst>
          </a:blip>
          <a:srcRect l="2397" t="7114" r="16281" b="2425"/>
          <a:stretch>
            <a:fillRect/>
          </a:stretch>
        </p:blipFill>
        <p:spPr bwMode="auto">
          <a:xfrm rot="15614136" flipH="1">
            <a:off x="4756024" y="383397"/>
            <a:ext cx="3410973" cy="372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7992" y="2223530"/>
            <a:ext cx="9367189"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u="sng" cap="none" spc="-3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a:t>
            </a:r>
            <a:r>
              <a:rPr lang="en-US" sz="5000" b="1" u="sng" cap="none" spc="-3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Wingdings" pitchFamily="2" charset="2"/>
              </a:rPr>
              <a:t>RNAPROTEINTRAIT</a:t>
            </a:r>
            <a:endParaRPr lang="en-US" sz="5000" b="1" u="sng" cap="none" spc="-3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itle 1"/>
          <p:cNvSpPr>
            <a:spLocks noGrp="1"/>
          </p:cNvSpPr>
          <p:nvPr>
            <p:ph type="title"/>
          </p:nvPr>
        </p:nvSpPr>
        <p:spPr>
          <a:xfrm>
            <a:off x="152400" y="228600"/>
            <a:ext cx="8613775" cy="990600"/>
          </a:xfrm>
        </p:spPr>
        <p:txBody>
          <a:bodyPr>
            <a:normAutofit fontScale="90000"/>
          </a:bodyPr>
          <a:lstStyle/>
          <a:p>
            <a:r>
              <a:rPr lang="en-US" dirty="0" smtClean="0"/>
              <a:t>THE CENTRAL DOGMA OF BIOLOGY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609"/>
                                        </p:tgtEl>
                                        <p:attrNameLst>
                                          <p:attrName>style.visibility</p:attrName>
                                        </p:attrNameLst>
                                      </p:cBhvr>
                                      <p:to>
                                        <p:strVal val="visible"/>
                                      </p:to>
                                    </p:set>
                                    <p:animEffect transition="in" filter="fade">
                                      <p:cBhvr>
                                        <p:cTn id="17" dur="500"/>
                                        <p:tgtEl>
                                          <p:spTgt spid="256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fade">
                                      <p:cBhvr>
                                        <p:cTn id="2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Custom 2">
      <a:dk1>
        <a:sysClr val="windowText" lastClr="000000"/>
      </a:dk1>
      <a:lt1>
        <a:srgbClr val="E36C09"/>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12084</TotalTime>
  <Words>4499</Words>
  <Application>Microsoft Office PowerPoint</Application>
  <PresentationFormat>On-screen Show (4:3)</PresentationFormat>
  <Paragraphs>724</Paragraphs>
  <Slides>79</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79</vt:i4>
      </vt:variant>
    </vt:vector>
  </HeadingPairs>
  <TitlesOfParts>
    <vt:vector size="91" baseType="lpstr">
      <vt:lpstr>Arial</vt:lpstr>
      <vt:lpstr>Calibri</vt:lpstr>
      <vt:lpstr>Century Gothic</vt:lpstr>
      <vt:lpstr>Courier New</vt:lpstr>
      <vt:lpstr>Gill Sans MT</vt:lpstr>
      <vt:lpstr>Times New Roman</vt:lpstr>
      <vt:lpstr>Verdana</vt:lpstr>
      <vt:lpstr>Wingdings</vt:lpstr>
      <vt:lpstr>Wingdings 2</vt:lpstr>
      <vt:lpstr>Austin</vt:lpstr>
      <vt:lpstr>Default Design</vt:lpstr>
      <vt:lpstr>1_Default Design</vt:lpstr>
      <vt:lpstr>PowerPoint Presentation</vt:lpstr>
      <vt:lpstr>Key Ideas</vt:lpstr>
      <vt:lpstr>Objectives: Transcription &amp; Translation</vt:lpstr>
      <vt:lpstr>Gene Expression</vt:lpstr>
      <vt:lpstr>Vocabulary</vt:lpstr>
      <vt:lpstr>An Overview of Gene Expression</vt:lpstr>
      <vt:lpstr>The Purpose of DNA…</vt:lpstr>
      <vt:lpstr>An Overview of Gene Expression, </vt:lpstr>
      <vt:lpstr>THE CENTRAL DOGMA OF BIOLOGY</vt:lpstr>
      <vt:lpstr>PowerPoint Presentation</vt:lpstr>
      <vt:lpstr>So What Does a Real Gene Look Like?</vt:lpstr>
      <vt:lpstr>G PROTEIN-COUPLED RECEPTOR</vt:lpstr>
      <vt:lpstr>Hemoglobin Gene</vt:lpstr>
      <vt:lpstr>In 2015, the entire human genome, every nucleotide from all 23 chromosomes, was printed!!!</vt:lpstr>
      <vt:lpstr>The Information in DNA</vt:lpstr>
      <vt:lpstr>The Information in DNA</vt:lpstr>
      <vt:lpstr>The Information in DNA</vt:lpstr>
      <vt:lpstr>Gene Transcription and Translation Where Does it Occur?</vt:lpstr>
      <vt:lpstr>RNA: A Major Player</vt:lpstr>
      <vt:lpstr>RNA vs. DNA </vt:lpstr>
      <vt:lpstr>DNA vs RNA Structure</vt:lpstr>
      <vt:lpstr>PowerPoint Presentation</vt:lpstr>
      <vt:lpstr>PowerPoint Presentation</vt:lpstr>
      <vt:lpstr>RNA: A Major Player</vt:lpstr>
      <vt:lpstr>RNA: A Major Player</vt:lpstr>
      <vt:lpstr>Objectives</vt:lpstr>
      <vt:lpstr>Transcription: Reading the Gene </vt:lpstr>
      <vt:lpstr>Transcription: Reading the Gene </vt:lpstr>
      <vt:lpstr>Transcription: Reading the Gene</vt:lpstr>
      <vt:lpstr>Transcription: Reading the Gene </vt:lpstr>
      <vt:lpstr>Transcription: Reading the Gene, </vt:lpstr>
      <vt:lpstr>Transcription: Reading the Gene </vt:lpstr>
      <vt:lpstr>Visual Concept: Transcription</vt:lpstr>
      <vt:lpstr>Transcription</vt:lpstr>
      <vt:lpstr>Concept Check</vt:lpstr>
      <vt:lpstr>Overview</vt:lpstr>
      <vt:lpstr>Practice Transcription…making an mRNA complement to the gene in DNA.</vt:lpstr>
      <vt:lpstr>Practice…</vt:lpstr>
      <vt:lpstr>PowerPoint Presentation</vt:lpstr>
      <vt:lpstr>The Genetic Code: Three-Letter “Words”</vt:lpstr>
      <vt:lpstr>The Genetic Code: Three-Letter “Words”</vt:lpstr>
      <vt:lpstr>PowerPoint Presentation</vt:lpstr>
      <vt:lpstr>The Genetic Code: Three-Letter “Words”</vt:lpstr>
      <vt:lpstr>The Genetic Code: Three-Letter “Words”</vt:lpstr>
      <vt:lpstr>The Genetic Code: Three-Letter “Words”</vt:lpstr>
      <vt:lpstr>Codons in mRNA</vt:lpstr>
      <vt:lpstr>Translation: RNA to Proteins</vt:lpstr>
      <vt:lpstr>Translation: RNA to Proteins</vt:lpstr>
      <vt:lpstr>PowerPoint Presentation</vt:lpstr>
      <vt:lpstr>The Steps to Translation</vt:lpstr>
      <vt:lpstr>Translation: RNA to Proteins, </vt:lpstr>
      <vt:lpstr>Translation: RNA to Proteins, </vt:lpstr>
      <vt:lpstr>Translation: RNA to Proteins, </vt:lpstr>
      <vt:lpstr>Translation: RNA to Proteins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Complexities of Gene Expression</vt:lpstr>
      <vt:lpstr>Complexities of Gene Expression</vt:lpstr>
      <vt:lpstr>Alternative Splicing… 7 different trait possibilities for the same gene.</vt:lpstr>
      <vt:lpstr>Summary</vt:lpstr>
      <vt:lpstr>Summary, continued</vt:lpstr>
      <vt:lpstr>In Class Exercise</vt:lpstr>
      <vt:lpstr>Codons in mRNA</vt:lpstr>
      <vt:lpstr> How are you progressing?  Answers to IC/HW Exercise</vt:lpstr>
      <vt:lpstr>“Rosetta Stone” of Genetics</vt:lpstr>
      <vt:lpstr>Practice the Process: Find, transcribe and translate the gene into a polypeptide sequence. </vt:lpstr>
      <vt:lpstr>Fill in the lines for the following sequences.</vt:lpstr>
      <vt:lpstr>Fill in the lines for the following sequences.</vt:lpstr>
      <vt:lpstr>Fill in the lines for the following sequences.</vt:lpstr>
      <vt:lpstr>USS Bio</vt:lpstr>
      <vt:lpstr>PowerPoint Presentation</vt:lpstr>
      <vt:lpstr>Transcription/Translation Lab</vt:lpstr>
    </vt:vector>
  </TitlesOfParts>
  <Company>Reed Elsevier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ITPower</dc:creator>
  <cp:lastModifiedBy>Chiang, Kwok him</cp:lastModifiedBy>
  <cp:revision>282</cp:revision>
  <cp:lastPrinted>2015-10-21T19:27:00Z</cp:lastPrinted>
  <dcterms:created xsi:type="dcterms:W3CDTF">2006-07-11T17:54:31Z</dcterms:created>
  <dcterms:modified xsi:type="dcterms:W3CDTF">2018-10-26T21:44:40Z</dcterms:modified>
</cp:coreProperties>
</file>